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8.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9.xml" ContentType="application/vnd.openxmlformats-officedocument.presentationml.notesSlide+xml"/>
  <Override PartName="/ppt/charts/chart5.xml" ContentType="application/vnd.openxmlformats-officedocument.drawingml.chart+xml"/>
  <Override PartName="/ppt/drawings/drawing2.xml" ContentType="application/vnd.openxmlformats-officedocument.drawingml.chartshapes+xml"/>
  <Override PartName="/ppt/charts/chart6.xml" ContentType="application/vnd.openxmlformats-officedocument.drawingml.chart+xml"/>
  <Override PartName="/ppt/drawings/drawing3.xml" ContentType="application/vnd.openxmlformats-officedocument.drawingml.chartshapes+xml"/>
  <Override PartName="/ppt/notesSlides/notesSlide20.xml" ContentType="application/vnd.openxmlformats-officedocument.presentationml.notesSlide+xml"/>
  <Override PartName="/ppt/charts/chart7.xml" ContentType="application/vnd.openxmlformats-officedocument.drawingml.chart+xml"/>
  <Override PartName="/ppt/drawings/drawing4.xml" ContentType="application/vnd.openxmlformats-officedocument.drawingml.chartshape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drawings/drawing5.xml" ContentType="application/vnd.openxmlformats-officedocument.drawingml.chartshapes+xml"/>
  <Override PartName="/ppt/charts/chart10.xml" ContentType="application/vnd.openxmlformats-officedocument.drawingml.chart+xml"/>
  <Override PartName="/ppt/drawings/drawing6.xml" ContentType="application/vnd.openxmlformats-officedocument.drawingml.chartshapes+xml"/>
  <Override PartName="/ppt/charts/chart11.xml" ContentType="application/vnd.openxmlformats-officedocument.drawingml.chart+xml"/>
  <Override PartName="/ppt/drawings/drawing7.xml" ContentType="application/vnd.openxmlformats-officedocument.drawingml.chartshapes+xml"/>
  <Override PartName="/ppt/charts/chart12.xml" ContentType="application/vnd.openxmlformats-officedocument.drawingml.chart+xml"/>
  <Override PartName="/ppt/drawings/drawing8.xml" ContentType="application/vnd.openxmlformats-officedocument.drawingml.chartshapes+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27"/>
  </p:notesMasterIdLst>
  <p:handoutMasterIdLst>
    <p:handoutMasterId r:id="rId28"/>
  </p:handoutMasterIdLst>
  <p:sldIdLst>
    <p:sldId id="429" r:id="rId2"/>
    <p:sldId id="443" r:id="rId3"/>
    <p:sldId id="441" r:id="rId4"/>
    <p:sldId id="448" r:id="rId5"/>
    <p:sldId id="449" r:id="rId6"/>
    <p:sldId id="451" r:id="rId7"/>
    <p:sldId id="452" r:id="rId8"/>
    <p:sldId id="458" r:id="rId9"/>
    <p:sldId id="459" r:id="rId10"/>
    <p:sldId id="460" r:id="rId11"/>
    <p:sldId id="462" r:id="rId12"/>
    <p:sldId id="463" r:id="rId13"/>
    <p:sldId id="482" r:id="rId14"/>
    <p:sldId id="483" r:id="rId15"/>
    <p:sldId id="466" r:id="rId16"/>
    <p:sldId id="469" r:id="rId17"/>
    <p:sldId id="470" r:id="rId18"/>
    <p:sldId id="471" r:id="rId19"/>
    <p:sldId id="472" r:id="rId20"/>
    <p:sldId id="473" r:id="rId21"/>
    <p:sldId id="477" r:id="rId22"/>
    <p:sldId id="475" r:id="rId23"/>
    <p:sldId id="479" r:id="rId24"/>
    <p:sldId id="480" r:id="rId25"/>
    <p:sldId id="481" r:id="rId26"/>
  </p:sldIdLst>
  <p:sldSz cx="9144000" cy="6858000" type="screen4x3"/>
  <p:notesSz cx="6805613" cy="9944100"/>
  <p:defaultTextStyle>
    <a:defPPr>
      <a:defRPr lang="de-DE"/>
    </a:defPPr>
    <a:lvl1pPr marL="0" algn="l" defTabSz="914400" rtl="0" eaLnBrk="1" latinLnBrk="0" hangingPunct="1">
      <a:defRPr lang="de-DE" sz="1800" kern="1200">
        <a:solidFill>
          <a:schemeClr val="tx1"/>
        </a:solidFill>
        <a:latin typeface="Arial"/>
        <a:ea typeface="+mn-ea"/>
        <a:cs typeface="+mn-cs"/>
      </a:defRPr>
    </a:lvl1pPr>
    <a:lvl2pPr marL="457200" algn="l" defTabSz="914400" rtl="0" eaLnBrk="1" latinLnBrk="0" hangingPunct="1">
      <a:buClr>
        <a:srgbClr val="FDB913"/>
      </a:buClr>
      <a:buSzPct val="100000"/>
      <a:buFont typeface="wingdings"/>
      <a:buChar char=""/>
      <a:defRPr lang="de-DE" sz="1800" kern="1200">
        <a:solidFill>
          <a:schemeClr val="tx1"/>
        </a:solidFill>
        <a:latin typeface="Arial"/>
        <a:ea typeface="+mn-ea"/>
        <a:cs typeface="+mn-cs"/>
      </a:defRPr>
    </a:lvl2pPr>
    <a:lvl3pPr marL="914400" algn="l" defTabSz="914400" rtl="0" eaLnBrk="1" latinLnBrk="0" hangingPunct="1">
      <a:buClr>
        <a:srgbClr val="666666"/>
      </a:buClr>
      <a:buSzPct val="80000"/>
      <a:buFont typeface="Wingdings"/>
      <a:buChar char="n"/>
      <a:defRPr lang="de-DE" sz="1400" kern="1200">
        <a:solidFill>
          <a:schemeClr val="tx1"/>
        </a:solidFill>
        <a:latin typeface="Arial"/>
        <a:ea typeface="+mn-ea"/>
        <a:cs typeface="+mn-cs"/>
      </a:defRPr>
    </a:lvl3pPr>
    <a:lvl4pPr marL="1371600" algn="l" defTabSz="914400" rtl="0" eaLnBrk="1" latinLnBrk="0" hangingPunct="1">
      <a:buClr>
        <a:srgbClr val="666666"/>
      </a:buClr>
      <a:buSzPct val="80000"/>
      <a:buFont typeface="Arial"/>
      <a:buChar char=""/>
      <a:defRPr lang="de-DE" sz="1200" kern="1200">
        <a:solidFill>
          <a:schemeClr val="tx1"/>
        </a:solidFill>
        <a:latin typeface="Arial"/>
        <a:ea typeface="+mn-ea"/>
        <a:cs typeface="+mn-cs"/>
      </a:defRPr>
    </a:lvl4pPr>
    <a:lvl5pPr marL="1828800" algn="l" defTabSz="914400" rtl="0" eaLnBrk="1" latinLnBrk="0" hangingPunct="1">
      <a:buClr>
        <a:srgbClr val="666666"/>
      </a:buClr>
      <a:buSzPct val="80000"/>
      <a:buFont typeface="Arial"/>
      <a:buChar char=""/>
      <a:defRPr lang="de-DE" sz="1000" kern="1200">
        <a:solidFill>
          <a:schemeClr val="tx1"/>
        </a:solidFill>
        <a:latin typeface="Arial"/>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7ECF6"/>
    <a:srgbClr val="003283"/>
    <a:srgbClr val="666666"/>
    <a:srgbClr val="2B3F7B"/>
    <a:srgbClr val="9C277B"/>
    <a:srgbClr val="D4652D"/>
    <a:srgbClr val="9E3039"/>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0" autoAdjust="0"/>
    <p:restoredTop sz="74326" autoAdjust="0"/>
  </p:normalViewPr>
  <p:slideViewPr>
    <p:cSldViewPr snapToGrid="0" showGuides="1">
      <p:cViewPr>
        <p:scale>
          <a:sx n="66" d="100"/>
          <a:sy n="66" d="100"/>
        </p:scale>
        <p:origin x="-72" y="-72"/>
      </p:cViewPr>
      <p:guideLst>
        <p:guide orient="horz" pos="4117"/>
        <p:guide orient="horz" pos="206"/>
        <p:guide orient="horz" pos="3834"/>
        <p:guide orient="horz" pos="1065"/>
        <p:guide orient="horz" pos="777"/>
        <p:guide pos="5556"/>
        <p:guide pos="206"/>
        <p:guide pos="2886"/>
      </p:guideLst>
    </p:cSldViewPr>
  </p:slideViewPr>
  <p:outlineViewPr>
    <p:cViewPr>
      <p:scale>
        <a:sx n="33" d="100"/>
        <a:sy n="33" d="100"/>
      </p:scale>
      <p:origin x="0" y="78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62" d="100"/>
          <a:sy n="62" d="100"/>
        </p:scale>
        <p:origin x="-3306" y="-90"/>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c5183703\Desktop\sap-svn\2013-damon-scheduler\experiments\tpch.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c5183703\Desktop\sap-svn\2013-adms-scheduler\experiments\mixed.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Users\c5183703\Desktop\sap-svn\2013-adms-scheduler\experiments\mixed.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C:\Users\c5183703\Desktop\sap-svn\2013-adms-scheduler\experiments\mix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5183703\Desktop\sap-svn\2013-damon-scheduler\experiments\tpch.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5183703\Desktop\sap-svn\2013-damon-scheduler\experiments\tpch.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5183703\Desktop\sap-svn\2013-damon-scheduler\experiments\tpch.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c5183703\Desktop\sap-svn\2013-damon-scheduler\experiments\tpch.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c5183703\Desktop\sap-svn\2013-damon-scheduler\experiments\tpch.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c5183703\Desktop\sap-svn\2013-adms-scheduler\experiments\mixed.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c5183703\Desktop\sap-svn\2013-adms-scheduler\experiments\mixed.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c5183703\Desktop\sap-svn\2013-adms-scheduler\experiments\mix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970836978710996"/>
          <c:y val="5.3694098242368142E-2"/>
          <c:w val="0.63370387988686583"/>
          <c:h val="0.71558603021512268"/>
        </c:manualLayout>
      </c:layout>
      <c:scatterChart>
        <c:scatterStyle val="lineMarker"/>
        <c:varyColors val="0"/>
        <c:ser>
          <c:idx val="1"/>
          <c:order val="0"/>
          <c:tx>
            <c:v>Fixed</c:v>
          </c:tx>
          <c:spPr>
            <a:ln w="50800">
              <a:solidFill>
                <a:srgbClr val="C00000"/>
              </a:solidFill>
              <a:prstDash val="solid"/>
            </a:ln>
          </c:spPr>
          <c:marker>
            <c:symbol val="square"/>
            <c:size val="9"/>
            <c:spPr>
              <a:ln>
                <a:noFill/>
              </a:ln>
            </c:spPr>
          </c:marker>
          <c:xVal>
            <c:numRef>
              <c:f>'SF10'!$B$32:$B$42</c:f>
              <c:numCache>
                <c:formatCode>General</c:formatCode>
                <c:ptCount val="11"/>
                <c:pt idx="0">
                  <c:v>1</c:v>
                </c:pt>
                <c:pt idx="1">
                  <c:v>2</c:v>
                </c:pt>
                <c:pt idx="2">
                  <c:v>4</c:v>
                </c:pt>
                <c:pt idx="3">
                  <c:v>8</c:v>
                </c:pt>
                <c:pt idx="4">
                  <c:v>16</c:v>
                </c:pt>
                <c:pt idx="5">
                  <c:v>32</c:v>
                </c:pt>
                <c:pt idx="6">
                  <c:v>64</c:v>
                </c:pt>
                <c:pt idx="7">
                  <c:v>128</c:v>
                </c:pt>
                <c:pt idx="8">
                  <c:v>256</c:v>
                </c:pt>
                <c:pt idx="9">
                  <c:v>512</c:v>
                </c:pt>
                <c:pt idx="10">
                  <c:v>1024</c:v>
                </c:pt>
              </c:numCache>
            </c:numRef>
          </c:xVal>
          <c:yVal>
            <c:numRef>
              <c:f>'SF10'!$C$32:$C$42</c:f>
              <c:numCache>
                <c:formatCode>General</c:formatCode>
                <c:ptCount val="11"/>
                <c:pt idx="0">
                  <c:v>0.59793839454639997</c:v>
                </c:pt>
                <c:pt idx="1">
                  <c:v>0.61222100257879997</c:v>
                </c:pt>
                <c:pt idx="2">
                  <c:v>2.151059770582</c:v>
                </c:pt>
                <c:pt idx="3">
                  <c:v>2.170906400682</c:v>
                </c:pt>
                <c:pt idx="4">
                  <c:v>14.029520416259999</c:v>
                </c:pt>
                <c:pt idx="5">
                  <c:v>15.846537733079998</c:v>
                </c:pt>
                <c:pt idx="6">
                  <c:v>18.567609596259999</c:v>
                </c:pt>
                <c:pt idx="7">
                  <c:v>26.735327005400002</c:v>
                </c:pt>
                <c:pt idx="8">
                  <c:v>42.098495244979993</c:v>
                </c:pt>
                <c:pt idx="9">
                  <c:v>74.4264058113</c:v>
                </c:pt>
                <c:pt idx="10">
                  <c:v>139.73000340459998</c:v>
                </c:pt>
              </c:numCache>
            </c:numRef>
          </c:yVal>
          <c:smooth val="0"/>
        </c:ser>
        <c:ser>
          <c:idx val="3"/>
          <c:order val="1"/>
          <c:tx>
            <c:v>Flexible</c:v>
          </c:tx>
          <c:spPr>
            <a:ln w="50800">
              <a:solidFill>
                <a:srgbClr val="0070C0"/>
              </a:solidFill>
              <a:prstDash val="solid"/>
            </a:ln>
          </c:spPr>
          <c:marker>
            <c:symbol val="circle"/>
            <c:size val="9"/>
            <c:spPr>
              <a:solidFill>
                <a:srgbClr val="0070C0"/>
              </a:solidFill>
              <a:ln w="12700">
                <a:noFill/>
              </a:ln>
            </c:spPr>
          </c:marker>
          <c:xVal>
            <c:numRef>
              <c:f>'SF10'!$B$18:$B$28</c:f>
              <c:numCache>
                <c:formatCode>General</c:formatCode>
                <c:ptCount val="11"/>
                <c:pt idx="0">
                  <c:v>1</c:v>
                </c:pt>
                <c:pt idx="1">
                  <c:v>2</c:v>
                </c:pt>
                <c:pt idx="2">
                  <c:v>4</c:v>
                </c:pt>
                <c:pt idx="3">
                  <c:v>8</c:v>
                </c:pt>
                <c:pt idx="4">
                  <c:v>16</c:v>
                </c:pt>
                <c:pt idx="5">
                  <c:v>32</c:v>
                </c:pt>
                <c:pt idx="6">
                  <c:v>64</c:v>
                </c:pt>
                <c:pt idx="7">
                  <c:v>128</c:v>
                </c:pt>
                <c:pt idx="8">
                  <c:v>256</c:v>
                </c:pt>
                <c:pt idx="9">
                  <c:v>512</c:v>
                </c:pt>
                <c:pt idx="10">
                  <c:v>1024</c:v>
                </c:pt>
              </c:numCache>
            </c:numRef>
          </c:xVal>
          <c:yVal>
            <c:numRef>
              <c:f>'SF10'!$C$18:$C$28</c:f>
              <c:numCache>
                <c:formatCode>General</c:formatCode>
                <c:ptCount val="11"/>
                <c:pt idx="0">
                  <c:v>0.60839781761160006</c:v>
                </c:pt>
                <c:pt idx="1">
                  <c:v>0.71765036582939989</c:v>
                </c:pt>
                <c:pt idx="2">
                  <c:v>2.159614610672</c:v>
                </c:pt>
                <c:pt idx="3">
                  <c:v>2.2113904476180002</c:v>
                </c:pt>
                <c:pt idx="4">
                  <c:v>14.297409772859998</c:v>
                </c:pt>
                <c:pt idx="5">
                  <c:v>15.70391197204</c:v>
                </c:pt>
                <c:pt idx="6">
                  <c:v>18.933693122859999</c:v>
                </c:pt>
                <c:pt idx="7">
                  <c:v>26.35140075684</c:v>
                </c:pt>
                <c:pt idx="8">
                  <c:v>40.665572357179997</c:v>
                </c:pt>
                <c:pt idx="9">
                  <c:v>71.805110979100007</c:v>
                </c:pt>
                <c:pt idx="10">
                  <c:v>134.77799940080001</c:v>
                </c:pt>
              </c:numCache>
            </c:numRef>
          </c:yVal>
          <c:smooth val="0"/>
        </c:ser>
        <c:ser>
          <c:idx val="5"/>
          <c:order val="2"/>
          <c:tx>
            <c:v>Hint</c:v>
          </c:tx>
          <c:spPr>
            <a:ln w="50800">
              <a:solidFill>
                <a:srgbClr val="92D050"/>
              </a:solidFill>
              <a:prstDash val="solid"/>
            </a:ln>
          </c:spPr>
          <c:marker>
            <c:symbol val="diamond"/>
            <c:size val="9"/>
          </c:marker>
          <c:xVal>
            <c:numRef>
              <c:f>'SF10'!$B$46:$B$56</c:f>
              <c:numCache>
                <c:formatCode>General</c:formatCode>
                <c:ptCount val="11"/>
                <c:pt idx="0">
                  <c:v>1</c:v>
                </c:pt>
                <c:pt idx="1">
                  <c:v>2</c:v>
                </c:pt>
                <c:pt idx="2">
                  <c:v>4</c:v>
                </c:pt>
                <c:pt idx="3">
                  <c:v>8</c:v>
                </c:pt>
                <c:pt idx="4">
                  <c:v>16</c:v>
                </c:pt>
                <c:pt idx="5">
                  <c:v>32</c:v>
                </c:pt>
                <c:pt idx="6">
                  <c:v>64</c:v>
                </c:pt>
                <c:pt idx="7">
                  <c:v>128</c:v>
                </c:pt>
                <c:pt idx="8">
                  <c:v>256</c:v>
                </c:pt>
                <c:pt idx="9">
                  <c:v>512</c:v>
                </c:pt>
                <c:pt idx="10">
                  <c:v>1024</c:v>
                </c:pt>
              </c:numCache>
            </c:numRef>
          </c:xVal>
          <c:yVal>
            <c:numRef>
              <c:f>'SF10'!$C$46:$C$56</c:f>
              <c:numCache>
                <c:formatCode>General</c:formatCode>
                <c:ptCount val="11"/>
                <c:pt idx="0">
                  <c:v>0.57926640510560001</c:v>
                </c:pt>
                <c:pt idx="1">
                  <c:v>0.62652840614320005</c:v>
                </c:pt>
                <c:pt idx="2">
                  <c:v>2.0485160350819998</c:v>
                </c:pt>
                <c:pt idx="3">
                  <c:v>2.1566913604740003</c:v>
                </c:pt>
                <c:pt idx="4">
                  <c:v>13.89510598184</c:v>
                </c:pt>
                <c:pt idx="5">
                  <c:v>14.491648960099999</c:v>
                </c:pt>
                <c:pt idx="6">
                  <c:v>21.821779441819999</c:v>
                </c:pt>
                <c:pt idx="7">
                  <c:v>28.280200672160003</c:v>
                </c:pt>
                <c:pt idx="8">
                  <c:v>36.455624675739998</c:v>
                </c:pt>
                <c:pt idx="9">
                  <c:v>66.417876577379985</c:v>
                </c:pt>
                <c:pt idx="10">
                  <c:v>119.66543354999999</c:v>
                </c:pt>
              </c:numCache>
            </c:numRef>
          </c:yVal>
          <c:smooth val="0"/>
        </c:ser>
        <c:dLbls>
          <c:showLegendKey val="0"/>
          <c:showVal val="0"/>
          <c:showCatName val="0"/>
          <c:showSerName val="0"/>
          <c:showPercent val="0"/>
          <c:showBubbleSize val="0"/>
        </c:dLbls>
        <c:axId val="181139712"/>
        <c:axId val="180232576"/>
      </c:scatterChart>
      <c:valAx>
        <c:axId val="181139712"/>
        <c:scaling>
          <c:orientation val="minMax"/>
          <c:max val="1024"/>
          <c:min val="32"/>
        </c:scaling>
        <c:delete val="0"/>
        <c:axPos val="b"/>
        <c:title>
          <c:tx>
            <c:rich>
              <a:bodyPr/>
              <a:lstStyle/>
              <a:p>
                <a:pPr>
                  <a:defRPr/>
                </a:pPr>
                <a:r>
                  <a:rPr lang="en-US"/>
                  <a:t>Number of concurrent queries</a:t>
                </a:r>
              </a:p>
            </c:rich>
          </c:tx>
          <c:layout>
            <c:manualLayout>
              <c:xMode val="edge"/>
              <c:yMode val="edge"/>
              <c:x val="0.32343694003959911"/>
              <c:y val="0.88188633673051997"/>
            </c:manualLayout>
          </c:layout>
          <c:overlay val="0"/>
        </c:title>
        <c:numFmt formatCode="General" sourceLinked="1"/>
        <c:majorTickMark val="out"/>
        <c:minorTickMark val="out"/>
        <c:tickLblPos val="nextTo"/>
        <c:txPr>
          <a:bodyPr rot="0" vert="horz"/>
          <a:lstStyle/>
          <a:p>
            <a:pPr>
              <a:defRPr/>
            </a:pPr>
            <a:endParaRPr lang="de-DE"/>
          </a:p>
        </c:txPr>
        <c:crossAx val="180232576"/>
        <c:crosses val="autoZero"/>
        <c:crossBetween val="midCat"/>
        <c:majorUnit val="64"/>
        <c:minorUnit val="32"/>
      </c:valAx>
      <c:valAx>
        <c:axId val="180232576"/>
        <c:scaling>
          <c:orientation val="minMax"/>
          <c:max val="150"/>
        </c:scaling>
        <c:delete val="0"/>
        <c:axPos val="l"/>
        <c:title>
          <c:tx>
            <c:rich>
              <a:bodyPr rot="-5400000" vert="horz"/>
              <a:lstStyle/>
              <a:p>
                <a:pPr>
                  <a:defRPr/>
                </a:pPr>
                <a:r>
                  <a:rPr lang="en-US"/>
                  <a:t>Response time (sec)</a:t>
                </a:r>
              </a:p>
            </c:rich>
          </c:tx>
          <c:layout>
            <c:manualLayout>
              <c:xMode val="edge"/>
              <c:yMode val="edge"/>
              <c:x val="5.9870044707873812E-2"/>
              <c:y val="0.18021854824921169"/>
            </c:manualLayout>
          </c:layout>
          <c:overlay val="0"/>
        </c:title>
        <c:numFmt formatCode="General" sourceLinked="1"/>
        <c:majorTickMark val="out"/>
        <c:minorTickMark val="none"/>
        <c:tickLblPos val="nextTo"/>
        <c:crossAx val="181139712"/>
        <c:crosses val="autoZero"/>
        <c:crossBetween val="midCat"/>
        <c:majorUnit val="25"/>
      </c:valAx>
    </c:plotArea>
    <c:legend>
      <c:legendPos val="r"/>
      <c:layout>
        <c:manualLayout>
          <c:xMode val="edge"/>
          <c:yMode val="edge"/>
          <c:x val="0.20447141495447058"/>
          <c:y val="3.927652607780463E-2"/>
          <c:w val="0.17038948462674389"/>
          <c:h val="0.20327367876567204"/>
        </c:manualLayout>
      </c:layout>
      <c:overlay val="1"/>
    </c:legend>
    <c:plotVisOnly val="1"/>
    <c:dispBlanksAs val="gap"/>
    <c:showDLblsOverMax val="0"/>
  </c:chart>
  <c:spPr>
    <a:ln>
      <a:noFill/>
    </a:ln>
  </c:spPr>
  <c:txPr>
    <a:bodyPr/>
    <a:lstStyle/>
    <a:p>
      <a:pPr>
        <a:defRPr sz="2000"/>
      </a:pPr>
      <a:endParaRPr lang="de-DE"/>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4283621145382781"/>
          <c:y val="0.16404883834776152"/>
          <c:w val="0.33970974069963217"/>
          <c:h val="0.59174980660647691"/>
        </c:manualLayout>
      </c:layout>
      <c:barChart>
        <c:barDir val="col"/>
        <c:grouping val="percentStacked"/>
        <c:varyColors val="0"/>
        <c:ser>
          <c:idx val="0"/>
          <c:order val="0"/>
          <c:tx>
            <c:v>User</c:v>
          </c:tx>
          <c:spPr>
            <a:solidFill>
              <a:schemeClr val="bg1">
                <a:lumMod val="85000"/>
              </a:schemeClr>
            </a:solidFill>
          </c:spPr>
          <c:invertIfNegative val="0"/>
          <c:cat>
            <c:strRef>
              <c:f>('64-200-specs2 (2)'!$C$2;'64-200-specs2 (2)'!$C$27;'64-200-specs2 (2)'!$C$52;'64-200-specs2 (2)'!$C$77)</c:f>
              <c:strCache>
                <c:ptCount val="4"/>
                <c:pt idx="0">
                  <c:v>Multiple-Pools</c:v>
                </c:pt>
                <c:pt idx="1">
                  <c:v>Single-Pool</c:v>
                </c:pt>
                <c:pt idx="2">
                  <c:v>Single-Pool-NoSys</c:v>
                </c:pt>
                <c:pt idx="3">
                  <c:v>Single-Hints</c:v>
                </c:pt>
              </c:strCache>
            </c:strRef>
          </c:cat>
          <c:val>
            <c:numRef>
              <c:f>('64-200-specs2 (2)'!$C$12;'64-200-specs2 (2)'!$C$62;'64-200-specs2 (2)'!$C$37;'64-200-specs2 (2)'!$C$87)</c:f>
              <c:numCache>
                <c:formatCode>General</c:formatCode>
                <c:ptCount val="4"/>
                <c:pt idx="0">
                  <c:v>84.960374999999999</c:v>
                </c:pt>
                <c:pt idx="1">
                  <c:v>29.118499999999997</c:v>
                </c:pt>
                <c:pt idx="2">
                  <c:v>89.756425000000007</c:v>
                </c:pt>
                <c:pt idx="3">
                  <c:v>86.860950000000003</c:v>
                </c:pt>
              </c:numCache>
            </c:numRef>
          </c:val>
        </c:ser>
        <c:ser>
          <c:idx val="1"/>
          <c:order val="1"/>
          <c:tx>
            <c:v>Sys</c:v>
          </c:tx>
          <c:spPr>
            <a:solidFill>
              <a:schemeClr val="tx1">
                <a:lumMod val="50000"/>
                <a:lumOff val="50000"/>
              </a:schemeClr>
            </a:solidFill>
          </c:spPr>
          <c:invertIfNegative val="0"/>
          <c:cat>
            <c:strRef>
              <c:f>('64-200-specs2 (2)'!$C$2;'64-200-specs2 (2)'!$C$27;'64-200-specs2 (2)'!$C$52;'64-200-specs2 (2)'!$C$77)</c:f>
              <c:strCache>
                <c:ptCount val="4"/>
                <c:pt idx="0">
                  <c:v>Multiple-Pools</c:v>
                </c:pt>
                <c:pt idx="1">
                  <c:v>Single-Pool</c:v>
                </c:pt>
                <c:pt idx="2">
                  <c:v>Single-Pool-NoSys</c:v>
                </c:pt>
                <c:pt idx="3">
                  <c:v>Single-Hints</c:v>
                </c:pt>
              </c:strCache>
            </c:strRef>
          </c:cat>
          <c:val>
            <c:numRef>
              <c:f>('64-200-specs2 (2)'!$C$13;'64-200-specs2 (2)'!$C$63;'64-200-specs2 (2)'!$C$38;'64-200-specs2 (2)'!$C$88)</c:f>
              <c:numCache>
                <c:formatCode>0.00</c:formatCode>
                <c:ptCount val="4"/>
                <c:pt idx="0">
                  <c:v>4.3658124999999997</c:v>
                </c:pt>
                <c:pt idx="1">
                  <c:v>1.2064824999999999</c:v>
                </c:pt>
                <c:pt idx="2">
                  <c:v>2.3804175000000001</c:v>
                </c:pt>
                <c:pt idx="3">
                  <c:v>1.2334475</c:v>
                </c:pt>
              </c:numCache>
            </c:numRef>
          </c:val>
        </c:ser>
        <c:ser>
          <c:idx val="2"/>
          <c:order val="2"/>
          <c:tx>
            <c:v>Idle</c:v>
          </c:tx>
          <c:spPr>
            <a:solidFill>
              <a:schemeClr val="tx1">
                <a:lumMod val="75000"/>
                <a:lumOff val="25000"/>
              </a:schemeClr>
            </a:solidFill>
          </c:spPr>
          <c:invertIfNegative val="0"/>
          <c:val>
            <c:numRef>
              <c:f>('64-200-specs2 (2)'!$C$14;'64-200-specs2 (2)'!$C$64;'64-200-specs2 (2)'!$C$39;'64-200-specs2 (2)'!$C$89)</c:f>
              <c:numCache>
                <c:formatCode>0.00</c:formatCode>
                <c:ptCount val="4"/>
                <c:pt idx="0">
                  <c:v>10.642799999999999</c:v>
                </c:pt>
                <c:pt idx="1">
                  <c:v>69.668350000000004</c:v>
                </c:pt>
                <c:pt idx="2">
                  <c:v>7.8399599999999996</c:v>
                </c:pt>
                <c:pt idx="3">
                  <c:v>11.847349999999999</c:v>
                </c:pt>
              </c:numCache>
            </c:numRef>
          </c:val>
        </c:ser>
        <c:dLbls>
          <c:showLegendKey val="0"/>
          <c:showVal val="0"/>
          <c:showCatName val="0"/>
          <c:showSerName val="0"/>
          <c:showPercent val="0"/>
          <c:showBubbleSize val="0"/>
        </c:dLbls>
        <c:gapWidth val="30"/>
        <c:overlap val="100"/>
        <c:axId val="44291968"/>
        <c:axId val="44293504"/>
      </c:barChart>
      <c:catAx>
        <c:axId val="44291968"/>
        <c:scaling>
          <c:orientation val="minMax"/>
        </c:scaling>
        <c:delete val="0"/>
        <c:axPos val="b"/>
        <c:majorTickMark val="none"/>
        <c:minorTickMark val="none"/>
        <c:tickLblPos val="none"/>
        <c:txPr>
          <a:bodyPr rot="0"/>
          <a:lstStyle/>
          <a:p>
            <a:pPr>
              <a:defRPr/>
            </a:pPr>
            <a:endParaRPr lang="de-DE"/>
          </a:p>
        </c:txPr>
        <c:crossAx val="44293504"/>
        <c:crosses val="autoZero"/>
        <c:auto val="1"/>
        <c:lblAlgn val="ctr"/>
        <c:lblOffset val="100"/>
        <c:noMultiLvlLbl val="0"/>
      </c:catAx>
      <c:valAx>
        <c:axId val="44293504"/>
        <c:scaling>
          <c:orientation val="minMax"/>
        </c:scaling>
        <c:delete val="0"/>
        <c:axPos val="l"/>
        <c:numFmt formatCode="0%" sourceLinked="1"/>
        <c:majorTickMark val="out"/>
        <c:minorTickMark val="none"/>
        <c:tickLblPos val="nextTo"/>
        <c:crossAx val="44291968"/>
        <c:crosses val="autoZero"/>
        <c:crossBetween val="between"/>
      </c:valAx>
    </c:plotArea>
    <c:legend>
      <c:legendPos val="r"/>
      <c:layout>
        <c:manualLayout>
          <c:xMode val="edge"/>
          <c:yMode val="edge"/>
          <c:x val="5.2041962419935021E-2"/>
          <c:y val="0.8547011372354687"/>
          <c:w val="0.67574103945222774"/>
          <c:h val="5.549462481656528E-2"/>
        </c:manualLayout>
      </c:layout>
      <c:overlay val="1"/>
    </c:legend>
    <c:plotVisOnly val="1"/>
    <c:dispBlanksAs val="gap"/>
    <c:showDLblsOverMax val="0"/>
  </c:chart>
  <c:spPr>
    <a:ln>
      <a:noFill/>
    </a:ln>
  </c:spPr>
  <c:txPr>
    <a:bodyPr/>
    <a:lstStyle/>
    <a:p>
      <a:pPr>
        <a:defRPr sz="1800"/>
      </a:pPr>
      <a:endParaRPr lang="de-DE"/>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1776086325783529"/>
          <c:y val="0.19466072476920432"/>
          <c:w val="0.41154369687204845"/>
          <c:h val="0.57975284676342309"/>
        </c:manualLayout>
      </c:layout>
      <c:barChart>
        <c:barDir val="col"/>
        <c:grouping val="stacked"/>
        <c:varyColors val="0"/>
        <c:ser>
          <c:idx val="0"/>
          <c:order val="0"/>
          <c:tx>
            <c:v>Non-voluntary</c:v>
          </c:tx>
          <c:spPr>
            <a:solidFill>
              <a:schemeClr val="bg1">
                <a:lumMod val="85000"/>
              </a:schemeClr>
            </a:solidFill>
          </c:spPr>
          <c:invertIfNegative val="0"/>
          <c:cat>
            <c:strRef>
              <c:f>('64-200-specs2 (2)'!$C$2;'64-200-specs2 (2)'!$C$27;'64-200-specs2 (2)'!$C$52;'64-200-specs2 (2)'!$C$77)</c:f>
              <c:strCache>
                <c:ptCount val="4"/>
                <c:pt idx="0">
                  <c:v>Multiple-Pools</c:v>
                </c:pt>
                <c:pt idx="1">
                  <c:v>Single-Pool</c:v>
                </c:pt>
                <c:pt idx="2">
                  <c:v>Single-Pool-NoSys</c:v>
                </c:pt>
                <c:pt idx="3">
                  <c:v>Single-Hints</c:v>
                </c:pt>
              </c:strCache>
            </c:strRef>
          </c:cat>
          <c:val>
            <c:numRef>
              <c:f>('64-200-specs2 (2)'!$C$16;'64-200-specs2 (2)'!$C$66;'64-200-specs2 (2)'!$C$41;'64-200-specs2 (2)'!$C$91)</c:f>
              <c:numCache>
                <c:formatCode>General</c:formatCode>
                <c:ptCount val="4"/>
                <c:pt idx="0">
                  <c:v>2487768.2000000002</c:v>
                </c:pt>
                <c:pt idx="1">
                  <c:v>1162658.6875</c:v>
                </c:pt>
                <c:pt idx="2">
                  <c:v>2012915.77</c:v>
                </c:pt>
                <c:pt idx="3">
                  <c:v>3782190.88</c:v>
                </c:pt>
              </c:numCache>
            </c:numRef>
          </c:val>
        </c:ser>
        <c:ser>
          <c:idx val="1"/>
          <c:order val="1"/>
          <c:tx>
            <c:v>Voluntary</c:v>
          </c:tx>
          <c:spPr>
            <a:solidFill>
              <a:schemeClr val="bg1">
                <a:lumMod val="85000"/>
              </a:schemeClr>
            </a:solidFill>
          </c:spPr>
          <c:invertIfNegative val="0"/>
          <c:cat>
            <c:strRef>
              <c:f>('64-200-specs2 (2)'!$C$2;'64-200-specs2 (2)'!$C$27;'64-200-specs2 (2)'!$C$52;'64-200-specs2 (2)'!$C$77)</c:f>
              <c:strCache>
                <c:ptCount val="4"/>
                <c:pt idx="0">
                  <c:v>Multiple-Pools</c:v>
                </c:pt>
                <c:pt idx="1">
                  <c:v>Single-Pool</c:v>
                </c:pt>
                <c:pt idx="2">
                  <c:v>Single-Pool-NoSys</c:v>
                </c:pt>
                <c:pt idx="3">
                  <c:v>Single-Hints</c:v>
                </c:pt>
              </c:strCache>
            </c:strRef>
          </c:cat>
          <c:val>
            <c:numRef>
              <c:f>('64-200-specs2 (2)'!$C$15;'64-200-specs2 (2)'!$C$65;'64-200-specs2 (2)'!$C$40;'64-200-specs2 (2)'!$C$90)</c:f>
              <c:numCache>
                <c:formatCode>General</c:formatCode>
                <c:ptCount val="4"/>
                <c:pt idx="0">
                  <c:v>3792569.8325000005</c:v>
                </c:pt>
                <c:pt idx="1">
                  <c:v>11787022.907500001</c:v>
                </c:pt>
                <c:pt idx="2">
                  <c:v>6418405.0899999999</c:v>
                </c:pt>
                <c:pt idx="3">
                  <c:v>1841760.0125</c:v>
                </c:pt>
              </c:numCache>
            </c:numRef>
          </c:val>
        </c:ser>
        <c:dLbls>
          <c:showLegendKey val="0"/>
          <c:showVal val="0"/>
          <c:showCatName val="0"/>
          <c:showSerName val="0"/>
          <c:showPercent val="0"/>
          <c:showBubbleSize val="0"/>
        </c:dLbls>
        <c:gapWidth val="30"/>
        <c:overlap val="100"/>
        <c:axId val="44795776"/>
        <c:axId val="44797312"/>
      </c:barChart>
      <c:catAx>
        <c:axId val="44795776"/>
        <c:scaling>
          <c:orientation val="minMax"/>
        </c:scaling>
        <c:delete val="0"/>
        <c:axPos val="b"/>
        <c:majorTickMark val="none"/>
        <c:minorTickMark val="none"/>
        <c:tickLblPos val="none"/>
        <c:txPr>
          <a:bodyPr rot="0"/>
          <a:lstStyle/>
          <a:p>
            <a:pPr>
              <a:defRPr/>
            </a:pPr>
            <a:endParaRPr lang="de-DE"/>
          </a:p>
        </c:txPr>
        <c:crossAx val="44797312"/>
        <c:crosses val="autoZero"/>
        <c:auto val="1"/>
        <c:lblAlgn val="ctr"/>
        <c:lblOffset val="100"/>
        <c:noMultiLvlLbl val="0"/>
      </c:catAx>
      <c:valAx>
        <c:axId val="44797312"/>
        <c:scaling>
          <c:orientation val="minMax"/>
        </c:scaling>
        <c:delete val="0"/>
        <c:axPos val="l"/>
        <c:title>
          <c:tx>
            <c:rich>
              <a:bodyPr rot="-5400000" vert="horz"/>
              <a:lstStyle/>
              <a:p>
                <a:pPr>
                  <a:defRPr/>
                </a:pPr>
                <a:r>
                  <a:rPr lang="fr-CH" dirty="0" err="1"/>
                  <a:t>Context</a:t>
                </a:r>
                <a:r>
                  <a:rPr lang="fr-CH" dirty="0"/>
                  <a:t> Switches (x10000)</a:t>
                </a:r>
              </a:p>
            </c:rich>
          </c:tx>
          <c:layout>
            <c:manualLayout>
              <c:xMode val="edge"/>
              <c:yMode val="edge"/>
              <c:x val="1.957516158305091E-2"/>
              <c:y val="0.15229475548845756"/>
            </c:manualLayout>
          </c:layout>
          <c:overlay val="0"/>
        </c:title>
        <c:numFmt formatCode="General" sourceLinked="1"/>
        <c:majorTickMark val="out"/>
        <c:minorTickMark val="none"/>
        <c:tickLblPos val="nextTo"/>
        <c:crossAx val="44795776"/>
        <c:crosses val="autoZero"/>
        <c:crossBetween val="between"/>
        <c:dispUnits>
          <c:builtInUnit val="tenThousands"/>
        </c:dispUnits>
      </c:valAx>
    </c:plotArea>
    <c:plotVisOnly val="1"/>
    <c:dispBlanksAs val="gap"/>
    <c:showDLblsOverMax val="0"/>
  </c:chart>
  <c:spPr>
    <a:ln>
      <a:noFill/>
    </a:ln>
  </c:spPr>
  <c:txPr>
    <a:bodyPr/>
    <a:lstStyle/>
    <a:p>
      <a:pPr>
        <a:defRPr sz="1800"/>
      </a:pPr>
      <a:endParaRPr lang="de-DE"/>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3846439994170838"/>
          <c:y val="5.8458692036810811E-2"/>
          <c:w val="0.3292907600150331"/>
          <c:h val="0.63268739008277242"/>
        </c:manualLayout>
      </c:layout>
      <c:barChart>
        <c:barDir val="col"/>
        <c:grouping val="clustered"/>
        <c:varyColors val="0"/>
        <c:ser>
          <c:idx val="0"/>
          <c:order val="0"/>
          <c:tx>
            <c:strRef>
              <c:f>'64-200-specs2 (2)'!$C$2</c:f>
              <c:strCache>
                <c:ptCount val="1"/>
                <c:pt idx="0">
                  <c:v>Multiple-Pools</c:v>
                </c:pt>
              </c:strCache>
            </c:strRef>
          </c:tx>
          <c:spPr>
            <a:solidFill>
              <a:schemeClr val="tx1"/>
            </a:solidFill>
            <a:ln>
              <a:noFill/>
            </a:ln>
          </c:spPr>
          <c:invertIfNegative val="0"/>
          <c:cat>
            <c:strLit>
              <c:ptCount val="1"/>
            </c:strLit>
          </c:cat>
          <c:val>
            <c:numRef>
              <c:f>'64-200-specs2 (2)'!$C$18</c:f>
              <c:numCache>
                <c:formatCode>General</c:formatCode>
                <c:ptCount val="1"/>
                <c:pt idx="0">
                  <c:v>0</c:v>
                </c:pt>
              </c:numCache>
            </c:numRef>
          </c:val>
        </c:ser>
        <c:ser>
          <c:idx val="2"/>
          <c:order val="1"/>
          <c:tx>
            <c:strRef>
              <c:f>'64-200-specs2 (2)'!$C$52</c:f>
              <c:strCache>
                <c:ptCount val="1"/>
                <c:pt idx="0">
                  <c:v>Single-Pool-NoSys</c:v>
                </c:pt>
              </c:strCache>
            </c:strRef>
          </c:tx>
          <c:spPr>
            <a:solidFill>
              <a:srgbClr val="C00000"/>
            </a:solidFill>
            <a:ln>
              <a:noFill/>
            </a:ln>
          </c:spPr>
          <c:invertIfNegative val="0"/>
          <c:cat>
            <c:strLit>
              <c:ptCount val="1"/>
            </c:strLit>
          </c:cat>
          <c:val>
            <c:numRef>
              <c:f>'64-200-specs2 (2)'!$C$68</c:f>
              <c:numCache>
                <c:formatCode>General</c:formatCode>
                <c:ptCount val="1"/>
                <c:pt idx="0">
                  <c:v>3215336</c:v>
                </c:pt>
              </c:numCache>
            </c:numRef>
          </c:val>
        </c:ser>
        <c:ser>
          <c:idx val="1"/>
          <c:order val="2"/>
          <c:tx>
            <c:strRef>
              <c:f>'64-200-specs2 (2)'!$C$27</c:f>
              <c:strCache>
                <c:ptCount val="1"/>
                <c:pt idx="0">
                  <c:v>Single-Pool</c:v>
                </c:pt>
              </c:strCache>
            </c:strRef>
          </c:tx>
          <c:spPr>
            <a:solidFill>
              <a:srgbClr val="0070C0"/>
            </a:solidFill>
            <a:ln>
              <a:noFill/>
            </a:ln>
          </c:spPr>
          <c:invertIfNegative val="0"/>
          <c:cat>
            <c:strLit>
              <c:ptCount val="1"/>
            </c:strLit>
          </c:cat>
          <c:val>
            <c:numRef>
              <c:f>'64-200-specs2 (2)'!$C$43</c:f>
              <c:numCache>
                <c:formatCode>General</c:formatCode>
                <c:ptCount val="1"/>
                <c:pt idx="0">
                  <c:v>6169440.666666667</c:v>
                </c:pt>
              </c:numCache>
            </c:numRef>
          </c:val>
        </c:ser>
        <c:ser>
          <c:idx val="3"/>
          <c:order val="3"/>
          <c:tx>
            <c:strRef>
              <c:f>'64-200-specs2 (2)'!$C$77</c:f>
              <c:strCache>
                <c:ptCount val="1"/>
                <c:pt idx="0">
                  <c:v>Single-Hints</c:v>
                </c:pt>
              </c:strCache>
            </c:strRef>
          </c:tx>
          <c:spPr>
            <a:solidFill>
              <a:srgbClr val="92D050"/>
            </a:solidFill>
          </c:spPr>
          <c:invertIfNegative val="0"/>
          <c:cat>
            <c:strLit>
              <c:ptCount val="1"/>
            </c:strLit>
          </c:cat>
          <c:val>
            <c:numRef>
              <c:f>'64-200-specs2 (2)'!$C$93</c:f>
              <c:numCache>
                <c:formatCode>General</c:formatCode>
                <c:ptCount val="1"/>
                <c:pt idx="0">
                  <c:v>2120304.6666666665</c:v>
                </c:pt>
              </c:numCache>
            </c:numRef>
          </c:val>
        </c:ser>
        <c:dLbls>
          <c:showLegendKey val="0"/>
          <c:showVal val="0"/>
          <c:showCatName val="0"/>
          <c:showSerName val="0"/>
          <c:showPercent val="0"/>
          <c:showBubbleSize val="0"/>
        </c:dLbls>
        <c:gapWidth val="150"/>
        <c:axId val="44854656"/>
        <c:axId val="44856448"/>
      </c:barChart>
      <c:catAx>
        <c:axId val="44854656"/>
        <c:scaling>
          <c:orientation val="minMax"/>
        </c:scaling>
        <c:delete val="0"/>
        <c:axPos val="b"/>
        <c:majorTickMark val="out"/>
        <c:minorTickMark val="none"/>
        <c:tickLblPos val="nextTo"/>
        <c:crossAx val="44856448"/>
        <c:crosses val="autoZero"/>
        <c:auto val="1"/>
        <c:lblAlgn val="ctr"/>
        <c:lblOffset val="100"/>
        <c:noMultiLvlLbl val="0"/>
      </c:catAx>
      <c:valAx>
        <c:axId val="44856448"/>
        <c:scaling>
          <c:orientation val="minMax"/>
        </c:scaling>
        <c:delete val="0"/>
        <c:axPos val="l"/>
        <c:title>
          <c:tx>
            <c:rich>
              <a:bodyPr rot="-5400000" vert="horz"/>
              <a:lstStyle/>
              <a:p>
                <a:pPr>
                  <a:defRPr/>
                </a:pPr>
                <a:r>
                  <a:rPr lang="fr-CH" dirty="0" smtClean="0"/>
                  <a:t># of </a:t>
                </a:r>
                <a:r>
                  <a:rPr lang="fr-CH" dirty="0" err="1"/>
                  <a:t>tasks</a:t>
                </a:r>
                <a:r>
                  <a:rPr lang="fr-CH" dirty="0"/>
                  <a:t> (x10000)</a:t>
                </a:r>
              </a:p>
            </c:rich>
          </c:tx>
          <c:layout>
            <c:manualLayout>
              <c:xMode val="edge"/>
              <c:yMode val="edge"/>
              <c:x val="8.6521602405295314E-2"/>
              <c:y val="9.3692041546467233E-3"/>
            </c:manualLayout>
          </c:layout>
          <c:overlay val="0"/>
        </c:title>
        <c:numFmt formatCode="General" sourceLinked="1"/>
        <c:majorTickMark val="out"/>
        <c:minorTickMark val="none"/>
        <c:tickLblPos val="nextTo"/>
        <c:crossAx val="44854656"/>
        <c:crosses val="autoZero"/>
        <c:crossBetween val="between"/>
        <c:dispUnits>
          <c:builtInUnit val="tenThousands"/>
        </c:dispUnits>
      </c:valAx>
    </c:plotArea>
    <c:plotVisOnly val="1"/>
    <c:dispBlanksAs val="gap"/>
    <c:showDLblsOverMax val="0"/>
  </c:chart>
  <c:spPr>
    <a:ln>
      <a:noFill/>
    </a:ln>
  </c:spPr>
  <c:txPr>
    <a:bodyPr/>
    <a:lstStyle/>
    <a:p>
      <a:pPr>
        <a:defRPr sz="1800"/>
      </a:pPr>
      <a:endParaRPr lang="de-DE"/>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031629370648099"/>
          <c:y val="3.7781236078929845E-2"/>
          <c:w val="0.16432439615934083"/>
          <c:h val="0.67337574923991561"/>
        </c:manualLayout>
      </c:layout>
      <c:barChart>
        <c:barDir val="col"/>
        <c:grouping val="clustered"/>
        <c:varyColors val="0"/>
        <c:ser>
          <c:idx val="2"/>
          <c:order val="0"/>
          <c:tx>
            <c:v>Fixed</c:v>
          </c:tx>
          <c:spPr>
            <a:solidFill>
              <a:srgbClr val="C00000"/>
            </a:solidFill>
            <a:ln>
              <a:noFill/>
            </a:ln>
          </c:spPr>
          <c:invertIfNegative val="0"/>
          <c:cat>
            <c:strLit>
              <c:ptCount val="1"/>
            </c:strLit>
          </c:cat>
          <c:val>
            <c:numRef>
              <c:f>'SF10-1024-specs2'!$C$73</c:f>
              <c:numCache>
                <c:formatCode>General</c:formatCode>
                <c:ptCount val="1"/>
                <c:pt idx="0">
                  <c:v>20501460000000</c:v>
                </c:pt>
              </c:numCache>
            </c:numRef>
          </c:val>
        </c:ser>
        <c:ser>
          <c:idx val="1"/>
          <c:order val="1"/>
          <c:tx>
            <c:v>Flexible</c:v>
          </c:tx>
          <c:spPr>
            <a:solidFill>
              <a:srgbClr val="0070C0"/>
            </a:solidFill>
            <a:ln>
              <a:noFill/>
            </a:ln>
          </c:spPr>
          <c:invertIfNegative val="0"/>
          <c:cat>
            <c:strLit>
              <c:ptCount val="1"/>
            </c:strLit>
          </c:cat>
          <c:val>
            <c:numRef>
              <c:f>'SF10-1024-specs2'!$C$48</c:f>
              <c:numCache>
                <c:formatCode>General</c:formatCode>
                <c:ptCount val="1"/>
                <c:pt idx="0">
                  <c:v>20502860000000</c:v>
                </c:pt>
              </c:numCache>
            </c:numRef>
          </c:val>
        </c:ser>
        <c:ser>
          <c:idx val="3"/>
          <c:order val="2"/>
          <c:tx>
            <c:v>Hint</c:v>
          </c:tx>
          <c:spPr>
            <a:solidFill>
              <a:srgbClr val="92D050"/>
            </a:solidFill>
          </c:spPr>
          <c:invertIfNegative val="0"/>
          <c:cat>
            <c:strLit>
              <c:ptCount val="1"/>
            </c:strLit>
          </c:cat>
          <c:val>
            <c:numRef>
              <c:f>'SF10-1024-specs2'!$C$98</c:f>
              <c:numCache>
                <c:formatCode>General</c:formatCode>
                <c:ptCount val="1"/>
                <c:pt idx="0">
                  <c:v>17116860000000</c:v>
                </c:pt>
              </c:numCache>
            </c:numRef>
          </c:val>
        </c:ser>
        <c:dLbls>
          <c:showLegendKey val="0"/>
          <c:showVal val="0"/>
          <c:showCatName val="0"/>
          <c:showSerName val="0"/>
          <c:showPercent val="0"/>
          <c:showBubbleSize val="0"/>
        </c:dLbls>
        <c:gapWidth val="150"/>
        <c:axId val="181156480"/>
        <c:axId val="181162368"/>
      </c:barChart>
      <c:catAx>
        <c:axId val="181156480"/>
        <c:scaling>
          <c:orientation val="minMax"/>
        </c:scaling>
        <c:delete val="0"/>
        <c:axPos val="b"/>
        <c:majorTickMark val="out"/>
        <c:minorTickMark val="none"/>
        <c:tickLblPos val="nextTo"/>
        <c:crossAx val="181162368"/>
        <c:crosses val="autoZero"/>
        <c:auto val="1"/>
        <c:lblAlgn val="ctr"/>
        <c:lblOffset val="100"/>
        <c:noMultiLvlLbl val="0"/>
      </c:catAx>
      <c:valAx>
        <c:axId val="181162368"/>
        <c:scaling>
          <c:orientation val="minMax"/>
          <c:min val="0"/>
        </c:scaling>
        <c:delete val="0"/>
        <c:axPos val="l"/>
        <c:title>
          <c:tx>
            <c:rich>
              <a:bodyPr rot="-5400000" vert="horz"/>
              <a:lstStyle/>
              <a:p>
                <a:pPr>
                  <a:defRPr/>
                </a:pPr>
                <a:r>
                  <a:rPr lang="fr-CH"/>
                  <a:t>Instructions retired</a:t>
                </a:r>
              </a:p>
            </c:rich>
          </c:tx>
          <c:layout>
            <c:manualLayout>
              <c:xMode val="edge"/>
              <c:yMode val="edge"/>
              <c:x val="9.2756180519595298E-3"/>
              <c:y val="0.14457272001505059"/>
            </c:manualLayout>
          </c:layout>
          <c:overlay val="0"/>
        </c:title>
        <c:numFmt formatCode="General" sourceLinked="1"/>
        <c:majorTickMark val="out"/>
        <c:minorTickMark val="none"/>
        <c:tickLblPos val="nextTo"/>
        <c:crossAx val="181156480"/>
        <c:crosses val="autoZero"/>
        <c:crossBetween val="between"/>
        <c:majorUnit val="10000000000000"/>
      </c:valAx>
    </c:plotArea>
    <c:legend>
      <c:legendPos val="r"/>
      <c:layout>
        <c:manualLayout>
          <c:xMode val="edge"/>
          <c:yMode val="edge"/>
          <c:x val="2.3360437127499335E-2"/>
          <c:y val="0.78458274074861123"/>
          <c:w val="0.3392405143415419"/>
          <c:h val="0.2128417363794507"/>
        </c:manualLayout>
      </c:layout>
      <c:overlay val="1"/>
    </c:legend>
    <c:plotVisOnly val="1"/>
    <c:dispBlanksAs val="gap"/>
    <c:showDLblsOverMax val="0"/>
  </c:chart>
  <c:spPr>
    <a:noFill/>
    <a:ln>
      <a:noFill/>
    </a:ln>
  </c:spPr>
  <c:txPr>
    <a:bodyPr/>
    <a:lstStyle/>
    <a:p>
      <a:pPr>
        <a:defRPr sz="2000"/>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236172116329844"/>
          <c:y val="0.11671685883424199"/>
          <c:w val="0.25691764784761573"/>
          <c:h val="0.65247241342137796"/>
        </c:manualLayout>
      </c:layout>
      <c:barChart>
        <c:barDir val="col"/>
        <c:grouping val="clustered"/>
        <c:varyColors val="0"/>
        <c:ser>
          <c:idx val="2"/>
          <c:order val="0"/>
          <c:tx>
            <c:v>HANA</c:v>
          </c:tx>
          <c:spPr>
            <a:solidFill>
              <a:srgbClr val="C00000"/>
            </a:solidFill>
            <a:ln>
              <a:noFill/>
            </a:ln>
          </c:spPr>
          <c:invertIfNegative val="0"/>
          <c:cat>
            <c:strLit>
              <c:ptCount val="1"/>
            </c:strLit>
          </c:cat>
          <c:val>
            <c:numRef>
              <c:f>'SF10-1024-specs2'!$C$68</c:f>
              <c:numCache>
                <c:formatCode>General</c:formatCode>
                <c:ptCount val="1"/>
                <c:pt idx="0">
                  <c:v>1169568.3999999999</c:v>
                </c:pt>
              </c:numCache>
            </c:numRef>
          </c:val>
        </c:ser>
        <c:ser>
          <c:idx val="1"/>
          <c:order val="1"/>
          <c:tx>
            <c:v>Flexible</c:v>
          </c:tx>
          <c:spPr>
            <a:solidFill>
              <a:srgbClr val="0070C0"/>
            </a:solidFill>
            <a:ln>
              <a:noFill/>
            </a:ln>
          </c:spPr>
          <c:invertIfNegative val="0"/>
          <c:cat>
            <c:strLit>
              <c:ptCount val="1"/>
            </c:strLit>
          </c:cat>
          <c:val>
            <c:numRef>
              <c:f>'SF10-1024-specs2'!$C$43</c:f>
              <c:numCache>
                <c:formatCode>General</c:formatCode>
                <c:ptCount val="1"/>
                <c:pt idx="0">
                  <c:v>1178374.8</c:v>
                </c:pt>
              </c:numCache>
            </c:numRef>
          </c:val>
        </c:ser>
        <c:ser>
          <c:idx val="3"/>
          <c:order val="2"/>
          <c:tx>
            <c:v>Hints</c:v>
          </c:tx>
          <c:spPr>
            <a:solidFill>
              <a:srgbClr val="92D050"/>
            </a:solidFill>
          </c:spPr>
          <c:invertIfNegative val="0"/>
          <c:cat>
            <c:strLit>
              <c:ptCount val="1"/>
            </c:strLit>
          </c:cat>
          <c:val>
            <c:numRef>
              <c:f>'SF10-1024-specs2'!$C$93</c:f>
              <c:numCache>
                <c:formatCode>General</c:formatCode>
                <c:ptCount val="1"/>
                <c:pt idx="0">
                  <c:v>159169.20000000001</c:v>
                </c:pt>
              </c:numCache>
            </c:numRef>
          </c:val>
        </c:ser>
        <c:dLbls>
          <c:showLegendKey val="0"/>
          <c:showVal val="0"/>
          <c:showCatName val="0"/>
          <c:showSerName val="0"/>
          <c:showPercent val="0"/>
          <c:showBubbleSize val="0"/>
        </c:dLbls>
        <c:gapWidth val="150"/>
        <c:axId val="181192576"/>
        <c:axId val="181194112"/>
      </c:barChart>
      <c:catAx>
        <c:axId val="181192576"/>
        <c:scaling>
          <c:orientation val="minMax"/>
        </c:scaling>
        <c:delete val="0"/>
        <c:axPos val="b"/>
        <c:majorTickMark val="out"/>
        <c:minorTickMark val="none"/>
        <c:tickLblPos val="nextTo"/>
        <c:crossAx val="181194112"/>
        <c:crosses val="autoZero"/>
        <c:auto val="1"/>
        <c:lblAlgn val="ctr"/>
        <c:lblOffset val="100"/>
        <c:noMultiLvlLbl val="0"/>
      </c:catAx>
      <c:valAx>
        <c:axId val="181194112"/>
        <c:scaling>
          <c:orientation val="minMax"/>
          <c:max val="1400000"/>
        </c:scaling>
        <c:delete val="0"/>
        <c:axPos val="l"/>
        <c:title>
          <c:tx>
            <c:rich>
              <a:bodyPr rot="-5400000" vert="horz"/>
              <a:lstStyle/>
              <a:p>
                <a:pPr>
                  <a:defRPr/>
                </a:pPr>
                <a:r>
                  <a:rPr lang="fr-CH"/>
                  <a:t># of tasks (x10000)</a:t>
                </a:r>
              </a:p>
            </c:rich>
          </c:tx>
          <c:layout>
            <c:manualLayout>
              <c:xMode val="edge"/>
              <c:yMode val="edge"/>
              <c:x val="7.3982668069364124E-3"/>
              <c:y val="0.23311536247307854"/>
            </c:manualLayout>
          </c:layout>
          <c:overlay val="0"/>
        </c:title>
        <c:numFmt formatCode="General" sourceLinked="1"/>
        <c:majorTickMark val="out"/>
        <c:minorTickMark val="none"/>
        <c:tickLblPos val="nextTo"/>
        <c:crossAx val="181192576"/>
        <c:crosses val="autoZero"/>
        <c:crossBetween val="between"/>
        <c:dispUnits>
          <c:builtInUnit val="tenThousands"/>
        </c:dispUnits>
      </c:valAx>
    </c:plotArea>
    <c:plotVisOnly val="1"/>
    <c:dispBlanksAs val="gap"/>
    <c:showDLblsOverMax val="0"/>
  </c:chart>
  <c:spPr>
    <a:ln>
      <a:noFill/>
    </a:ln>
  </c:spPr>
  <c:txPr>
    <a:bodyPr/>
    <a:lstStyle/>
    <a:p>
      <a:pPr>
        <a:defRPr sz="2000"/>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328441904434516"/>
          <c:y val="8.2641799579470709E-2"/>
          <c:w val="0.45279269794889426"/>
          <c:h val="0.73675868805978739"/>
        </c:manualLayout>
      </c:layout>
      <c:barChart>
        <c:barDir val="col"/>
        <c:grouping val="clustered"/>
        <c:varyColors val="0"/>
        <c:ser>
          <c:idx val="1"/>
          <c:order val="0"/>
          <c:tx>
            <c:v>Voluntary</c:v>
          </c:tx>
          <c:spPr>
            <a:solidFill>
              <a:schemeClr val="bg1">
                <a:lumMod val="85000"/>
              </a:schemeClr>
            </a:solidFill>
          </c:spPr>
          <c:invertIfNegative val="0"/>
          <c:dPt>
            <c:idx val="0"/>
            <c:invertIfNegative val="0"/>
            <c:bubble3D val="0"/>
            <c:spPr>
              <a:solidFill>
                <a:srgbClr val="C00000"/>
              </a:solidFill>
            </c:spPr>
          </c:dPt>
          <c:dPt>
            <c:idx val="1"/>
            <c:invertIfNegative val="0"/>
            <c:bubble3D val="0"/>
            <c:spPr>
              <a:solidFill>
                <a:srgbClr val="0070C0"/>
              </a:solidFill>
            </c:spPr>
          </c:dPt>
          <c:dPt>
            <c:idx val="2"/>
            <c:invertIfNegative val="0"/>
            <c:bubble3D val="0"/>
            <c:spPr>
              <a:solidFill>
                <a:srgbClr val="92D050"/>
              </a:solidFill>
            </c:spPr>
          </c:dPt>
          <c:cat>
            <c:strRef>
              <c:f>('SF10-1024-specs2'!$C$2,'SF10-1024-specs2'!$C$27,'SF10-1024-specs2'!$C$52,'SF10-1024-specs2'!$C$77)</c:f>
              <c:strCache>
                <c:ptCount val="4"/>
                <c:pt idx="0">
                  <c:v>Multiple-Pools</c:v>
                </c:pt>
                <c:pt idx="1">
                  <c:v>Single-Pool</c:v>
                </c:pt>
                <c:pt idx="2">
                  <c:v>Single-Pool-NoSys</c:v>
                </c:pt>
                <c:pt idx="3">
                  <c:v>Single-Hints</c:v>
                </c:pt>
              </c:strCache>
            </c:strRef>
          </c:cat>
          <c:val>
            <c:numRef>
              <c:f>('SF10-1024-specs2'!$C$67,'SF10-1024-specs2'!$C$42,'SF10-1024-specs2'!$C$92)</c:f>
              <c:numCache>
                <c:formatCode>General</c:formatCode>
                <c:ptCount val="3"/>
                <c:pt idx="0">
                  <c:v>906103.41200000013</c:v>
                </c:pt>
                <c:pt idx="1">
                  <c:v>600691.77599999995</c:v>
                </c:pt>
                <c:pt idx="2">
                  <c:v>441134.4325</c:v>
                </c:pt>
              </c:numCache>
            </c:numRef>
          </c:val>
        </c:ser>
        <c:dLbls>
          <c:showLegendKey val="0"/>
          <c:showVal val="0"/>
          <c:showCatName val="0"/>
          <c:showSerName val="0"/>
          <c:showPercent val="0"/>
          <c:showBubbleSize val="0"/>
        </c:dLbls>
        <c:gapWidth val="30"/>
        <c:axId val="40489728"/>
        <c:axId val="40491264"/>
      </c:barChart>
      <c:catAx>
        <c:axId val="40489728"/>
        <c:scaling>
          <c:orientation val="minMax"/>
        </c:scaling>
        <c:delete val="0"/>
        <c:axPos val="b"/>
        <c:majorTickMark val="none"/>
        <c:minorTickMark val="none"/>
        <c:tickLblPos val="none"/>
        <c:txPr>
          <a:bodyPr rot="0"/>
          <a:lstStyle/>
          <a:p>
            <a:pPr>
              <a:defRPr/>
            </a:pPr>
            <a:endParaRPr lang="de-DE"/>
          </a:p>
        </c:txPr>
        <c:crossAx val="40491264"/>
        <c:crosses val="autoZero"/>
        <c:auto val="1"/>
        <c:lblAlgn val="ctr"/>
        <c:lblOffset val="100"/>
        <c:noMultiLvlLbl val="0"/>
      </c:catAx>
      <c:valAx>
        <c:axId val="40491264"/>
        <c:scaling>
          <c:orientation val="minMax"/>
        </c:scaling>
        <c:delete val="0"/>
        <c:axPos val="l"/>
        <c:title>
          <c:tx>
            <c:rich>
              <a:bodyPr rot="-5400000" vert="horz"/>
              <a:lstStyle/>
              <a:p>
                <a:pPr>
                  <a:defRPr/>
                </a:pPr>
                <a:r>
                  <a:rPr lang="fr-CH"/>
                  <a:t>Context Switches (x10000)</a:t>
                </a:r>
              </a:p>
            </c:rich>
          </c:tx>
          <c:layout>
            <c:manualLayout>
              <c:xMode val="edge"/>
              <c:yMode val="edge"/>
              <c:x val="3.8569239142889895E-3"/>
              <c:y val="8.929273445302402E-2"/>
            </c:manualLayout>
          </c:layout>
          <c:overlay val="0"/>
        </c:title>
        <c:numFmt formatCode="General" sourceLinked="1"/>
        <c:majorTickMark val="out"/>
        <c:minorTickMark val="none"/>
        <c:tickLblPos val="nextTo"/>
        <c:crossAx val="40489728"/>
        <c:crosses val="autoZero"/>
        <c:crossBetween val="between"/>
        <c:dispUnits>
          <c:builtInUnit val="tenThousands"/>
        </c:dispUnits>
      </c:valAx>
    </c:plotArea>
    <c:plotVisOnly val="1"/>
    <c:dispBlanksAs val="gap"/>
    <c:showDLblsOverMax val="0"/>
  </c:chart>
  <c:spPr>
    <a:ln>
      <a:noFill/>
    </a:ln>
  </c:spPr>
  <c:txPr>
    <a:bodyPr/>
    <a:lstStyle/>
    <a:p>
      <a:pPr>
        <a:defRPr sz="2000"/>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05536511384744"/>
          <c:y val="5.4388370215596789E-2"/>
          <c:w val="0.50291174851483122"/>
          <c:h val="0.48134588523539112"/>
        </c:manualLayout>
      </c:layout>
      <c:scatterChart>
        <c:scatterStyle val="lineMarker"/>
        <c:varyColors val="0"/>
        <c:ser>
          <c:idx val="3"/>
          <c:order val="0"/>
          <c:tx>
            <c:v>Active workers</c:v>
          </c:tx>
          <c:spPr>
            <a:ln w="31750">
              <a:solidFill>
                <a:schemeClr val="tx1"/>
              </a:solidFill>
            </a:ln>
          </c:spPr>
          <c:marker>
            <c:symbol val="none"/>
          </c:marker>
          <c:xVal>
            <c:numRef>
              <c:f>'SF10-1024-graph'!$B$3:$B$137</c:f>
              <c:numCache>
                <c:formatCode>General</c:formatCode>
                <c:ptCount val="135"/>
                <c:pt idx="0">
                  <c:v>1065</c:v>
                </c:pt>
                <c:pt idx="1">
                  <c:v>2121</c:v>
                </c:pt>
                <c:pt idx="2">
                  <c:v>3122</c:v>
                </c:pt>
                <c:pt idx="3">
                  <c:v>4174</c:v>
                </c:pt>
                <c:pt idx="4">
                  <c:v>5241</c:v>
                </c:pt>
                <c:pt idx="5">
                  <c:v>6277</c:v>
                </c:pt>
                <c:pt idx="6">
                  <c:v>7341</c:v>
                </c:pt>
                <c:pt idx="7">
                  <c:v>8392</c:v>
                </c:pt>
                <c:pt idx="8">
                  <c:v>9488</c:v>
                </c:pt>
                <c:pt idx="9">
                  <c:v>10574</c:v>
                </c:pt>
                <c:pt idx="10">
                  <c:v>11601</c:v>
                </c:pt>
                <c:pt idx="11">
                  <c:v>12615</c:v>
                </c:pt>
                <c:pt idx="12">
                  <c:v>13642</c:v>
                </c:pt>
                <c:pt idx="13">
                  <c:v>14699</c:v>
                </c:pt>
                <c:pt idx="14">
                  <c:v>15753</c:v>
                </c:pt>
                <c:pt idx="15">
                  <c:v>16849</c:v>
                </c:pt>
                <c:pt idx="16">
                  <c:v>17912</c:v>
                </c:pt>
                <c:pt idx="17">
                  <c:v>18912</c:v>
                </c:pt>
                <c:pt idx="18">
                  <c:v>19969</c:v>
                </c:pt>
                <c:pt idx="19">
                  <c:v>20971</c:v>
                </c:pt>
                <c:pt idx="20">
                  <c:v>22003</c:v>
                </c:pt>
                <c:pt idx="21">
                  <c:v>23046</c:v>
                </c:pt>
                <c:pt idx="22">
                  <c:v>24077</c:v>
                </c:pt>
                <c:pt idx="23">
                  <c:v>25093</c:v>
                </c:pt>
                <c:pt idx="24">
                  <c:v>26097</c:v>
                </c:pt>
                <c:pt idx="25">
                  <c:v>27153</c:v>
                </c:pt>
                <c:pt idx="26">
                  <c:v>28216</c:v>
                </c:pt>
                <c:pt idx="27">
                  <c:v>29267</c:v>
                </c:pt>
                <c:pt idx="28">
                  <c:v>30360</c:v>
                </c:pt>
                <c:pt idx="29">
                  <c:v>31387</c:v>
                </c:pt>
                <c:pt idx="30">
                  <c:v>32424</c:v>
                </c:pt>
                <c:pt idx="31">
                  <c:v>33503</c:v>
                </c:pt>
                <c:pt idx="32">
                  <c:v>34577</c:v>
                </c:pt>
                <c:pt idx="33">
                  <c:v>35665</c:v>
                </c:pt>
                <c:pt idx="34">
                  <c:v>36702</c:v>
                </c:pt>
                <c:pt idx="35">
                  <c:v>37789</c:v>
                </c:pt>
                <c:pt idx="36">
                  <c:v>38804</c:v>
                </c:pt>
                <c:pt idx="37">
                  <c:v>39821</c:v>
                </c:pt>
                <c:pt idx="38">
                  <c:v>40899</c:v>
                </c:pt>
                <c:pt idx="39">
                  <c:v>41956</c:v>
                </c:pt>
                <c:pt idx="40">
                  <c:v>42962</c:v>
                </c:pt>
                <c:pt idx="41">
                  <c:v>44043</c:v>
                </c:pt>
                <c:pt idx="42">
                  <c:v>45082</c:v>
                </c:pt>
                <c:pt idx="43">
                  <c:v>46125</c:v>
                </c:pt>
                <c:pt idx="44">
                  <c:v>47162</c:v>
                </c:pt>
                <c:pt idx="45">
                  <c:v>48209</c:v>
                </c:pt>
                <c:pt idx="46">
                  <c:v>49310</c:v>
                </c:pt>
                <c:pt idx="47">
                  <c:v>50330</c:v>
                </c:pt>
                <c:pt idx="48">
                  <c:v>51407</c:v>
                </c:pt>
                <c:pt idx="49">
                  <c:v>52446</c:v>
                </c:pt>
                <c:pt idx="50">
                  <c:v>53455</c:v>
                </c:pt>
                <c:pt idx="51">
                  <c:v>54535</c:v>
                </c:pt>
                <c:pt idx="52">
                  <c:v>55628</c:v>
                </c:pt>
                <c:pt idx="53">
                  <c:v>56693</c:v>
                </c:pt>
                <c:pt idx="54">
                  <c:v>57742</c:v>
                </c:pt>
                <c:pt idx="55">
                  <c:v>58774</c:v>
                </c:pt>
                <c:pt idx="56">
                  <c:v>59776</c:v>
                </c:pt>
                <c:pt idx="57">
                  <c:v>60787</c:v>
                </c:pt>
                <c:pt idx="58">
                  <c:v>61794</c:v>
                </c:pt>
                <c:pt idx="59">
                  <c:v>62881</c:v>
                </c:pt>
                <c:pt idx="60">
                  <c:v>63882</c:v>
                </c:pt>
                <c:pt idx="61">
                  <c:v>64934</c:v>
                </c:pt>
                <c:pt idx="62">
                  <c:v>65954</c:v>
                </c:pt>
                <c:pt idx="63">
                  <c:v>66955</c:v>
                </c:pt>
                <c:pt idx="64">
                  <c:v>67967</c:v>
                </c:pt>
                <c:pt idx="65">
                  <c:v>68996</c:v>
                </c:pt>
                <c:pt idx="66">
                  <c:v>70048</c:v>
                </c:pt>
                <c:pt idx="67">
                  <c:v>71145</c:v>
                </c:pt>
                <c:pt idx="68">
                  <c:v>72157</c:v>
                </c:pt>
                <c:pt idx="69">
                  <c:v>73206</c:v>
                </c:pt>
                <c:pt idx="70">
                  <c:v>74294</c:v>
                </c:pt>
                <c:pt idx="71">
                  <c:v>75322</c:v>
                </c:pt>
                <c:pt idx="72">
                  <c:v>76427</c:v>
                </c:pt>
                <c:pt idx="73">
                  <c:v>77467</c:v>
                </c:pt>
                <c:pt idx="74">
                  <c:v>78561</c:v>
                </c:pt>
                <c:pt idx="75">
                  <c:v>79611</c:v>
                </c:pt>
                <c:pt idx="76">
                  <c:v>80673</c:v>
                </c:pt>
                <c:pt idx="77">
                  <c:v>81751</c:v>
                </c:pt>
                <c:pt idx="78">
                  <c:v>82820</c:v>
                </c:pt>
                <c:pt idx="79">
                  <c:v>83881</c:v>
                </c:pt>
                <c:pt idx="80">
                  <c:v>84883</c:v>
                </c:pt>
                <c:pt idx="81">
                  <c:v>85891</c:v>
                </c:pt>
                <c:pt idx="82">
                  <c:v>86979</c:v>
                </c:pt>
                <c:pt idx="83">
                  <c:v>88039</c:v>
                </c:pt>
                <c:pt idx="84">
                  <c:v>89110</c:v>
                </c:pt>
                <c:pt idx="85">
                  <c:v>90155</c:v>
                </c:pt>
                <c:pt idx="86">
                  <c:v>91202</c:v>
                </c:pt>
                <c:pt idx="87">
                  <c:v>92276</c:v>
                </c:pt>
                <c:pt idx="88">
                  <c:v>93359</c:v>
                </c:pt>
                <c:pt idx="89">
                  <c:v>94404</c:v>
                </c:pt>
                <c:pt idx="90">
                  <c:v>95444</c:v>
                </c:pt>
                <c:pt idx="91">
                  <c:v>96505</c:v>
                </c:pt>
                <c:pt idx="92">
                  <c:v>97516</c:v>
                </c:pt>
                <c:pt idx="93">
                  <c:v>98594</c:v>
                </c:pt>
                <c:pt idx="94">
                  <c:v>99668</c:v>
                </c:pt>
                <c:pt idx="95">
                  <c:v>100709</c:v>
                </c:pt>
                <c:pt idx="96">
                  <c:v>101712</c:v>
                </c:pt>
                <c:pt idx="97">
                  <c:v>102761</c:v>
                </c:pt>
                <c:pt idx="98">
                  <c:v>103842</c:v>
                </c:pt>
                <c:pt idx="99">
                  <c:v>104853</c:v>
                </c:pt>
                <c:pt idx="100">
                  <c:v>105860</c:v>
                </c:pt>
                <c:pt idx="101">
                  <c:v>106871</c:v>
                </c:pt>
                <c:pt idx="102">
                  <c:v>107948</c:v>
                </c:pt>
                <c:pt idx="103">
                  <c:v>108988</c:v>
                </c:pt>
                <c:pt idx="104">
                  <c:v>110032</c:v>
                </c:pt>
                <c:pt idx="105">
                  <c:v>111038</c:v>
                </c:pt>
                <c:pt idx="106">
                  <c:v>112075</c:v>
                </c:pt>
                <c:pt idx="107">
                  <c:v>113142</c:v>
                </c:pt>
                <c:pt idx="108">
                  <c:v>114236</c:v>
                </c:pt>
                <c:pt idx="109">
                  <c:v>115302</c:v>
                </c:pt>
                <c:pt idx="110">
                  <c:v>116392</c:v>
                </c:pt>
                <c:pt idx="111">
                  <c:v>117472</c:v>
                </c:pt>
                <c:pt idx="112">
                  <c:v>118497</c:v>
                </c:pt>
                <c:pt idx="113">
                  <c:v>119546</c:v>
                </c:pt>
                <c:pt idx="114">
                  <c:v>120594</c:v>
                </c:pt>
                <c:pt idx="115">
                  <c:v>121616</c:v>
                </c:pt>
                <c:pt idx="116">
                  <c:v>122667</c:v>
                </c:pt>
                <c:pt idx="117">
                  <c:v>123673</c:v>
                </c:pt>
                <c:pt idx="118">
                  <c:v>124772</c:v>
                </c:pt>
                <c:pt idx="119">
                  <c:v>125841</c:v>
                </c:pt>
                <c:pt idx="120">
                  <c:v>126883</c:v>
                </c:pt>
                <c:pt idx="121">
                  <c:v>127928</c:v>
                </c:pt>
                <c:pt idx="122">
                  <c:v>128988</c:v>
                </c:pt>
                <c:pt idx="123">
                  <c:v>130012</c:v>
                </c:pt>
                <c:pt idx="124">
                  <c:v>131041</c:v>
                </c:pt>
                <c:pt idx="125">
                  <c:v>132055</c:v>
                </c:pt>
                <c:pt idx="126">
                  <c:v>133090</c:v>
                </c:pt>
                <c:pt idx="127">
                  <c:v>134095</c:v>
                </c:pt>
                <c:pt idx="128">
                  <c:v>135099</c:v>
                </c:pt>
                <c:pt idx="129">
                  <c:v>136104</c:v>
                </c:pt>
                <c:pt idx="130">
                  <c:v>137105</c:v>
                </c:pt>
                <c:pt idx="131">
                  <c:v>138107</c:v>
                </c:pt>
                <c:pt idx="132">
                  <c:v>139108</c:v>
                </c:pt>
                <c:pt idx="133">
                  <c:v>140108</c:v>
                </c:pt>
                <c:pt idx="134">
                  <c:v>141108</c:v>
                </c:pt>
              </c:numCache>
            </c:numRef>
          </c:xVal>
          <c:yVal>
            <c:numRef>
              <c:f>'SF10-1024-graph'!$O$3:$O$137</c:f>
              <c:numCache>
                <c:formatCode>General</c:formatCode>
                <c:ptCount val="135"/>
                <c:pt idx="0">
                  <c:v>150</c:v>
                </c:pt>
                <c:pt idx="1">
                  <c:v>143</c:v>
                </c:pt>
                <c:pt idx="2">
                  <c:v>156</c:v>
                </c:pt>
                <c:pt idx="3">
                  <c:v>159</c:v>
                </c:pt>
                <c:pt idx="4">
                  <c:v>158</c:v>
                </c:pt>
                <c:pt idx="5">
                  <c:v>159</c:v>
                </c:pt>
                <c:pt idx="6">
                  <c:v>159</c:v>
                </c:pt>
                <c:pt idx="7">
                  <c:v>155</c:v>
                </c:pt>
                <c:pt idx="8">
                  <c:v>158</c:v>
                </c:pt>
                <c:pt idx="9">
                  <c:v>159</c:v>
                </c:pt>
                <c:pt idx="10">
                  <c:v>160</c:v>
                </c:pt>
                <c:pt idx="11">
                  <c:v>160</c:v>
                </c:pt>
                <c:pt idx="12">
                  <c:v>159</c:v>
                </c:pt>
                <c:pt idx="13">
                  <c:v>160</c:v>
                </c:pt>
                <c:pt idx="14">
                  <c:v>160</c:v>
                </c:pt>
                <c:pt idx="15">
                  <c:v>159</c:v>
                </c:pt>
                <c:pt idx="16">
                  <c:v>158</c:v>
                </c:pt>
                <c:pt idx="17">
                  <c:v>158</c:v>
                </c:pt>
                <c:pt idx="18">
                  <c:v>159</c:v>
                </c:pt>
                <c:pt idx="19">
                  <c:v>159</c:v>
                </c:pt>
                <c:pt idx="20">
                  <c:v>159</c:v>
                </c:pt>
                <c:pt idx="21">
                  <c:v>157</c:v>
                </c:pt>
                <c:pt idx="22">
                  <c:v>160</c:v>
                </c:pt>
                <c:pt idx="23">
                  <c:v>159</c:v>
                </c:pt>
                <c:pt idx="24">
                  <c:v>159</c:v>
                </c:pt>
                <c:pt idx="25">
                  <c:v>159</c:v>
                </c:pt>
                <c:pt idx="26">
                  <c:v>159</c:v>
                </c:pt>
                <c:pt idx="27">
                  <c:v>159</c:v>
                </c:pt>
                <c:pt idx="28">
                  <c:v>159</c:v>
                </c:pt>
                <c:pt idx="29">
                  <c:v>160</c:v>
                </c:pt>
                <c:pt idx="30">
                  <c:v>159</c:v>
                </c:pt>
                <c:pt idx="31">
                  <c:v>159</c:v>
                </c:pt>
                <c:pt idx="32">
                  <c:v>159</c:v>
                </c:pt>
                <c:pt idx="33">
                  <c:v>159</c:v>
                </c:pt>
                <c:pt idx="34">
                  <c:v>159</c:v>
                </c:pt>
                <c:pt idx="35">
                  <c:v>159</c:v>
                </c:pt>
                <c:pt idx="36">
                  <c:v>159</c:v>
                </c:pt>
                <c:pt idx="37">
                  <c:v>159</c:v>
                </c:pt>
                <c:pt idx="38">
                  <c:v>159</c:v>
                </c:pt>
                <c:pt idx="39">
                  <c:v>160</c:v>
                </c:pt>
                <c:pt idx="40">
                  <c:v>157</c:v>
                </c:pt>
                <c:pt idx="41">
                  <c:v>158</c:v>
                </c:pt>
                <c:pt idx="42">
                  <c:v>160</c:v>
                </c:pt>
                <c:pt idx="43">
                  <c:v>159</c:v>
                </c:pt>
                <c:pt idx="44">
                  <c:v>158</c:v>
                </c:pt>
                <c:pt idx="45">
                  <c:v>151</c:v>
                </c:pt>
                <c:pt idx="46">
                  <c:v>159</c:v>
                </c:pt>
                <c:pt idx="47">
                  <c:v>157</c:v>
                </c:pt>
                <c:pt idx="48">
                  <c:v>158</c:v>
                </c:pt>
                <c:pt idx="49">
                  <c:v>158</c:v>
                </c:pt>
                <c:pt idx="50">
                  <c:v>157</c:v>
                </c:pt>
                <c:pt idx="51">
                  <c:v>159</c:v>
                </c:pt>
                <c:pt idx="52">
                  <c:v>159</c:v>
                </c:pt>
                <c:pt idx="53">
                  <c:v>154</c:v>
                </c:pt>
                <c:pt idx="54">
                  <c:v>160</c:v>
                </c:pt>
                <c:pt idx="55">
                  <c:v>159</c:v>
                </c:pt>
                <c:pt idx="56">
                  <c:v>159</c:v>
                </c:pt>
                <c:pt idx="57">
                  <c:v>159</c:v>
                </c:pt>
                <c:pt idx="58">
                  <c:v>160</c:v>
                </c:pt>
                <c:pt idx="59">
                  <c:v>160</c:v>
                </c:pt>
                <c:pt idx="60">
                  <c:v>159</c:v>
                </c:pt>
                <c:pt idx="61">
                  <c:v>159</c:v>
                </c:pt>
                <c:pt idx="62">
                  <c:v>159</c:v>
                </c:pt>
                <c:pt idx="63">
                  <c:v>160</c:v>
                </c:pt>
                <c:pt idx="64">
                  <c:v>159</c:v>
                </c:pt>
                <c:pt idx="65">
                  <c:v>159</c:v>
                </c:pt>
                <c:pt idx="66">
                  <c:v>159</c:v>
                </c:pt>
                <c:pt idx="67">
                  <c:v>157</c:v>
                </c:pt>
                <c:pt idx="68">
                  <c:v>159</c:v>
                </c:pt>
                <c:pt idx="69">
                  <c:v>160</c:v>
                </c:pt>
                <c:pt idx="70">
                  <c:v>158</c:v>
                </c:pt>
                <c:pt idx="71">
                  <c:v>157</c:v>
                </c:pt>
                <c:pt idx="72">
                  <c:v>159</c:v>
                </c:pt>
                <c:pt idx="73">
                  <c:v>160</c:v>
                </c:pt>
                <c:pt idx="74">
                  <c:v>159</c:v>
                </c:pt>
                <c:pt idx="75">
                  <c:v>161</c:v>
                </c:pt>
                <c:pt idx="76">
                  <c:v>158</c:v>
                </c:pt>
                <c:pt idx="77">
                  <c:v>158</c:v>
                </c:pt>
                <c:pt idx="78">
                  <c:v>158</c:v>
                </c:pt>
                <c:pt idx="79">
                  <c:v>158</c:v>
                </c:pt>
                <c:pt idx="80">
                  <c:v>158</c:v>
                </c:pt>
                <c:pt idx="81">
                  <c:v>160</c:v>
                </c:pt>
                <c:pt idx="82">
                  <c:v>157</c:v>
                </c:pt>
                <c:pt idx="83">
                  <c:v>158</c:v>
                </c:pt>
                <c:pt idx="84">
                  <c:v>160</c:v>
                </c:pt>
                <c:pt idx="85">
                  <c:v>159</c:v>
                </c:pt>
                <c:pt idx="86">
                  <c:v>159</c:v>
                </c:pt>
                <c:pt idx="87">
                  <c:v>159</c:v>
                </c:pt>
                <c:pt idx="88">
                  <c:v>159</c:v>
                </c:pt>
                <c:pt idx="89">
                  <c:v>159</c:v>
                </c:pt>
                <c:pt idx="90">
                  <c:v>158</c:v>
                </c:pt>
                <c:pt idx="91">
                  <c:v>157</c:v>
                </c:pt>
                <c:pt idx="92">
                  <c:v>160</c:v>
                </c:pt>
                <c:pt idx="93">
                  <c:v>159</c:v>
                </c:pt>
                <c:pt idx="94">
                  <c:v>160</c:v>
                </c:pt>
                <c:pt idx="95">
                  <c:v>160</c:v>
                </c:pt>
                <c:pt idx="96">
                  <c:v>158</c:v>
                </c:pt>
                <c:pt idx="97">
                  <c:v>159</c:v>
                </c:pt>
                <c:pt idx="98">
                  <c:v>159</c:v>
                </c:pt>
                <c:pt idx="99">
                  <c:v>157</c:v>
                </c:pt>
                <c:pt idx="100">
                  <c:v>158</c:v>
                </c:pt>
                <c:pt idx="101">
                  <c:v>159</c:v>
                </c:pt>
                <c:pt idx="102">
                  <c:v>157</c:v>
                </c:pt>
                <c:pt idx="103">
                  <c:v>159</c:v>
                </c:pt>
                <c:pt idx="104">
                  <c:v>160</c:v>
                </c:pt>
                <c:pt idx="105">
                  <c:v>159</c:v>
                </c:pt>
                <c:pt idx="106">
                  <c:v>159</c:v>
                </c:pt>
                <c:pt idx="107">
                  <c:v>159</c:v>
                </c:pt>
                <c:pt idx="108">
                  <c:v>159</c:v>
                </c:pt>
                <c:pt idx="109">
                  <c:v>159</c:v>
                </c:pt>
                <c:pt idx="110">
                  <c:v>159</c:v>
                </c:pt>
                <c:pt idx="111">
                  <c:v>159</c:v>
                </c:pt>
                <c:pt idx="112">
                  <c:v>159</c:v>
                </c:pt>
                <c:pt idx="113">
                  <c:v>160</c:v>
                </c:pt>
                <c:pt idx="114">
                  <c:v>156</c:v>
                </c:pt>
                <c:pt idx="115">
                  <c:v>159</c:v>
                </c:pt>
                <c:pt idx="116">
                  <c:v>160</c:v>
                </c:pt>
                <c:pt idx="117">
                  <c:v>160</c:v>
                </c:pt>
                <c:pt idx="118">
                  <c:v>157</c:v>
                </c:pt>
                <c:pt idx="119">
                  <c:v>158</c:v>
                </c:pt>
                <c:pt idx="120">
                  <c:v>160</c:v>
                </c:pt>
                <c:pt idx="121">
                  <c:v>160</c:v>
                </c:pt>
                <c:pt idx="122">
                  <c:v>159</c:v>
                </c:pt>
                <c:pt idx="123">
                  <c:v>101</c:v>
                </c:pt>
                <c:pt idx="124">
                  <c:v>67</c:v>
                </c:pt>
                <c:pt idx="125">
                  <c:v>80</c:v>
                </c:pt>
                <c:pt idx="126">
                  <c:v>56</c:v>
                </c:pt>
                <c:pt idx="127">
                  <c:v>21</c:v>
                </c:pt>
                <c:pt idx="128">
                  <c:v>19</c:v>
                </c:pt>
                <c:pt idx="129">
                  <c:v>29</c:v>
                </c:pt>
                <c:pt idx="130">
                  <c:v>6</c:v>
                </c:pt>
                <c:pt idx="131">
                  <c:v>3</c:v>
                </c:pt>
                <c:pt idx="132">
                  <c:v>3</c:v>
                </c:pt>
                <c:pt idx="133">
                  <c:v>3</c:v>
                </c:pt>
                <c:pt idx="134">
                  <c:v>2</c:v>
                </c:pt>
              </c:numCache>
            </c:numRef>
          </c:yVal>
          <c:smooth val="0"/>
        </c:ser>
        <c:dLbls>
          <c:showLegendKey val="0"/>
          <c:showVal val="0"/>
          <c:showCatName val="0"/>
          <c:showSerName val="0"/>
          <c:showPercent val="0"/>
          <c:showBubbleSize val="0"/>
        </c:dLbls>
        <c:axId val="181234688"/>
        <c:axId val="181245440"/>
      </c:scatterChart>
      <c:scatterChart>
        <c:scatterStyle val="lineMarker"/>
        <c:varyColors val="0"/>
        <c:ser>
          <c:idx val="2"/>
          <c:order val="1"/>
          <c:tx>
            <c:v>Waiting tasks</c:v>
          </c:tx>
          <c:spPr>
            <a:ln w="31750">
              <a:solidFill>
                <a:schemeClr val="bg1">
                  <a:lumMod val="65000"/>
                </a:schemeClr>
              </a:solidFill>
              <a:prstDash val="solid"/>
            </a:ln>
          </c:spPr>
          <c:marker>
            <c:symbol val="none"/>
          </c:marker>
          <c:xVal>
            <c:numRef>
              <c:f>'SF10-1024-graph'!$B$3:$B$137</c:f>
              <c:numCache>
                <c:formatCode>General</c:formatCode>
                <c:ptCount val="135"/>
                <c:pt idx="0">
                  <c:v>1065</c:v>
                </c:pt>
                <c:pt idx="1">
                  <c:v>2121</c:v>
                </c:pt>
                <c:pt idx="2">
                  <c:v>3122</c:v>
                </c:pt>
                <c:pt idx="3">
                  <c:v>4174</c:v>
                </c:pt>
                <c:pt idx="4">
                  <c:v>5241</c:v>
                </c:pt>
                <c:pt idx="5">
                  <c:v>6277</c:v>
                </c:pt>
                <c:pt idx="6">
                  <c:v>7341</c:v>
                </c:pt>
                <c:pt idx="7">
                  <c:v>8392</c:v>
                </c:pt>
                <c:pt idx="8">
                  <c:v>9488</c:v>
                </c:pt>
                <c:pt idx="9">
                  <c:v>10574</c:v>
                </c:pt>
                <c:pt idx="10">
                  <c:v>11601</c:v>
                </c:pt>
                <c:pt idx="11">
                  <c:v>12615</c:v>
                </c:pt>
                <c:pt idx="12">
                  <c:v>13642</c:v>
                </c:pt>
                <c:pt idx="13">
                  <c:v>14699</c:v>
                </c:pt>
                <c:pt idx="14">
                  <c:v>15753</c:v>
                </c:pt>
                <c:pt idx="15">
                  <c:v>16849</c:v>
                </c:pt>
                <c:pt idx="16">
                  <c:v>17912</c:v>
                </c:pt>
                <c:pt idx="17">
                  <c:v>18912</c:v>
                </c:pt>
                <c:pt idx="18">
                  <c:v>19969</c:v>
                </c:pt>
                <c:pt idx="19">
                  <c:v>20971</c:v>
                </c:pt>
                <c:pt idx="20">
                  <c:v>22003</c:v>
                </c:pt>
                <c:pt idx="21">
                  <c:v>23046</c:v>
                </c:pt>
                <c:pt idx="22">
                  <c:v>24077</c:v>
                </c:pt>
                <c:pt idx="23">
                  <c:v>25093</c:v>
                </c:pt>
                <c:pt idx="24">
                  <c:v>26097</c:v>
                </c:pt>
                <c:pt idx="25">
                  <c:v>27153</c:v>
                </c:pt>
                <c:pt idx="26">
                  <c:v>28216</c:v>
                </c:pt>
                <c:pt idx="27">
                  <c:v>29267</c:v>
                </c:pt>
                <c:pt idx="28">
                  <c:v>30360</c:v>
                </c:pt>
                <c:pt idx="29">
                  <c:v>31387</c:v>
                </c:pt>
                <c:pt idx="30">
                  <c:v>32424</c:v>
                </c:pt>
                <c:pt idx="31">
                  <c:v>33503</c:v>
                </c:pt>
                <c:pt idx="32">
                  <c:v>34577</c:v>
                </c:pt>
                <c:pt idx="33">
                  <c:v>35665</c:v>
                </c:pt>
                <c:pt idx="34">
                  <c:v>36702</c:v>
                </c:pt>
                <c:pt idx="35">
                  <c:v>37789</c:v>
                </c:pt>
                <c:pt idx="36">
                  <c:v>38804</c:v>
                </c:pt>
                <c:pt idx="37">
                  <c:v>39821</c:v>
                </c:pt>
                <c:pt idx="38">
                  <c:v>40899</c:v>
                </c:pt>
                <c:pt idx="39">
                  <c:v>41956</c:v>
                </c:pt>
                <c:pt idx="40">
                  <c:v>42962</c:v>
                </c:pt>
                <c:pt idx="41">
                  <c:v>44043</c:v>
                </c:pt>
                <c:pt idx="42">
                  <c:v>45082</c:v>
                </c:pt>
                <c:pt idx="43">
                  <c:v>46125</c:v>
                </c:pt>
                <c:pt idx="44">
                  <c:v>47162</c:v>
                </c:pt>
                <c:pt idx="45">
                  <c:v>48209</c:v>
                </c:pt>
                <c:pt idx="46">
                  <c:v>49310</c:v>
                </c:pt>
                <c:pt idx="47">
                  <c:v>50330</c:v>
                </c:pt>
                <c:pt idx="48">
                  <c:v>51407</c:v>
                </c:pt>
                <c:pt idx="49">
                  <c:v>52446</c:v>
                </c:pt>
                <c:pt idx="50">
                  <c:v>53455</c:v>
                </c:pt>
                <c:pt idx="51">
                  <c:v>54535</c:v>
                </c:pt>
                <c:pt idx="52">
                  <c:v>55628</c:v>
                </c:pt>
                <c:pt idx="53">
                  <c:v>56693</c:v>
                </c:pt>
                <c:pt idx="54">
                  <c:v>57742</c:v>
                </c:pt>
                <c:pt idx="55">
                  <c:v>58774</c:v>
                </c:pt>
                <c:pt idx="56">
                  <c:v>59776</c:v>
                </c:pt>
                <c:pt idx="57">
                  <c:v>60787</c:v>
                </c:pt>
                <c:pt idx="58">
                  <c:v>61794</c:v>
                </c:pt>
                <c:pt idx="59">
                  <c:v>62881</c:v>
                </c:pt>
                <c:pt idx="60">
                  <c:v>63882</c:v>
                </c:pt>
                <c:pt idx="61">
                  <c:v>64934</c:v>
                </c:pt>
                <c:pt idx="62">
                  <c:v>65954</c:v>
                </c:pt>
                <c:pt idx="63">
                  <c:v>66955</c:v>
                </c:pt>
                <c:pt idx="64">
                  <c:v>67967</c:v>
                </c:pt>
                <c:pt idx="65">
                  <c:v>68996</c:v>
                </c:pt>
                <c:pt idx="66">
                  <c:v>70048</c:v>
                </c:pt>
                <c:pt idx="67">
                  <c:v>71145</c:v>
                </c:pt>
                <c:pt idx="68">
                  <c:v>72157</c:v>
                </c:pt>
                <c:pt idx="69">
                  <c:v>73206</c:v>
                </c:pt>
                <c:pt idx="70">
                  <c:v>74294</c:v>
                </c:pt>
                <c:pt idx="71">
                  <c:v>75322</c:v>
                </c:pt>
                <c:pt idx="72">
                  <c:v>76427</c:v>
                </c:pt>
                <c:pt idx="73">
                  <c:v>77467</c:v>
                </c:pt>
                <c:pt idx="74">
                  <c:v>78561</c:v>
                </c:pt>
                <c:pt idx="75">
                  <c:v>79611</c:v>
                </c:pt>
                <c:pt idx="76">
                  <c:v>80673</c:v>
                </c:pt>
                <c:pt idx="77">
                  <c:v>81751</c:v>
                </c:pt>
                <c:pt idx="78">
                  <c:v>82820</c:v>
                </c:pt>
                <c:pt idx="79">
                  <c:v>83881</c:v>
                </c:pt>
                <c:pt idx="80">
                  <c:v>84883</c:v>
                </c:pt>
                <c:pt idx="81">
                  <c:v>85891</c:v>
                </c:pt>
                <c:pt idx="82">
                  <c:v>86979</c:v>
                </c:pt>
                <c:pt idx="83">
                  <c:v>88039</c:v>
                </c:pt>
                <c:pt idx="84">
                  <c:v>89110</c:v>
                </c:pt>
                <c:pt idx="85">
                  <c:v>90155</c:v>
                </c:pt>
                <c:pt idx="86">
                  <c:v>91202</c:v>
                </c:pt>
                <c:pt idx="87">
                  <c:v>92276</c:v>
                </c:pt>
                <c:pt idx="88">
                  <c:v>93359</c:v>
                </c:pt>
                <c:pt idx="89">
                  <c:v>94404</c:v>
                </c:pt>
                <c:pt idx="90">
                  <c:v>95444</c:v>
                </c:pt>
                <c:pt idx="91">
                  <c:v>96505</c:v>
                </c:pt>
                <c:pt idx="92">
                  <c:v>97516</c:v>
                </c:pt>
                <c:pt idx="93">
                  <c:v>98594</c:v>
                </c:pt>
                <c:pt idx="94">
                  <c:v>99668</c:v>
                </c:pt>
                <c:pt idx="95">
                  <c:v>100709</c:v>
                </c:pt>
                <c:pt idx="96">
                  <c:v>101712</c:v>
                </c:pt>
                <c:pt idx="97">
                  <c:v>102761</c:v>
                </c:pt>
                <c:pt idx="98">
                  <c:v>103842</c:v>
                </c:pt>
                <c:pt idx="99">
                  <c:v>104853</c:v>
                </c:pt>
                <c:pt idx="100">
                  <c:v>105860</c:v>
                </c:pt>
                <c:pt idx="101">
                  <c:v>106871</c:v>
                </c:pt>
                <c:pt idx="102">
                  <c:v>107948</c:v>
                </c:pt>
                <c:pt idx="103">
                  <c:v>108988</c:v>
                </c:pt>
                <c:pt idx="104">
                  <c:v>110032</c:v>
                </c:pt>
                <c:pt idx="105">
                  <c:v>111038</c:v>
                </c:pt>
                <c:pt idx="106">
                  <c:v>112075</c:v>
                </c:pt>
                <c:pt idx="107">
                  <c:v>113142</c:v>
                </c:pt>
                <c:pt idx="108">
                  <c:v>114236</c:v>
                </c:pt>
                <c:pt idx="109">
                  <c:v>115302</c:v>
                </c:pt>
                <c:pt idx="110">
                  <c:v>116392</c:v>
                </c:pt>
                <c:pt idx="111">
                  <c:v>117472</c:v>
                </c:pt>
                <c:pt idx="112">
                  <c:v>118497</c:v>
                </c:pt>
                <c:pt idx="113">
                  <c:v>119546</c:v>
                </c:pt>
                <c:pt idx="114">
                  <c:v>120594</c:v>
                </c:pt>
                <c:pt idx="115">
                  <c:v>121616</c:v>
                </c:pt>
                <c:pt idx="116">
                  <c:v>122667</c:v>
                </c:pt>
                <c:pt idx="117">
                  <c:v>123673</c:v>
                </c:pt>
                <c:pt idx="118">
                  <c:v>124772</c:v>
                </c:pt>
                <c:pt idx="119">
                  <c:v>125841</c:v>
                </c:pt>
                <c:pt idx="120">
                  <c:v>126883</c:v>
                </c:pt>
                <c:pt idx="121">
                  <c:v>127928</c:v>
                </c:pt>
                <c:pt idx="122">
                  <c:v>128988</c:v>
                </c:pt>
                <c:pt idx="123">
                  <c:v>130012</c:v>
                </c:pt>
                <c:pt idx="124">
                  <c:v>131041</c:v>
                </c:pt>
                <c:pt idx="125">
                  <c:v>132055</c:v>
                </c:pt>
                <c:pt idx="126">
                  <c:v>133090</c:v>
                </c:pt>
                <c:pt idx="127">
                  <c:v>134095</c:v>
                </c:pt>
                <c:pt idx="128">
                  <c:v>135099</c:v>
                </c:pt>
                <c:pt idx="129">
                  <c:v>136104</c:v>
                </c:pt>
                <c:pt idx="130">
                  <c:v>137105</c:v>
                </c:pt>
                <c:pt idx="131">
                  <c:v>138107</c:v>
                </c:pt>
                <c:pt idx="132">
                  <c:v>139108</c:v>
                </c:pt>
                <c:pt idx="133">
                  <c:v>140108</c:v>
                </c:pt>
                <c:pt idx="134">
                  <c:v>141108</c:v>
                </c:pt>
              </c:numCache>
            </c:numRef>
          </c:xVal>
          <c:yVal>
            <c:numRef>
              <c:f>'SF10-1024-graph'!$V$3:$V$137</c:f>
              <c:numCache>
                <c:formatCode>General</c:formatCode>
                <c:ptCount val="135"/>
                <c:pt idx="0">
                  <c:v>1938</c:v>
                </c:pt>
                <c:pt idx="1">
                  <c:v>4525</c:v>
                </c:pt>
                <c:pt idx="2">
                  <c:v>6562</c:v>
                </c:pt>
                <c:pt idx="3">
                  <c:v>7701</c:v>
                </c:pt>
                <c:pt idx="4">
                  <c:v>7410</c:v>
                </c:pt>
                <c:pt idx="5">
                  <c:v>7478</c:v>
                </c:pt>
                <c:pt idx="6">
                  <c:v>8271</c:v>
                </c:pt>
                <c:pt idx="7">
                  <c:v>7243</c:v>
                </c:pt>
                <c:pt idx="8">
                  <c:v>8390</c:v>
                </c:pt>
                <c:pt idx="9">
                  <c:v>8559</c:v>
                </c:pt>
                <c:pt idx="10">
                  <c:v>9332</c:v>
                </c:pt>
                <c:pt idx="11">
                  <c:v>10340</c:v>
                </c:pt>
                <c:pt idx="12">
                  <c:v>8715</c:v>
                </c:pt>
                <c:pt idx="13">
                  <c:v>7429</c:v>
                </c:pt>
                <c:pt idx="14">
                  <c:v>7801</c:v>
                </c:pt>
                <c:pt idx="15">
                  <c:v>7660</c:v>
                </c:pt>
                <c:pt idx="16">
                  <c:v>6392</c:v>
                </c:pt>
                <c:pt idx="17">
                  <c:v>7376</c:v>
                </c:pt>
                <c:pt idx="18">
                  <c:v>8152</c:v>
                </c:pt>
                <c:pt idx="19">
                  <c:v>7216</c:v>
                </c:pt>
                <c:pt idx="20">
                  <c:v>7203</c:v>
                </c:pt>
                <c:pt idx="21">
                  <c:v>6055</c:v>
                </c:pt>
                <c:pt idx="22">
                  <c:v>9139</c:v>
                </c:pt>
                <c:pt idx="23">
                  <c:v>8737</c:v>
                </c:pt>
                <c:pt idx="24">
                  <c:v>7177</c:v>
                </c:pt>
                <c:pt idx="25">
                  <c:v>7202</c:v>
                </c:pt>
                <c:pt idx="26">
                  <c:v>5285</c:v>
                </c:pt>
                <c:pt idx="27">
                  <c:v>5802</c:v>
                </c:pt>
                <c:pt idx="28">
                  <c:v>6436</c:v>
                </c:pt>
                <c:pt idx="29">
                  <c:v>6682</c:v>
                </c:pt>
                <c:pt idx="30">
                  <c:v>6608</c:v>
                </c:pt>
                <c:pt idx="31">
                  <c:v>5274</c:v>
                </c:pt>
                <c:pt idx="32">
                  <c:v>6490</c:v>
                </c:pt>
                <c:pt idx="33">
                  <c:v>6571</c:v>
                </c:pt>
                <c:pt idx="34">
                  <c:v>7935</c:v>
                </c:pt>
                <c:pt idx="35">
                  <c:v>7452</c:v>
                </c:pt>
                <c:pt idx="36">
                  <c:v>7024</c:v>
                </c:pt>
                <c:pt idx="37">
                  <c:v>5497</c:v>
                </c:pt>
                <c:pt idx="38">
                  <c:v>6518</c:v>
                </c:pt>
                <c:pt idx="39">
                  <c:v>9367</c:v>
                </c:pt>
                <c:pt idx="40">
                  <c:v>7039</c:v>
                </c:pt>
                <c:pt idx="41">
                  <c:v>5439</c:v>
                </c:pt>
                <c:pt idx="42">
                  <c:v>8011</c:v>
                </c:pt>
                <c:pt idx="43">
                  <c:v>5936</c:v>
                </c:pt>
                <c:pt idx="44">
                  <c:v>5843</c:v>
                </c:pt>
                <c:pt idx="45">
                  <c:v>4892</c:v>
                </c:pt>
                <c:pt idx="46">
                  <c:v>7254</c:v>
                </c:pt>
                <c:pt idx="47">
                  <c:v>5838</c:v>
                </c:pt>
                <c:pt idx="48">
                  <c:v>4956</c:v>
                </c:pt>
                <c:pt idx="49">
                  <c:v>5911</c:v>
                </c:pt>
                <c:pt idx="50">
                  <c:v>6457</c:v>
                </c:pt>
                <c:pt idx="51">
                  <c:v>7360</c:v>
                </c:pt>
                <c:pt idx="52">
                  <c:v>5140</c:v>
                </c:pt>
                <c:pt idx="53">
                  <c:v>5719</c:v>
                </c:pt>
                <c:pt idx="54">
                  <c:v>6623</c:v>
                </c:pt>
                <c:pt idx="55">
                  <c:v>5256</c:v>
                </c:pt>
                <c:pt idx="56">
                  <c:v>7534</c:v>
                </c:pt>
                <c:pt idx="57">
                  <c:v>5628</c:v>
                </c:pt>
                <c:pt idx="58">
                  <c:v>4119</c:v>
                </c:pt>
                <c:pt idx="59">
                  <c:v>5986</c:v>
                </c:pt>
                <c:pt idx="60">
                  <c:v>6292</c:v>
                </c:pt>
                <c:pt idx="61">
                  <c:v>5143</c:v>
                </c:pt>
                <c:pt idx="62">
                  <c:v>5868</c:v>
                </c:pt>
                <c:pt idx="63">
                  <c:v>7634</c:v>
                </c:pt>
                <c:pt idx="64">
                  <c:v>5703</c:v>
                </c:pt>
                <c:pt idx="65">
                  <c:v>5165</c:v>
                </c:pt>
                <c:pt idx="66">
                  <c:v>7541</c:v>
                </c:pt>
                <c:pt idx="67">
                  <c:v>5966</c:v>
                </c:pt>
                <c:pt idx="68">
                  <c:v>7870</c:v>
                </c:pt>
                <c:pt idx="69">
                  <c:v>5878</c:v>
                </c:pt>
                <c:pt idx="70">
                  <c:v>5961</c:v>
                </c:pt>
                <c:pt idx="71">
                  <c:v>6020</c:v>
                </c:pt>
                <c:pt idx="72">
                  <c:v>4628</c:v>
                </c:pt>
                <c:pt idx="73">
                  <c:v>5025</c:v>
                </c:pt>
                <c:pt idx="74">
                  <c:v>4762</c:v>
                </c:pt>
                <c:pt idx="75">
                  <c:v>5250</c:v>
                </c:pt>
                <c:pt idx="76">
                  <c:v>5979</c:v>
                </c:pt>
                <c:pt idx="77">
                  <c:v>5384</c:v>
                </c:pt>
                <c:pt idx="78">
                  <c:v>4439</c:v>
                </c:pt>
                <c:pt idx="79">
                  <c:v>5272</c:v>
                </c:pt>
                <c:pt idx="80">
                  <c:v>4629</c:v>
                </c:pt>
                <c:pt idx="81">
                  <c:v>5833</c:v>
                </c:pt>
                <c:pt idx="82">
                  <c:v>3608</c:v>
                </c:pt>
                <c:pt idx="83">
                  <c:v>4477</c:v>
                </c:pt>
                <c:pt idx="84">
                  <c:v>6811</c:v>
                </c:pt>
                <c:pt idx="85">
                  <c:v>5672</c:v>
                </c:pt>
                <c:pt idx="86">
                  <c:v>4876</c:v>
                </c:pt>
                <c:pt idx="87">
                  <c:v>5390</c:v>
                </c:pt>
                <c:pt idx="88">
                  <c:v>5345</c:v>
                </c:pt>
                <c:pt idx="89">
                  <c:v>4728</c:v>
                </c:pt>
                <c:pt idx="90">
                  <c:v>6769</c:v>
                </c:pt>
                <c:pt idx="91">
                  <c:v>5135</c:v>
                </c:pt>
                <c:pt idx="92">
                  <c:v>5999</c:v>
                </c:pt>
                <c:pt idx="93">
                  <c:v>3763</c:v>
                </c:pt>
                <c:pt idx="94">
                  <c:v>4476</c:v>
                </c:pt>
                <c:pt idx="95">
                  <c:v>5328</c:v>
                </c:pt>
                <c:pt idx="96">
                  <c:v>4320</c:v>
                </c:pt>
                <c:pt idx="97">
                  <c:v>5389</c:v>
                </c:pt>
                <c:pt idx="98">
                  <c:v>3902</c:v>
                </c:pt>
                <c:pt idx="99">
                  <c:v>4566</c:v>
                </c:pt>
                <c:pt idx="100">
                  <c:v>4274</c:v>
                </c:pt>
                <c:pt idx="101">
                  <c:v>3997</c:v>
                </c:pt>
                <c:pt idx="102">
                  <c:v>3264</c:v>
                </c:pt>
                <c:pt idx="103">
                  <c:v>7921</c:v>
                </c:pt>
                <c:pt idx="104">
                  <c:v>3691</c:v>
                </c:pt>
                <c:pt idx="105">
                  <c:v>4784</c:v>
                </c:pt>
                <c:pt idx="106">
                  <c:v>2936</c:v>
                </c:pt>
                <c:pt idx="107">
                  <c:v>2912</c:v>
                </c:pt>
                <c:pt idx="108">
                  <c:v>2005</c:v>
                </c:pt>
                <c:pt idx="109">
                  <c:v>2502</c:v>
                </c:pt>
                <c:pt idx="110">
                  <c:v>2676</c:v>
                </c:pt>
                <c:pt idx="111">
                  <c:v>2777</c:v>
                </c:pt>
                <c:pt idx="112">
                  <c:v>1670</c:v>
                </c:pt>
                <c:pt idx="113">
                  <c:v>1293</c:v>
                </c:pt>
                <c:pt idx="114">
                  <c:v>1300</c:v>
                </c:pt>
                <c:pt idx="115">
                  <c:v>1462</c:v>
                </c:pt>
                <c:pt idx="116">
                  <c:v>1751</c:v>
                </c:pt>
                <c:pt idx="117">
                  <c:v>851</c:v>
                </c:pt>
                <c:pt idx="118">
                  <c:v>1365</c:v>
                </c:pt>
                <c:pt idx="119">
                  <c:v>2101</c:v>
                </c:pt>
                <c:pt idx="120">
                  <c:v>2193</c:v>
                </c:pt>
                <c:pt idx="121">
                  <c:v>1259</c:v>
                </c:pt>
                <c:pt idx="122">
                  <c:v>1188</c:v>
                </c:pt>
                <c:pt idx="123">
                  <c:v>113</c:v>
                </c:pt>
                <c:pt idx="124">
                  <c:v>92</c:v>
                </c:pt>
                <c:pt idx="125">
                  <c:v>88</c:v>
                </c:pt>
                <c:pt idx="126">
                  <c:v>76</c:v>
                </c:pt>
                <c:pt idx="127">
                  <c:v>43</c:v>
                </c:pt>
                <c:pt idx="128">
                  <c:v>38</c:v>
                </c:pt>
                <c:pt idx="129">
                  <c:v>30</c:v>
                </c:pt>
                <c:pt idx="130">
                  <c:v>12</c:v>
                </c:pt>
                <c:pt idx="131">
                  <c:v>6</c:v>
                </c:pt>
                <c:pt idx="132">
                  <c:v>6</c:v>
                </c:pt>
                <c:pt idx="133">
                  <c:v>6</c:v>
                </c:pt>
                <c:pt idx="134">
                  <c:v>4</c:v>
                </c:pt>
              </c:numCache>
            </c:numRef>
          </c:yVal>
          <c:smooth val="0"/>
        </c:ser>
        <c:dLbls>
          <c:showLegendKey val="0"/>
          <c:showVal val="0"/>
          <c:showCatName val="0"/>
          <c:showSerName val="0"/>
          <c:showPercent val="0"/>
          <c:showBubbleSize val="0"/>
        </c:dLbls>
        <c:axId val="181253632"/>
        <c:axId val="181247360"/>
      </c:scatterChart>
      <c:valAx>
        <c:axId val="181234688"/>
        <c:scaling>
          <c:orientation val="minMax"/>
          <c:max val="140000"/>
          <c:min val="0"/>
        </c:scaling>
        <c:delete val="0"/>
        <c:axPos val="b"/>
        <c:title>
          <c:tx>
            <c:rich>
              <a:bodyPr/>
              <a:lstStyle/>
              <a:p>
                <a:pPr>
                  <a:defRPr/>
                </a:pPr>
                <a:r>
                  <a:rPr lang="en-US"/>
                  <a:t>Time (sec)</a:t>
                </a:r>
              </a:p>
            </c:rich>
          </c:tx>
          <c:layout>
            <c:manualLayout>
              <c:xMode val="edge"/>
              <c:yMode val="edge"/>
              <c:x val="0.38443438812688874"/>
              <c:y val="0.64668139350807519"/>
            </c:manualLayout>
          </c:layout>
          <c:overlay val="0"/>
        </c:title>
        <c:numFmt formatCode="General" sourceLinked="1"/>
        <c:majorTickMark val="out"/>
        <c:minorTickMark val="none"/>
        <c:tickLblPos val="nextTo"/>
        <c:txPr>
          <a:bodyPr rot="0" vert="horz"/>
          <a:lstStyle/>
          <a:p>
            <a:pPr>
              <a:defRPr sz="1800"/>
            </a:pPr>
            <a:endParaRPr lang="de-DE"/>
          </a:p>
        </c:txPr>
        <c:crossAx val="181245440"/>
        <c:crosses val="autoZero"/>
        <c:crossBetween val="midCat"/>
        <c:majorUnit val="20000"/>
        <c:dispUnits>
          <c:builtInUnit val="thousands"/>
        </c:dispUnits>
      </c:valAx>
      <c:valAx>
        <c:axId val="181245440"/>
        <c:scaling>
          <c:orientation val="minMax"/>
          <c:max val="160"/>
        </c:scaling>
        <c:delete val="0"/>
        <c:axPos val="l"/>
        <c:title>
          <c:tx>
            <c:rich>
              <a:bodyPr rot="-5400000" vert="horz"/>
              <a:lstStyle/>
              <a:p>
                <a:pPr>
                  <a:defRPr/>
                </a:pPr>
                <a:r>
                  <a:rPr lang="en-US"/>
                  <a:t># of H/W contexts</a:t>
                </a:r>
              </a:p>
            </c:rich>
          </c:tx>
          <c:layout>
            <c:manualLayout>
              <c:xMode val="edge"/>
              <c:yMode val="edge"/>
              <c:x val="5.6787844382273994E-2"/>
              <c:y val="8.233657050100382E-2"/>
            </c:manualLayout>
          </c:layout>
          <c:overlay val="0"/>
        </c:title>
        <c:numFmt formatCode="General" sourceLinked="1"/>
        <c:majorTickMark val="out"/>
        <c:minorTickMark val="none"/>
        <c:tickLblPos val="nextTo"/>
        <c:crossAx val="181234688"/>
        <c:crosses val="autoZero"/>
        <c:crossBetween val="midCat"/>
      </c:valAx>
      <c:valAx>
        <c:axId val="181247360"/>
        <c:scaling>
          <c:orientation val="minMax"/>
        </c:scaling>
        <c:delete val="0"/>
        <c:axPos val="r"/>
        <c:numFmt formatCode="General" sourceLinked="1"/>
        <c:majorTickMark val="out"/>
        <c:minorTickMark val="none"/>
        <c:tickLblPos val="nextTo"/>
        <c:crossAx val="181253632"/>
        <c:crosses val="max"/>
        <c:crossBetween val="midCat"/>
        <c:dispUnits>
          <c:builtInUnit val="thousands"/>
        </c:dispUnits>
      </c:valAx>
      <c:valAx>
        <c:axId val="181253632"/>
        <c:scaling>
          <c:orientation val="minMax"/>
        </c:scaling>
        <c:delete val="1"/>
        <c:axPos val="b"/>
        <c:numFmt formatCode="General" sourceLinked="1"/>
        <c:majorTickMark val="out"/>
        <c:minorTickMark val="none"/>
        <c:tickLblPos val="nextTo"/>
        <c:crossAx val="181247360"/>
        <c:crosses val="autoZero"/>
        <c:crossBetween val="midCat"/>
      </c:valAx>
    </c:plotArea>
    <c:legend>
      <c:legendPos val="r"/>
      <c:layout>
        <c:manualLayout>
          <c:xMode val="edge"/>
          <c:yMode val="edge"/>
          <c:x val="0"/>
          <c:y val="0.73805435331489344"/>
          <c:w val="1"/>
          <c:h val="0.12955154332295293"/>
        </c:manualLayout>
      </c:layout>
      <c:overlay val="1"/>
    </c:legend>
    <c:plotVisOnly val="1"/>
    <c:dispBlanksAs val="gap"/>
    <c:showDLblsOverMax val="0"/>
  </c:chart>
  <c:spPr>
    <a:ln>
      <a:noFill/>
    </a:ln>
  </c:spPr>
  <c:txPr>
    <a:bodyPr/>
    <a:lstStyle/>
    <a:p>
      <a:pPr>
        <a:defRPr sz="2000"/>
      </a:pPr>
      <a:endParaRPr lang="de-DE"/>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947518980466489"/>
          <c:y val="0.16058233783549228"/>
          <c:w val="0.50458092539324739"/>
          <c:h val="0.52521926562675314"/>
        </c:manualLayout>
      </c:layout>
      <c:scatterChart>
        <c:scatterStyle val="lineMarker"/>
        <c:varyColors val="0"/>
        <c:ser>
          <c:idx val="3"/>
          <c:order val="0"/>
          <c:tx>
            <c:v>Active workers</c:v>
          </c:tx>
          <c:spPr>
            <a:ln w="31750">
              <a:solidFill>
                <a:schemeClr val="tx1"/>
              </a:solidFill>
            </a:ln>
          </c:spPr>
          <c:marker>
            <c:symbol val="none"/>
          </c:marker>
          <c:xVal>
            <c:numRef>
              <c:f>'SF10-1024-hints-graph (3)'!$B$3:$B$137</c:f>
              <c:numCache>
                <c:formatCode>General</c:formatCode>
                <c:ptCount val="135"/>
                <c:pt idx="0">
                  <c:v>1090</c:v>
                </c:pt>
                <c:pt idx="1">
                  <c:v>2118</c:v>
                </c:pt>
                <c:pt idx="2">
                  <c:v>3173</c:v>
                </c:pt>
                <c:pt idx="3">
                  <c:v>4190</c:v>
                </c:pt>
                <c:pt idx="4">
                  <c:v>5203</c:v>
                </c:pt>
                <c:pt idx="5">
                  <c:v>6298</c:v>
                </c:pt>
                <c:pt idx="6">
                  <c:v>7339</c:v>
                </c:pt>
                <c:pt idx="7">
                  <c:v>8387</c:v>
                </c:pt>
                <c:pt idx="8">
                  <c:v>9410</c:v>
                </c:pt>
                <c:pt idx="9">
                  <c:v>10499</c:v>
                </c:pt>
                <c:pt idx="10">
                  <c:v>11558</c:v>
                </c:pt>
                <c:pt idx="11">
                  <c:v>12638</c:v>
                </c:pt>
                <c:pt idx="12">
                  <c:v>13713</c:v>
                </c:pt>
                <c:pt idx="13">
                  <c:v>14714</c:v>
                </c:pt>
                <c:pt idx="14">
                  <c:v>15813</c:v>
                </c:pt>
                <c:pt idx="15">
                  <c:v>16874</c:v>
                </c:pt>
                <c:pt idx="16">
                  <c:v>17923</c:v>
                </c:pt>
                <c:pt idx="17">
                  <c:v>18973</c:v>
                </c:pt>
                <c:pt idx="18">
                  <c:v>19999</c:v>
                </c:pt>
                <c:pt idx="19">
                  <c:v>21011</c:v>
                </c:pt>
                <c:pt idx="20">
                  <c:v>22089</c:v>
                </c:pt>
                <c:pt idx="21">
                  <c:v>23155</c:v>
                </c:pt>
                <c:pt idx="22">
                  <c:v>24220</c:v>
                </c:pt>
                <c:pt idx="23">
                  <c:v>25247</c:v>
                </c:pt>
                <c:pt idx="24">
                  <c:v>26281</c:v>
                </c:pt>
                <c:pt idx="25">
                  <c:v>27322</c:v>
                </c:pt>
                <c:pt idx="26">
                  <c:v>28339</c:v>
                </c:pt>
                <c:pt idx="27">
                  <c:v>29362</c:v>
                </c:pt>
                <c:pt idx="28">
                  <c:v>30378</c:v>
                </c:pt>
                <c:pt idx="29">
                  <c:v>31422</c:v>
                </c:pt>
                <c:pt idx="30">
                  <c:v>32522</c:v>
                </c:pt>
                <c:pt idx="31">
                  <c:v>33567</c:v>
                </c:pt>
                <c:pt idx="32">
                  <c:v>34644</c:v>
                </c:pt>
                <c:pt idx="33">
                  <c:v>35669</c:v>
                </c:pt>
                <c:pt idx="34">
                  <c:v>36757</c:v>
                </c:pt>
                <c:pt idx="35">
                  <c:v>37805</c:v>
                </c:pt>
                <c:pt idx="36">
                  <c:v>38898</c:v>
                </c:pt>
                <c:pt idx="37">
                  <c:v>39947</c:v>
                </c:pt>
                <c:pt idx="38">
                  <c:v>41037</c:v>
                </c:pt>
                <c:pt idx="39">
                  <c:v>42041</c:v>
                </c:pt>
                <c:pt idx="40">
                  <c:v>43058</c:v>
                </c:pt>
                <c:pt idx="41">
                  <c:v>44114</c:v>
                </c:pt>
                <c:pt idx="42">
                  <c:v>45213</c:v>
                </c:pt>
                <c:pt idx="43">
                  <c:v>46279</c:v>
                </c:pt>
                <c:pt idx="44">
                  <c:v>47289</c:v>
                </c:pt>
                <c:pt idx="45">
                  <c:v>48345</c:v>
                </c:pt>
                <c:pt idx="46">
                  <c:v>49374</c:v>
                </c:pt>
                <c:pt idx="47">
                  <c:v>50444</c:v>
                </c:pt>
                <c:pt idx="48">
                  <c:v>51553</c:v>
                </c:pt>
                <c:pt idx="49">
                  <c:v>52615</c:v>
                </c:pt>
                <c:pt idx="50">
                  <c:v>53699</c:v>
                </c:pt>
                <c:pt idx="51">
                  <c:v>54786</c:v>
                </c:pt>
                <c:pt idx="52">
                  <c:v>55859</c:v>
                </c:pt>
                <c:pt idx="53">
                  <c:v>56903</c:v>
                </c:pt>
                <c:pt idx="54">
                  <c:v>58003</c:v>
                </c:pt>
                <c:pt idx="55">
                  <c:v>59096</c:v>
                </c:pt>
                <c:pt idx="56">
                  <c:v>60170</c:v>
                </c:pt>
                <c:pt idx="57">
                  <c:v>61263</c:v>
                </c:pt>
                <c:pt idx="58">
                  <c:v>62270</c:v>
                </c:pt>
                <c:pt idx="59">
                  <c:v>63335</c:v>
                </c:pt>
                <c:pt idx="60">
                  <c:v>64372</c:v>
                </c:pt>
                <c:pt idx="61">
                  <c:v>65403</c:v>
                </c:pt>
                <c:pt idx="62">
                  <c:v>66435</c:v>
                </c:pt>
                <c:pt idx="63">
                  <c:v>67505</c:v>
                </c:pt>
                <c:pt idx="64">
                  <c:v>68528</c:v>
                </c:pt>
                <c:pt idx="65">
                  <c:v>69611</c:v>
                </c:pt>
                <c:pt idx="66">
                  <c:v>70698</c:v>
                </c:pt>
                <c:pt idx="67">
                  <c:v>71721</c:v>
                </c:pt>
                <c:pt idx="68">
                  <c:v>72754</c:v>
                </c:pt>
                <c:pt idx="69">
                  <c:v>73829</c:v>
                </c:pt>
                <c:pt idx="70">
                  <c:v>74882</c:v>
                </c:pt>
                <c:pt idx="71">
                  <c:v>75966</c:v>
                </c:pt>
                <c:pt idx="72">
                  <c:v>77061</c:v>
                </c:pt>
                <c:pt idx="73">
                  <c:v>78062</c:v>
                </c:pt>
                <c:pt idx="74">
                  <c:v>79102</c:v>
                </c:pt>
                <c:pt idx="75">
                  <c:v>80118</c:v>
                </c:pt>
                <c:pt idx="76">
                  <c:v>81120</c:v>
                </c:pt>
                <c:pt idx="77">
                  <c:v>82210</c:v>
                </c:pt>
                <c:pt idx="78">
                  <c:v>83235</c:v>
                </c:pt>
                <c:pt idx="79">
                  <c:v>84237</c:v>
                </c:pt>
                <c:pt idx="80">
                  <c:v>85281</c:v>
                </c:pt>
                <c:pt idx="81">
                  <c:v>86318</c:v>
                </c:pt>
                <c:pt idx="82">
                  <c:v>87357</c:v>
                </c:pt>
                <c:pt idx="83">
                  <c:v>88445</c:v>
                </c:pt>
                <c:pt idx="84">
                  <c:v>89447</c:v>
                </c:pt>
                <c:pt idx="85">
                  <c:v>90462</c:v>
                </c:pt>
                <c:pt idx="86">
                  <c:v>91473</c:v>
                </c:pt>
                <c:pt idx="87">
                  <c:v>92481</c:v>
                </c:pt>
                <c:pt idx="88">
                  <c:v>93483</c:v>
                </c:pt>
                <c:pt idx="89">
                  <c:v>94556</c:v>
                </c:pt>
                <c:pt idx="90">
                  <c:v>95572</c:v>
                </c:pt>
                <c:pt idx="91">
                  <c:v>96584</c:v>
                </c:pt>
                <c:pt idx="92">
                  <c:v>97590</c:v>
                </c:pt>
                <c:pt idx="93">
                  <c:v>98617</c:v>
                </c:pt>
                <c:pt idx="94">
                  <c:v>99641</c:v>
                </c:pt>
                <c:pt idx="95">
                  <c:v>100651</c:v>
                </c:pt>
                <c:pt idx="96">
                  <c:v>101677</c:v>
                </c:pt>
                <c:pt idx="97">
                  <c:v>102739</c:v>
                </c:pt>
                <c:pt idx="98">
                  <c:v>103776</c:v>
                </c:pt>
                <c:pt idx="99">
                  <c:v>104789</c:v>
                </c:pt>
                <c:pt idx="100">
                  <c:v>105826</c:v>
                </c:pt>
                <c:pt idx="101">
                  <c:v>106896</c:v>
                </c:pt>
                <c:pt idx="102">
                  <c:v>107917</c:v>
                </c:pt>
                <c:pt idx="103">
                  <c:v>108969</c:v>
                </c:pt>
                <c:pt idx="104">
                  <c:v>109971</c:v>
                </c:pt>
                <c:pt idx="105">
                  <c:v>110991</c:v>
                </c:pt>
                <c:pt idx="106">
                  <c:v>111993</c:v>
                </c:pt>
                <c:pt idx="107">
                  <c:v>113009</c:v>
                </c:pt>
                <c:pt idx="108">
                  <c:v>114017</c:v>
                </c:pt>
                <c:pt idx="109">
                  <c:v>115023</c:v>
                </c:pt>
                <c:pt idx="110">
                  <c:v>116026</c:v>
                </c:pt>
                <c:pt idx="111">
                  <c:v>117028</c:v>
                </c:pt>
                <c:pt idx="112">
                  <c:v>118028</c:v>
                </c:pt>
                <c:pt idx="113">
                  <c:v>119029</c:v>
                </c:pt>
                <c:pt idx="114">
                  <c:v>120030</c:v>
                </c:pt>
                <c:pt idx="115">
                  <c:v>121031</c:v>
                </c:pt>
                <c:pt idx="116">
                  <c:v>122032</c:v>
                </c:pt>
              </c:numCache>
            </c:numRef>
          </c:xVal>
          <c:yVal>
            <c:numRef>
              <c:f>'SF10-1024-hints-graph (3)'!$O$3:$O$137</c:f>
              <c:numCache>
                <c:formatCode>General</c:formatCode>
                <c:ptCount val="135"/>
                <c:pt idx="0">
                  <c:v>157</c:v>
                </c:pt>
                <c:pt idx="1">
                  <c:v>158</c:v>
                </c:pt>
                <c:pt idx="2">
                  <c:v>151</c:v>
                </c:pt>
                <c:pt idx="3">
                  <c:v>159</c:v>
                </c:pt>
                <c:pt idx="4">
                  <c:v>158</c:v>
                </c:pt>
                <c:pt idx="5">
                  <c:v>158</c:v>
                </c:pt>
                <c:pt idx="6">
                  <c:v>159</c:v>
                </c:pt>
                <c:pt idx="7">
                  <c:v>157</c:v>
                </c:pt>
                <c:pt idx="8">
                  <c:v>160</c:v>
                </c:pt>
                <c:pt idx="9">
                  <c:v>160</c:v>
                </c:pt>
                <c:pt idx="10">
                  <c:v>158</c:v>
                </c:pt>
                <c:pt idx="11">
                  <c:v>159</c:v>
                </c:pt>
                <c:pt idx="12">
                  <c:v>159</c:v>
                </c:pt>
                <c:pt idx="13">
                  <c:v>159</c:v>
                </c:pt>
                <c:pt idx="14">
                  <c:v>160</c:v>
                </c:pt>
                <c:pt idx="15">
                  <c:v>154</c:v>
                </c:pt>
                <c:pt idx="16">
                  <c:v>157</c:v>
                </c:pt>
                <c:pt idx="17">
                  <c:v>159</c:v>
                </c:pt>
                <c:pt idx="18">
                  <c:v>155</c:v>
                </c:pt>
                <c:pt idx="19">
                  <c:v>157</c:v>
                </c:pt>
                <c:pt idx="20">
                  <c:v>160</c:v>
                </c:pt>
                <c:pt idx="21">
                  <c:v>156</c:v>
                </c:pt>
                <c:pt idx="22">
                  <c:v>159</c:v>
                </c:pt>
                <c:pt idx="23">
                  <c:v>160</c:v>
                </c:pt>
                <c:pt idx="24">
                  <c:v>160</c:v>
                </c:pt>
                <c:pt idx="25">
                  <c:v>159</c:v>
                </c:pt>
                <c:pt idx="26">
                  <c:v>158</c:v>
                </c:pt>
                <c:pt idx="27">
                  <c:v>156</c:v>
                </c:pt>
                <c:pt idx="28">
                  <c:v>159</c:v>
                </c:pt>
                <c:pt idx="29">
                  <c:v>159</c:v>
                </c:pt>
                <c:pt idx="30">
                  <c:v>160</c:v>
                </c:pt>
                <c:pt idx="31">
                  <c:v>158</c:v>
                </c:pt>
                <c:pt idx="32">
                  <c:v>155</c:v>
                </c:pt>
                <c:pt idx="33">
                  <c:v>159</c:v>
                </c:pt>
                <c:pt idx="34">
                  <c:v>157</c:v>
                </c:pt>
                <c:pt idx="35">
                  <c:v>158</c:v>
                </c:pt>
                <c:pt idx="36">
                  <c:v>159</c:v>
                </c:pt>
                <c:pt idx="37">
                  <c:v>158</c:v>
                </c:pt>
                <c:pt idx="38">
                  <c:v>157</c:v>
                </c:pt>
                <c:pt idx="39">
                  <c:v>159</c:v>
                </c:pt>
                <c:pt idx="40">
                  <c:v>160</c:v>
                </c:pt>
                <c:pt idx="41">
                  <c:v>159</c:v>
                </c:pt>
                <c:pt idx="42">
                  <c:v>158</c:v>
                </c:pt>
                <c:pt idx="43">
                  <c:v>159</c:v>
                </c:pt>
                <c:pt idx="44">
                  <c:v>159</c:v>
                </c:pt>
                <c:pt idx="45">
                  <c:v>158</c:v>
                </c:pt>
                <c:pt idx="46">
                  <c:v>159</c:v>
                </c:pt>
                <c:pt idx="47">
                  <c:v>157</c:v>
                </c:pt>
                <c:pt idx="48">
                  <c:v>158</c:v>
                </c:pt>
                <c:pt idx="49">
                  <c:v>159</c:v>
                </c:pt>
                <c:pt idx="50">
                  <c:v>156</c:v>
                </c:pt>
                <c:pt idx="51">
                  <c:v>159</c:v>
                </c:pt>
                <c:pt idx="52">
                  <c:v>157</c:v>
                </c:pt>
                <c:pt idx="53">
                  <c:v>158</c:v>
                </c:pt>
                <c:pt idx="54">
                  <c:v>158</c:v>
                </c:pt>
                <c:pt idx="55">
                  <c:v>159</c:v>
                </c:pt>
                <c:pt idx="56">
                  <c:v>160</c:v>
                </c:pt>
                <c:pt idx="57">
                  <c:v>159</c:v>
                </c:pt>
                <c:pt idx="58">
                  <c:v>159</c:v>
                </c:pt>
                <c:pt idx="59">
                  <c:v>160</c:v>
                </c:pt>
                <c:pt idx="60">
                  <c:v>157</c:v>
                </c:pt>
                <c:pt idx="61">
                  <c:v>157</c:v>
                </c:pt>
                <c:pt idx="62">
                  <c:v>159</c:v>
                </c:pt>
                <c:pt idx="63">
                  <c:v>160</c:v>
                </c:pt>
                <c:pt idx="64">
                  <c:v>160</c:v>
                </c:pt>
                <c:pt idx="65">
                  <c:v>158</c:v>
                </c:pt>
                <c:pt idx="66">
                  <c:v>159</c:v>
                </c:pt>
                <c:pt idx="67">
                  <c:v>155</c:v>
                </c:pt>
                <c:pt idx="68">
                  <c:v>158</c:v>
                </c:pt>
                <c:pt idx="69">
                  <c:v>156</c:v>
                </c:pt>
                <c:pt idx="70">
                  <c:v>159</c:v>
                </c:pt>
                <c:pt idx="71">
                  <c:v>159</c:v>
                </c:pt>
                <c:pt idx="72">
                  <c:v>158</c:v>
                </c:pt>
                <c:pt idx="73">
                  <c:v>157</c:v>
                </c:pt>
                <c:pt idx="74">
                  <c:v>158</c:v>
                </c:pt>
                <c:pt idx="75">
                  <c:v>160</c:v>
                </c:pt>
                <c:pt idx="76">
                  <c:v>159</c:v>
                </c:pt>
                <c:pt idx="77">
                  <c:v>158</c:v>
                </c:pt>
                <c:pt idx="78">
                  <c:v>159</c:v>
                </c:pt>
                <c:pt idx="79">
                  <c:v>157</c:v>
                </c:pt>
                <c:pt idx="80">
                  <c:v>157</c:v>
                </c:pt>
                <c:pt idx="81">
                  <c:v>160</c:v>
                </c:pt>
                <c:pt idx="82">
                  <c:v>159</c:v>
                </c:pt>
                <c:pt idx="83">
                  <c:v>159</c:v>
                </c:pt>
                <c:pt idx="84">
                  <c:v>160</c:v>
                </c:pt>
                <c:pt idx="85">
                  <c:v>158</c:v>
                </c:pt>
                <c:pt idx="86">
                  <c:v>159</c:v>
                </c:pt>
                <c:pt idx="87">
                  <c:v>158</c:v>
                </c:pt>
                <c:pt idx="88">
                  <c:v>159</c:v>
                </c:pt>
                <c:pt idx="89">
                  <c:v>156</c:v>
                </c:pt>
                <c:pt idx="90">
                  <c:v>159</c:v>
                </c:pt>
                <c:pt idx="91">
                  <c:v>159</c:v>
                </c:pt>
                <c:pt idx="92">
                  <c:v>160</c:v>
                </c:pt>
                <c:pt idx="93">
                  <c:v>156</c:v>
                </c:pt>
                <c:pt idx="94">
                  <c:v>158</c:v>
                </c:pt>
                <c:pt idx="95">
                  <c:v>155</c:v>
                </c:pt>
                <c:pt idx="96">
                  <c:v>160</c:v>
                </c:pt>
                <c:pt idx="97">
                  <c:v>157</c:v>
                </c:pt>
                <c:pt idx="98">
                  <c:v>159</c:v>
                </c:pt>
                <c:pt idx="99">
                  <c:v>154</c:v>
                </c:pt>
                <c:pt idx="100">
                  <c:v>130</c:v>
                </c:pt>
                <c:pt idx="101">
                  <c:v>141</c:v>
                </c:pt>
                <c:pt idx="102">
                  <c:v>141</c:v>
                </c:pt>
                <c:pt idx="103">
                  <c:v>150</c:v>
                </c:pt>
                <c:pt idx="104">
                  <c:v>108</c:v>
                </c:pt>
                <c:pt idx="105">
                  <c:v>77</c:v>
                </c:pt>
                <c:pt idx="106">
                  <c:v>61</c:v>
                </c:pt>
                <c:pt idx="107">
                  <c:v>43</c:v>
                </c:pt>
                <c:pt idx="108">
                  <c:v>29</c:v>
                </c:pt>
                <c:pt idx="109">
                  <c:v>19</c:v>
                </c:pt>
                <c:pt idx="110">
                  <c:v>15</c:v>
                </c:pt>
                <c:pt idx="111">
                  <c:v>10</c:v>
                </c:pt>
                <c:pt idx="112">
                  <c:v>8</c:v>
                </c:pt>
                <c:pt idx="113">
                  <c:v>6</c:v>
                </c:pt>
                <c:pt idx="114">
                  <c:v>4</c:v>
                </c:pt>
                <c:pt idx="115">
                  <c:v>2</c:v>
                </c:pt>
                <c:pt idx="116">
                  <c:v>0</c:v>
                </c:pt>
              </c:numCache>
            </c:numRef>
          </c:yVal>
          <c:smooth val="0"/>
        </c:ser>
        <c:dLbls>
          <c:showLegendKey val="0"/>
          <c:showVal val="0"/>
          <c:showCatName val="0"/>
          <c:showSerName val="0"/>
          <c:showPercent val="0"/>
          <c:showBubbleSize val="0"/>
        </c:dLbls>
        <c:axId val="44383616"/>
        <c:axId val="44386176"/>
      </c:scatterChart>
      <c:scatterChart>
        <c:scatterStyle val="lineMarker"/>
        <c:varyColors val="0"/>
        <c:ser>
          <c:idx val="2"/>
          <c:order val="1"/>
          <c:tx>
            <c:v>Waiting tasks</c:v>
          </c:tx>
          <c:spPr>
            <a:ln w="31750">
              <a:solidFill>
                <a:schemeClr val="bg1">
                  <a:lumMod val="65000"/>
                </a:schemeClr>
              </a:solidFill>
              <a:prstDash val="solid"/>
            </a:ln>
          </c:spPr>
          <c:marker>
            <c:symbol val="none"/>
          </c:marker>
          <c:xVal>
            <c:numRef>
              <c:f>'SF10-1024-hints-graph (3)'!$B$3:$B$137</c:f>
              <c:numCache>
                <c:formatCode>General</c:formatCode>
                <c:ptCount val="135"/>
                <c:pt idx="0">
                  <c:v>1090</c:v>
                </c:pt>
                <c:pt idx="1">
                  <c:v>2118</c:v>
                </c:pt>
                <c:pt idx="2">
                  <c:v>3173</c:v>
                </c:pt>
                <c:pt idx="3">
                  <c:v>4190</c:v>
                </c:pt>
                <c:pt idx="4">
                  <c:v>5203</c:v>
                </c:pt>
                <c:pt idx="5">
                  <c:v>6298</c:v>
                </c:pt>
                <c:pt idx="6">
                  <c:v>7339</c:v>
                </c:pt>
                <c:pt idx="7">
                  <c:v>8387</c:v>
                </c:pt>
                <c:pt idx="8">
                  <c:v>9410</c:v>
                </c:pt>
                <c:pt idx="9">
                  <c:v>10499</c:v>
                </c:pt>
                <c:pt idx="10">
                  <c:v>11558</c:v>
                </c:pt>
                <c:pt idx="11">
                  <c:v>12638</c:v>
                </c:pt>
                <c:pt idx="12">
                  <c:v>13713</c:v>
                </c:pt>
                <c:pt idx="13">
                  <c:v>14714</c:v>
                </c:pt>
                <c:pt idx="14">
                  <c:v>15813</c:v>
                </c:pt>
                <c:pt idx="15">
                  <c:v>16874</c:v>
                </c:pt>
                <c:pt idx="16">
                  <c:v>17923</c:v>
                </c:pt>
                <c:pt idx="17">
                  <c:v>18973</c:v>
                </c:pt>
                <c:pt idx="18">
                  <c:v>19999</c:v>
                </c:pt>
                <c:pt idx="19">
                  <c:v>21011</c:v>
                </c:pt>
                <c:pt idx="20">
                  <c:v>22089</c:v>
                </c:pt>
                <c:pt idx="21">
                  <c:v>23155</c:v>
                </c:pt>
                <c:pt idx="22">
                  <c:v>24220</c:v>
                </c:pt>
                <c:pt idx="23">
                  <c:v>25247</c:v>
                </c:pt>
                <c:pt idx="24">
                  <c:v>26281</c:v>
                </c:pt>
                <c:pt idx="25">
                  <c:v>27322</c:v>
                </c:pt>
                <c:pt idx="26">
                  <c:v>28339</c:v>
                </c:pt>
                <c:pt idx="27">
                  <c:v>29362</c:v>
                </c:pt>
                <c:pt idx="28">
                  <c:v>30378</c:v>
                </c:pt>
                <c:pt idx="29">
                  <c:v>31422</c:v>
                </c:pt>
                <c:pt idx="30">
                  <c:v>32522</c:v>
                </c:pt>
                <c:pt idx="31">
                  <c:v>33567</c:v>
                </c:pt>
                <c:pt idx="32">
                  <c:v>34644</c:v>
                </c:pt>
                <c:pt idx="33">
                  <c:v>35669</c:v>
                </c:pt>
                <c:pt idx="34">
                  <c:v>36757</c:v>
                </c:pt>
                <c:pt idx="35">
                  <c:v>37805</c:v>
                </c:pt>
                <c:pt idx="36">
                  <c:v>38898</c:v>
                </c:pt>
                <c:pt idx="37">
                  <c:v>39947</c:v>
                </c:pt>
                <c:pt idx="38">
                  <c:v>41037</c:v>
                </c:pt>
                <c:pt idx="39">
                  <c:v>42041</c:v>
                </c:pt>
                <c:pt idx="40">
                  <c:v>43058</c:v>
                </c:pt>
                <c:pt idx="41">
                  <c:v>44114</c:v>
                </c:pt>
                <c:pt idx="42">
                  <c:v>45213</c:v>
                </c:pt>
                <c:pt idx="43">
                  <c:v>46279</c:v>
                </c:pt>
                <c:pt idx="44">
                  <c:v>47289</c:v>
                </c:pt>
                <c:pt idx="45">
                  <c:v>48345</c:v>
                </c:pt>
                <c:pt idx="46">
                  <c:v>49374</c:v>
                </c:pt>
                <c:pt idx="47">
                  <c:v>50444</c:v>
                </c:pt>
                <c:pt idx="48">
                  <c:v>51553</c:v>
                </c:pt>
                <c:pt idx="49">
                  <c:v>52615</c:v>
                </c:pt>
                <c:pt idx="50">
                  <c:v>53699</c:v>
                </c:pt>
                <c:pt idx="51">
                  <c:v>54786</c:v>
                </c:pt>
                <c:pt idx="52">
                  <c:v>55859</c:v>
                </c:pt>
                <c:pt idx="53">
                  <c:v>56903</c:v>
                </c:pt>
                <c:pt idx="54">
                  <c:v>58003</c:v>
                </c:pt>
                <c:pt idx="55">
                  <c:v>59096</c:v>
                </c:pt>
                <c:pt idx="56">
                  <c:v>60170</c:v>
                </c:pt>
                <c:pt idx="57">
                  <c:v>61263</c:v>
                </c:pt>
                <c:pt idx="58">
                  <c:v>62270</c:v>
                </c:pt>
                <c:pt idx="59">
                  <c:v>63335</c:v>
                </c:pt>
                <c:pt idx="60">
                  <c:v>64372</c:v>
                </c:pt>
                <c:pt idx="61">
                  <c:v>65403</c:v>
                </c:pt>
                <c:pt idx="62">
                  <c:v>66435</c:v>
                </c:pt>
                <c:pt idx="63">
                  <c:v>67505</c:v>
                </c:pt>
                <c:pt idx="64">
                  <c:v>68528</c:v>
                </c:pt>
                <c:pt idx="65">
                  <c:v>69611</c:v>
                </c:pt>
                <c:pt idx="66">
                  <c:v>70698</c:v>
                </c:pt>
                <c:pt idx="67">
                  <c:v>71721</c:v>
                </c:pt>
                <c:pt idx="68">
                  <c:v>72754</c:v>
                </c:pt>
                <c:pt idx="69">
                  <c:v>73829</c:v>
                </c:pt>
                <c:pt idx="70">
                  <c:v>74882</c:v>
                </c:pt>
                <c:pt idx="71">
                  <c:v>75966</c:v>
                </c:pt>
                <c:pt idx="72">
                  <c:v>77061</c:v>
                </c:pt>
                <c:pt idx="73">
                  <c:v>78062</c:v>
                </c:pt>
                <c:pt idx="74">
                  <c:v>79102</c:v>
                </c:pt>
                <c:pt idx="75">
                  <c:v>80118</c:v>
                </c:pt>
                <c:pt idx="76">
                  <c:v>81120</c:v>
                </c:pt>
                <c:pt idx="77">
                  <c:v>82210</c:v>
                </c:pt>
                <c:pt idx="78">
                  <c:v>83235</c:v>
                </c:pt>
                <c:pt idx="79">
                  <c:v>84237</c:v>
                </c:pt>
                <c:pt idx="80">
                  <c:v>85281</c:v>
                </c:pt>
                <c:pt idx="81">
                  <c:v>86318</c:v>
                </c:pt>
                <c:pt idx="82">
                  <c:v>87357</c:v>
                </c:pt>
                <c:pt idx="83">
                  <c:v>88445</c:v>
                </c:pt>
                <c:pt idx="84">
                  <c:v>89447</c:v>
                </c:pt>
                <c:pt idx="85">
                  <c:v>90462</c:v>
                </c:pt>
                <c:pt idx="86">
                  <c:v>91473</c:v>
                </c:pt>
                <c:pt idx="87">
                  <c:v>92481</c:v>
                </c:pt>
                <c:pt idx="88">
                  <c:v>93483</c:v>
                </c:pt>
                <c:pt idx="89">
                  <c:v>94556</c:v>
                </c:pt>
                <c:pt idx="90">
                  <c:v>95572</c:v>
                </c:pt>
                <c:pt idx="91">
                  <c:v>96584</c:v>
                </c:pt>
                <c:pt idx="92">
                  <c:v>97590</c:v>
                </c:pt>
                <c:pt idx="93">
                  <c:v>98617</c:v>
                </c:pt>
                <c:pt idx="94">
                  <c:v>99641</c:v>
                </c:pt>
                <c:pt idx="95">
                  <c:v>100651</c:v>
                </c:pt>
                <c:pt idx="96">
                  <c:v>101677</c:v>
                </c:pt>
                <c:pt idx="97">
                  <c:v>102739</c:v>
                </c:pt>
                <c:pt idx="98">
                  <c:v>103776</c:v>
                </c:pt>
                <c:pt idx="99">
                  <c:v>104789</c:v>
                </c:pt>
                <c:pt idx="100">
                  <c:v>105826</c:v>
                </c:pt>
                <c:pt idx="101">
                  <c:v>106896</c:v>
                </c:pt>
                <c:pt idx="102">
                  <c:v>107917</c:v>
                </c:pt>
                <c:pt idx="103">
                  <c:v>108969</c:v>
                </c:pt>
                <c:pt idx="104">
                  <c:v>109971</c:v>
                </c:pt>
                <c:pt idx="105">
                  <c:v>110991</c:v>
                </c:pt>
                <c:pt idx="106">
                  <c:v>111993</c:v>
                </c:pt>
                <c:pt idx="107">
                  <c:v>113009</c:v>
                </c:pt>
                <c:pt idx="108">
                  <c:v>114017</c:v>
                </c:pt>
                <c:pt idx="109">
                  <c:v>115023</c:v>
                </c:pt>
                <c:pt idx="110">
                  <c:v>116026</c:v>
                </c:pt>
                <c:pt idx="111">
                  <c:v>117028</c:v>
                </c:pt>
                <c:pt idx="112">
                  <c:v>118028</c:v>
                </c:pt>
                <c:pt idx="113">
                  <c:v>119029</c:v>
                </c:pt>
                <c:pt idx="114">
                  <c:v>120030</c:v>
                </c:pt>
                <c:pt idx="115">
                  <c:v>121031</c:v>
                </c:pt>
                <c:pt idx="116">
                  <c:v>122032</c:v>
                </c:pt>
              </c:numCache>
            </c:numRef>
          </c:xVal>
          <c:yVal>
            <c:numRef>
              <c:f>'SF10-1024-hints-graph (3)'!$V$3:$V$137</c:f>
              <c:numCache>
                <c:formatCode>General</c:formatCode>
                <c:ptCount val="135"/>
                <c:pt idx="0">
                  <c:v>1020</c:v>
                </c:pt>
                <c:pt idx="1">
                  <c:v>1624</c:v>
                </c:pt>
                <c:pt idx="2">
                  <c:v>2437</c:v>
                </c:pt>
                <c:pt idx="3">
                  <c:v>3196</c:v>
                </c:pt>
                <c:pt idx="4">
                  <c:v>3310</c:v>
                </c:pt>
                <c:pt idx="5">
                  <c:v>3214</c:v>
                </c:pt>
                <c:pt idx="6">
                  <c:v>4579</c:v>
                </c:pt>
                <c:pt idx="7">
                  <c:v>5329</c:v>
                </c:pt>
                <c:pt idx="8">
                  <c:v>5531</c:v>
                </c:pt>
                <c:pt idx="9">
                  <c:v>5543</c:v>
                </c:pt>
                <c:pt idx="10">
                  <c:v>5055</c:v>
                </c:pt>
                <c:pt idx="11">
                  <c:v>4942</c:v>
                </c:pt>
                <c:pt idx="12">
                  <c:v>4868</c:v>
                </c:pt>
                <c:pt idx="13">
                  <c:v>4810</c:v>
                </c:pt>
                <c:pt idx="14">
                  <c:v>5027</c:v>
                </c:pt>
                <c:pt idx="15">
                  <c:v>4818</c:v>
                </c:pt>
                <c:pt idx="16">
                  <c:v>4635</c:v>
                </c:pt>
                <c:pt idx="17">
                  <c:v>4655</c:v>
                </c:pt>
                <c:pt idx="18">
                  <c:v>4562</c:v>
                </c:pt>
                <c:pt idx="19">
                  <c:v>4772</c:v>
                </c:pt>
                <c:pt idx="20">
                  <c:v>4531</c:v>
                </c:pt>
                <c:pt idx="21">
                  <c:v>4465</c:v>
                </c:pt>
                <c:pt idx="22">
                  <c:v>4408</c:v>
                </c:pt>
                <c:pt idx="23">
                  <c:v>4495</c:v>
                </c:pt>
                <c:pt idx="24">
                  <c:v>4335</c:v>
                </c:pt>
                <c:pt idx="25">
                  <c:v>4239</c:v>
                </c:pt>
                <c:pt idx="26">
                  <c:v>4231</c:v>
                </c:pt>
                <c:pt idx="27">
                  <c:v>4194</c:v>
                </c:pt>
                <c:pt idx="28">
                  <c:v>4148</c:v>
                </c:pt>
                <c:pt idx="29">
                  <c:v>4096</c:v>
                </c:pt>
                <c:pt idx="30">
                  <c:v>4243</c:v>
                </c:pt>
                <c:pt idx="31">
                  <c:v>4044</c:v>
                </c:pt>
                <c:pt idx="32">
                  <c:v>4009</c:v>
                </c:pt>
                <c:pt idx="33">
                  <c:v>4144</c:v>
                </c:pt>
                <c:pt idx="34">
                  <c:v>3959</c:v>
                </c:pt>
                <c:pt idx="35">
                  <c:v>3893</c:v>
                </c:pt>
                <c:pt idx="36">
                  <c:v>4072</c:v>
                </c:pt>
                <c:pt idx="37">
                  <c:v>4019</c:v>
                </c:pt>
                <c:pt idx="38">
                  <c:v>3744</c:v>
                </c:pt>
                <c:pt idx="39">
                  <c:v>3661</c:v>
                </c:pt>
                <c:pt idx="40">
                  <c:v>3868</c:v>
                </c:pt>
                <c:pt idx="41">
                  <c:v>3597</c:v>
                </c:pt>
                <c:pt idx="42">
                  <c:v>3560</c:v>
                </c:pt>
                <c:pt idx="43">
                  <c:v>3546</c:v>
                </c:pt>
                <c:pt idx="44">
                  <c:v>3455</c:v>
                </c:pt>
                <c:pt idx="45">
                  <c:v>3406</c:v>
                </c:pt>
                <c:pt idx="46">
                  <c:v>3615</c:v>
                </c:pt>
                <c:pt idx="47">
                  <c:v>3348</c:v>
                </c:pt>
                <c:pt idx="48">
                  <c:v>3296</c:v>
                </c:pt>
                <c:pt idx="49">
                  <c:v>3391</c:v>
                </c:pt>
                <c:pt idx="50">
                  <c:v>3149</c:v>
                </c:pt>
                <c:pt idx="51">
                  <c:v>3072</c:v>
                </c:pt>
                <c:pt idx="52">
                  <c:v>3070</c:v>
                </c:pt>
                <c:pt idx="53">
                  <c:v>3165</c:v>
                </c:pt>
                <c:pt idx="54">
                  <c:v>2938</c:v>
                </c:pt>
                <c:pt idx="55">
                  <c:v>3066</c:v>
                </c:pt>
                <c:pt idx="56">
                  <c:v>2780</c:v>
                </c:pt>
                <c:pt idx="57">
                  <c:v>2759</c:v>
                </c:pt>
                <c:pt idx="58">
                  <c:v>2642</c:v>
                </c:pt>
                <c:pt idx="59">
                  <c:v>2820</c:v>
                </c:pt>
                <c:pt idx="60">
                  <c:v>2578</c:v>
                </c:pt>
                <c:pt idx="61">
                  <c:v>2506</c:v>
                </c:pt>
                <c:pt idx="62">
                  <c:v>2669</c:v>
                </c:pt>
                <c:pt idx="63">
                  <c:v>2599</c:v>
                </c:pt>
                <c:pt idx="64">
                  <c:v>2402</c:v>
                </c:pt>
                <c:pt idx="65">
                  <c:v>2407</c:v>
                </c:pt>
                <c:pt idx="66">
                  <c:v>2316</c:v>
                </c:pt>
                <c:pt idx="67">
                  <c:v>2262</c:v>
                </c:pt>
                <c:pt idx="68">
                  <c:v>2268</c:v>
                </c:pt>
                <c:pt idx="69">
                  <c:v>2327</c:v>
                </c:pt>
                <c:pt idx="70">
                  <c:v>2167</c:v>
                </c:pt>
                <c:pt idx="71">
                  <c:v>2253</c:v>
                </c:pt>
                <c:pt idx="72">
                  <c:v>2049</c:v>
                </c:pt>
                <c:pt idx="73">
                  <c:v>2018</c:v>
                </c:pt>
                <c:pt idx="74">
                  <c:v>1927</c:v>
                </c:pt>
                <c:pt idx="75">
                  <c:v>2134</c:v>
                </c:pt>
                <c:pt idx="76">
                  <c:v>1904</c:v>
                </c:pt>
                <c:pt idx="77">
                  <c:v>1879</c:v>
                </c:pt>
                <c:pt idx="78">
                  <c:v>2013</c:v>
                </c:pt>
                <c:pt idx="79">
                  <c:v>1766</c:v>
                </c:pt>
                <c:pt idx="80">
                  <c:v>1669</c:v>
                </c:pt>
                <c:pt idx="81">
                  <c:v>1818</c:v>
                </c:pt>
                <c:pt idx="82">
                  <c:v>1819</c:v>
                </c:pt>
                <c:pt idx="83">
                  <c:v>1609</c:v>
                </c:pt>
                <c:pt idx="84">
                  <c:v>1554</c:v>
                </c:pt>
                <c:pt idx="85">
                  <c:v>1491</c:v>
                </c:pt>
                <c:pt idx="86">
                  <c:v>1468</c:v>
                </c:pt>
                <c:pt idx="87">
                  <c:v>1466</c:v>
                </c:pt>
                <c:pt idx="88">
                  <c:v>1319</c:v>
                </c:pt>
                <c:pt idx="89">
                  <c:v>1251</c:v>
                </c:pt>
                <c:pt idx="90">
                  <c:v>1296</c:v>
                </c:pt>
                <c:pt idx="91">
                  <c:v>991</c:v>
                </c:pt>
                <c:pt idx="92">
                  <c:v>1085</c:v>
                </c:pt>
                <c:pt idx="93">
                  <c:v>878</c:v>
                </c:pt>
                <c:pt idx="94">
                  <c:v>771</c:v>
                </c:pt>
                <c:pt idx="95">
                  <c:v>629</c:v>
                </c:pt>
                <c:pt idx="96">
                  <c:v>387</c:v>
                </c:pt>
                <c:pt idx="97">
                  <c:v>270</c:v>
                </c:pt>
                <c:pt idx="98">
                  <c:v>246</c:v>
                </c:pt>
                <c:pt idx="99">
                  <c:v>225</c:v>
                </c:pt>
                <c:pt idx="100">
                  <c:v>205</c:v>
                </c:pt>
                <c:pt idx="101">
                  <c:v>193</c:v>
                </c:pt>
                <c:pt idx="102">
                  <c:v>190</c:v>
                </c:pt>
                <c:pt idx="103">
                  <c:v>190</c:v>
                </c:pt>
                <c:pt idx="104">
                  <c:v>160</c:v>
                </c:pt>
                <c:pt idx="105">
                  <c:v>126</c:v>
                </c:pt>
                <c:pt idx="106">
                  <c:v>102</c:v>
                </c:pt>
                <c:pt idx="107">
                  <c:v>78</c:v>
                </c:pt>
                <c:pt idx="108">
                  <c:v>56</c:v>
                </c:pt>
                <c:pt idx="109">
                  <c:v>38</c:v>
                </c:pt>
                <c:pt idx="110">
                  <c:v>30</c:v>
                </c:pt>
                <c:pt idx="111">
                  <c:v>20</c:v>
                </c:pt>
                <c:pt idx="112">
                  <c:v>16</c:v>
                </c:pt>
                <c:pt idx="113">
                  <c:v>12</c:v>
                </c:pt>
                <c:pt idx="114">
                  <c:v>8</c:v>
                </c:pt>
                <c:pt idx="115">
                  <c:v>4</c:v>
                </c:pt>
                <c:pt idx="116">
                  <c:v>0</c:v>
                </c:pt>
              </c:numCache>
            </c:numRef>
          </c:yVal>
          <c:smooth val="0"/>
        </c:ser>
        <c:dLbls>
          <c:showLegendKey val="0"/>
          <c:showVal val="0"/>
          <c:showCatName val="0"/>
          <c:showSerName val="0"/>
          <c:showPercent val="0"/>
          <c:showBubbleSize val="0"/>
        </c:dLbls>
        <c:axId val="44410752"/>
        <c:axId val="44408832"/>
      </c:scatterChart>
      <c:valAx>
        <c:axId val="44383616"/>
        <c:scaling>
          <c:orientation val="minMax"/>
          <c:max val="120000"/>
          <c:min val="0"/>
        </c:scaling>
        <c:delete val="0"/>
        <c:axPos val="b"/>
        <c:title>
          <c:tx>
            <c:rich>
              <a:bodyPr/>
              <a:lstStyle/>
              <a:p>
                <a:pPr>
                  <a:defRPr/>
                </a:pPr>
                <a:r>
                  <a:rPr lang="en-US"/>
                  <a:t>Time (sec)</a:t>
                </a:r>
              </a:p>
            </c:rich>
          </c:tx>
          <c:layout>
            <c:manualLayout>
              <c:xMode val="edge"/>
              <c:yMode val="edge"/>
              <c:x val="0.40003099740381898"/>
              <c:y val="0.79010043481855929"/>
            </c:manualLayout>
          </c:layout>
          <c:overlay val="0"/>
        </c:title>
        <c:numFmt formatCode="General" sourceLinked="1"/>
        <c:majorTickMark val="out"/>
        <c:minorTickMark val="none"/>
        <c:tickLblPos val="nextTo"/>
        <c:txPr>
          <a:bodyPr rot="0" vert="horz"/>
          <a:lstStyle/>
          <a:p>
            <a:pPr>
              <a:defRPr sz="1800"/>
            </a:pPr>
            <a:endParaRPr lang="de-DE"/>
          </a:p>
        </c:txPr>
        <c:crossAx val="44386176"/>
        <c:crosses val="autoZero"/>
        <c:crossBetween val="midCat"/>
        <c:majorUnit val="20000"/>
        <c:dispUnits>
          <c:builtInUnit val="thousands"/>
        </c:dispUnits>
      </c:valAx>
      <c:valAx>
        <c:axId val="44386176"/>
        <c:scaling>
          <c:orientation val="minMax"/>
          <c:max val="160"/>
        </c:scaling>
        <c:delete val="0"/>
        <c:axPos val="l"/>
        <c:title>
          <c:tx>
            <c:rich>
              <a:bodyPr rot="-5400000" vert="horz"/>
              <a:lstStyle/>
              <a:p>
                <a:pPr>
                  <a:defRPr/>
                </a:pPr>
                <a:r>
                  <a:rPr lang="en-US"/>
                  <a:t># of H/W contexts</a:t>
                </a:r>
              </a:p>
            </c:rich>
          </c:tx>
          <c:layout>
            <c:manualLayout>
              <c:xMode val="edge"/>
              <c:yMode val="edge"/>
              <c:x val="5.1681737818178655E-2"/>
              <c:y val="0.19450652438654464"/>
            </c:manualLayout>
          </c:layout>
          <c:overlay val="0"/>
        </c:title>
        <c:numFmt formatCode="General" sourceLinked="1"/>
        <c:majorTickMark val="out"/>
        <c:minorTickMark val="none"/>
        <c:tickLblPos val="nextTo"/>
        <c:crossAx val="44383616"/>
        <c:crosses val="autoZero"/>
        <c:crossBetween val="midCat"/>
      </c:valAx>
      <c:valAx>
        <c:axId val="44408832"/>
        <c:scaling>
          <c:orientation val="minMax"/>
        </c:scaling>
        <c:delete val="0"/>
        <c:axPos val="r"/>
        <c:numFmt formatCode="General" sourceLinked="1"/>
        <c:majorTickMark val="out"/>
        <c:minorTickMark val="none"/>
        <c:tickLblPos val="nextTo"/>
        <c:crossAx val="44410752"/>
        <c:crosses val="max"/>
        <c:crossBetween val="midCat"/>
        <c:dispUnits>
          <c:builtInUnit val="thousands"/>
        </c:dispUnits>
      </c:valAx>
      <c:valAx>
        <c:axId val="44410752"/>
        <c:scaling>
          <c:orientation val="minMax"/>
        </c:scaling>
        <c:delete val="1"/>
        <c:axPos val="b"/>
        <c:numFmt formatCode="General" sourceLinked="1"/>
        <c:majorTickMark val="out"/>
        <c:minorTickMark val="none"/>
        <c:tickLblPos val="nextTo"/>
        <c:crossAx val="44408832"/>
        <c:crosses val="autoZero"/>
        <c:crossBetween val="midCat"/>
      </c:valAx>
    </c:plotArea>
    <c:plotVisOnly val="1"/>
    <c:dispBlanksAs val="gap"/>
    <c:showDLblsOverMax val="0"/>
  </c:chart>
  <c:spPr>
    <a:noFill/>
    <a:ln>
      <a:noFill/>
    </a:ln>
  </c:spPr>
  <c:txPr>
    <a:bodyPr/>
    <a:lstStyle/>
    <a:p>
      <a:pPr>
        <a:defRPr sz="2000"/>
      </a:pPr>
      <a:endParaRPr lang="de-DE"/>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7864979900974042"/>
          <c:y val="4.6748972771414661E-2"/>
          <c:w val="0.37604527736899662"/>
          <c:h val="0.75986596736445755"/>
        </c:manualLayout>
      </c:layout>
      <c:barChart>
        <c:barDir val="col"/>
        <c:grouping val="clustered"/>
        <c:varyColors val="0"/>
        <c:ser>
          <c:idx val="1"/>
          <c:order val="1"/>
          <c:tx>
            <c:v>Fixed</c:v>
          </c:tx>
          <c:spPr>
            <a:solidFill>
              <a:srgbClr val="C00000"/>
            </a:solidFill>
          </c:spPr>
          <c:invertIfNegative val="0"/>
          <c:cat>
            <c:strLit>
              <c:ptCount val="3"/>
              <c:pt idx="0">
                <c:v>16</c:v>
              </c:pt>
              <c:pt idx="1">
                <c:v>32</c:v>
              </c:pt>
              <c:pt idx="2">
                <c:v>64</c:v>
              </c:pt>
            </c:strLit>
          </c:cat>
          <c:val>
            <c:numRef>
              <c:f>(Together!$C$8,Together!$C$19,Together!$C$30)</c:f>
              <c:numCache>
                <c:formatCode>General</c:formatCode>
                <c:ptCount val="3"/>
                <c:pt idx="0">
                  <c:v>127</c:v>
                </c:pt>
                <c:pt idx="1">
                  <c:v>199.61666666666665</c:v>
                </c:pt>
                <c:pt idx="2">
                  <c:v>224.2222222222222</c:v>
                </c:pt>
              </c:numCache>
            </c:numRef>
          </c:val>
        </c:ser>
        <c:ser>
          <c:idx val="2"/>
          <c:order val="3"/>
          <c:tx>
            <c:v>Flexible</c:v>
          </c:tx>
          <c:spPr>
            <a:solidFill>
              <a:srgbClr val="0070C0"/>
            </a:solidFill>
          </c:spPr>
          <c:invertIfNegative val="0"/>
          <c:cat>
            <c:strLit>
              <c:ptCount val="3"/>
              <c:pt idx="0">
                <c:v>16</c:v>
              </c:pt>
              <c:pt idx="1">
                <c:v>32</c:v>
              </c:pt>
              <c:pt idx="2">
                <c:v>64</c:v>
              </c:pt>
            </c:strLit>
          </c:cat>
          <c:val>
            <c:numRef>
              <c:f>(Together!$C$9,Together!$C$20,Together!$C$31)</c:f>
              <c:numCache>
                <c:formatCode>General</c:formatCode>
                <c:ptCount val="3"/>
                <c:pt idx="0">
                  <c:v>310.73333333333335</c:v>
                </c:pt>
                <c:pt idx="1">
                  <c:v>396.11666666666667</c:v>
                </c:pt>
                <c:pt idx="2">
                  <c:v>408.93333333333334</c:v>
                </c:pt>
              </c:numCache>
            </c:numRef>
          </c:val>
        </c:ser>
        <c:ser>
          <c:idx val="3"/>
          <c:order val="5"/>
          <c:tx>
            <c:v>Hint</c:v>
          </c:tx>
          <c:spPr>
            <a:solidFill>
              <a:srgbClr val="92D050"/>
            </a:solidFill>
          </c:spPr>
          <c:invertIfNegative val="0"/>
          <c:cat>
            <c:strLit>
              <c:ptCount val="3"/>
              <c:pt idx="0">
                <c:v>16</c:v>
              </c:pt>
              <c:pt idx="1">
                <c:v>32</c:v>
              </c:pt>
              <c:pt idx="2">
                <c:v>64</c:v>
              </c:pt>
            </c:strLit>
          </c:cat>
          <c:val>
            <c:numRef>
              <c:f>(Together!$C$10,Together!$C$21,Together!$C$32)</c:f>
              <c:numCache>
                <c:formatCode>General</c:formatCode>
                <c:ptCount val="3"/>
                <c:pt idx="0">
                  <c:v>331.70000000000005</c:v>
                </c:pt>
                <c:pt idx="1">
                  <c:v>421.11666666666667</c:v>
                </c:pt>
                <c:pt idx="2">
                  <c:v>453.6</c:v>
                </c:pt>
              </c:numCache>
            </c:numRef>
          </c:val>
        </c:ser>
        <c:dLbls>
          <c:showLegendKey val="0"/>
          <c:showVal val="0"/>
          <c:showCatName val="0"/>
          <c:showSerName val="0"/>
          <c:showPercent val="0"/>
          <c:showBubbleSize val="0"/>
        </c:dLbls>
        <c:gapWidth val="22"/>
        <c:overlap val="-21"/>
        <c:axId val="44218624"/>
        <c:axId val="44228992"/>
      </c:barChart>
      <c:barChart>
        <c:barDir val="col"/>
        <c:grouping val="clustered"/>
        <c:varyColors val="0"/>
        <c:ser>
          <c:idx val="5"/>
          <c:order val="0"/>
          <c:tx>
            <c:v>Fixed</c:v>
          </c:tx>
          <c:spPr>
            <a:pattFill prst="dkDnDiag">
              <a:fgClr>
                <a:srgbClr val="C00000"/>
              </a:fgClr>
              <a:bgClr>
                <a:schemeClr val="bg1"/>
              </a:bgClr>
            </a:pattFill>
          </c:spPr>
          <c:invertIfNegative val="0"/>
          <c:val>
            <c:numRef>
              <c:f>(Together!$C$4,Together!$C$15,Together!$C$26)</c:f>
              <c:numCache>
                <c:formatCode>General</c:formatCode>
                <c:ptCount val="3"/>
                <c:pt idx="0">
                  <c:v>190.78592609305008</c:v>
                </c:pt>
                <c:pt idx="1">
                  <c:v>2.5838015170076964</c:v>
                </c:pt>
                <c:pt idx="2">
                  <c:v>11.980320436865632</c:v>
                </c:pt>
              </c:numCache>
            </c:numRef>
          </c:val>
        </c:ser>
        <c:ser>
          <c:idx val="6"/>
          <c:order val="2"/>
          <c:tx>
            <c:v>Flexible</c:v>
          </c:tx>
          <c:spPr>
            <a:pattFill prst="dkDnDiag">
              <a:fgClr>
                <a:srgbClr val="0070C0"/>
              </a:fgClr>
              <a:bgClr>
                <a:schemeClr val="bg1"/>
              </a:bgClr>
            </a:pattFill>
          </c:spPr>
          <c:invertIfNegative val="0"/>
          <c:val>
            <c:numRef>
              <c:f>(Together!$C$5,Together!$C$16,Together!$C$27)</c:f>
              <c:numCache>
                <c:formatCode>General</c:formatCode>
                <c:ptCount val="3"/>
                <c:pt idx="0">
                  <c:v>2728.5557787186831</c:v>
                </c:pt>
                <c:pt idx="1">
                  <c:v>1642.736698223775</c:v>
                </c:pt>
                <c:pt idx="2">
                  <c:v>227.48307640662199</c:v>
                </c:pt>
              </c:numCache>
            </c:numRef>
          </c:val>
        </c:ser>
        <c:ser>
          <c:idx val="7"/>
          <c:order val="4"/>
          <c:tx>
            <c:v>Hint</c:v>
          </c:tx>
          <c:spPr>
            <a:pattFill prst="dkDnDiag">
              <a:fgClr>
                <a:srgbClr val="92D050"/>
              </a:fgClr>
              <a:bgClr>
                <a:schemeClr val="bg1"/>
              </a:bgClr>
            </a:pattFill>
          </c:spPr>
          <c:invertIfNegative val="0"/>
          <c:val>
            <c:numRef>
              <c:f>(Together!$C$6,Together!$C$17,Together!$C$28)</c:f>
              <c:numCache>
                <c:formatCode>General</c:formatCode>
                <c:ptCount val="3"/>
                <c:pt idx="0">
                  <c:v>2938.4673982919703</c:v>
                </c:pt>
                <c:pt idx="1">
                  <c:v>1885.2021598184474</c:v>
                </c:pt>
                <c:pt idx="2">
                  <c:v>1182.7017291229388</c:v>
                </c:pt>
              </c:numCache>
            </c:numRef>
          </c:val>
        </c:ser>
        <c:dLbls>
          <c:showLegendKey val="0"/>
          <c:showVal val="0"/>
          <c:showCatName val="0"/>
          <c:showSerName val="0"/>
          <c:showPercent val="0"/>
          <c:showBubbleSize val="0"/>
        </c:dLbls>
        <c:gapWidth val="98"/>
        <c:overlap val="-100"/>
        <c:axId val="44040192"/>
        <c:axId val="44230912"/>
      </c:barChart>
      <c:catAx>
        <c:axId val="44218624"/>
        <c:scaling>
          <c:orientation val="minMax"/>
        </c:scaling>
        <c:delete val="0"/>
        <c:axPos val="b"/>
        <c:title>
          <c:tx>
            <c:rich>
              <a:bodyPr/>
              <a:lstStyle/>
              <a:p>
                <a:pPr>
                  <a:defRPr/>
                </a:pPr>
                <a:r>
                  <a:rPr lang="fr-CH"/>
                  <a:t>TPC-H Concurrent Clients</a:t>
                </a:r>
              </a:p>
            </c:rich>
          </c:tx>
          <c:layout>
            <c:manualLayout>
              <c:xMode val="edge"/>
              <c:yMode val="edge"/>
              <c:x val="0.50607006433882928"/>
              <c:y val="0.90979224319674001"/>
            </c:manualLayout>
          </c:layout>
          <c:overlay val="0"/>
        </c:title>
        <c:majorTickMark val="out"/>
        <c:minorTickMark val="none"/>
        <c:tickLblPos val="nextTo"/>
        <c:crossAx val="44228992"/>
        <c:crosses val="autoZero"/>
        <c:auto val="1"/>
        <c:lblAlgn val="ctr"/>
        <c:lblOffset val="100"/>
        <c:noMultiLvlLbl val="0"/>
      </c:catAx>
      <c:valAx>
        <c:axId val="44228992"/>
        <c:scaling>
          <c:orientation val="minMax"/>
        </c:scaling>
        <c:delete val="0"/>
        <c:axPos val="l"/>
        <c:title>
          <c:tx>
            <c:rich>
              <a:bodyPr rot="-5400000" vert="horz"/>
              <a:lstStyle/>
              <a:p>
                <a:pPr>
                  <a:defRPr/>
                </a:pPr>
                <a:r>
                  <a:rPr lang="fr-CH"/>
                  <a:t>TPC-H Throughput (q/min)</a:t>
                </a:r>
              </a:p>
            </c:rich>
          </c:tx>
          <c:layout>
            <c:manualLayout>
              <c:xMode val="edge"/>
              <c:yMode val="edge"/>
              <c:x val="0.35085303509313098"/>
              <c:y val="4.7582207434494823E-2"/>
            </c:manualLayout>
          </c:layout>
          <c:overlay val="0"/>
        </c:title>
        <c:numFmt formatCode="General" sourceLinked="1"/>
        <c:majorTickMark val="out"/>
        <c:minorTickMark val="none"/>
        <c:tickLblPos val="nextTo"/>
        <c:crossAx val="44218624"/>
        <c:crosses val="autoZero"/>
        <c:crossBetween val="between"/>
      </c:valAx>
      <c:valAx>
        <c:axId val="44230912"/>
        <c:scaling>
          <c:orientation val="minMax"/>
        </c:scaling>
        <c:delete val="0"/>
        <c:axPos val="r"/>
        <c:numFmt formatCode="General" sourceLinked="1"/>
        <c:majorTickMark val="out"/>
        <c:minorTickMark val="none"/>
        <c:tickLblPos val="nextTo"/>
        <c:crossAx val="44040192"/>
        <c:crosses val="max"/>
        <c:crossBetween val="between"/>
      </c:valAx>
      <c:catAx>
        <c:axId val="44040192"/>
        <c:scaling>
          <c:orientation val="minMax"/>
        </c:scaling>
        <c:delete val="1"/>
        <c:axPos val="b"/>
        <c:majorTickMark val="out"/>
        <c:minorTickMark val="none"/>
        <c:tickLblPos val="nextTo"/>
        <c:crossAx val="44230912"/>
        <c:crosses val="autoZero"/>
        <c:auto val="1"/>
        <c:lblAlgn val="ctr"/>
        <c:lblOffset val="100"/>
        <c:noMultiLvlLbl val="0"/>
      </c:catAx>
      <c:spPr>
        <a:noFill/>
        <a:ln w="25400">
          <a:noFill/>
        </a:ln>
      </c:spPr>
    </c:plotArea>
    <c:legend>
      <c:legendPos val="r"/>
      <c:layout>
        <c:manualLayout>
          <c:xMode val="edge"/>
          <c:yMode val="edge"/>
          <c:x val="0.10219595727326262"/>
          <c:y val="0.12132787965355471"/>
          <c:w val="0.23124365237768366"/>
          <c:h val="0.63558860282144247"/>
        </c:manualLayout>
      </c:layout>
      <c:overlay val="0"/>
    </c:legend>
    <c:plotVisOnly val="1"/>
    <c:dispBlanksAs val="gap"/>
    <c:showDLblsOverMax val="0"/>
  </c:chart>
  <c:spPr>
    <a:ln>
      <a:noFill/>
    </a:ln>
  </c:spPr>
  <c:txPr>
    <a:bodyPr/>
    <a:lstStyle/>
    <a:p>
      <a:pPr>
        <a:defRPr sz="2000"/>
      </a:pPr>
      <a:endParaRPr lang="de-DE"/>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303532958741524"/>
          <c:y val="7.0832625586266282E-2"/>
          <c:w val="0.14204111809967415"/>
          <c:h val="0.5336946605396069"/>
        </c:manualLayout>
      </c:layout>
      <c:barChart>
        <c:barDir val="col"/>
        <c:grouping val="clustered"/>
        <c:varyColors val="0"/>
        <c:ser>
          <c:idx val="0"/>
          <c:order val="0"/>
          <c:tx>
            <c:strRef>
              <c:f>'64-200-specs2 (2)'!$C$2</c:f>
              <c:strCache>
                <c:ptCount val="1"/>
                <c:pt idx="0">
                  <c:v>Multiple-Pools</c:v>
                </c:pt>
              </c:strCache>
            </c:strRef>
          </c:tx>
          <c:spPr>
            <a:solidFill>
              <a:schemeClr val="tx1"/>
            </a:solidFill>
            <a:ln>
              <a:noFill/>
            </a:ln>
          </c:spPr>
          <c:invertIfNegative val="0"/>
          <c:cat>
            <c:strLit>
              <c:ptCount val="1"/>
            </c:strLit>
          </c:cat>
          <c:val>
            <c:numRef>
              <c:f>'64-200-specs2 (2)'!$C$23</c:f>
              <c:numCache>
                <c:formatCode>General</c:formatCode>
                <c:ptCount val="1"/>
                <c:pt idx="0">
                  <c:v>136780250000000</c:v>
                </c:pt>
              </c:numCache>
            </c:numRef>
          </c:val>
        </c:ser>
        <c:ser>
          <c:idx val="2"/>
          <c:order val="1"/>
          <c:tx>
            <c:strRef>
              <c:f>'64-200-specs2 (2)'!$C$52</c:f>
              <c:strCache>
                <c:ptCount val="1"/>
                <c:pt idx="0">
                  <c:v>Single-Pool-NoSys</c:v>
                </c:pt>
              </c:strCache>
            </c:strRef>
          </c:tx>
          <c:spPr>
            <a:solidFill>
              <a:srgbClr val="C00000"/>
            </a:solidFill>
            <a:ln>
              <a:noFill/>
            </a:ln>
          </c:spPr>
          <c:invertIfNegative val="0"/>
          <c:cat>
            <c:strLit>
              <c:ptCount val="1"/>
            </c:strLit>
          </c:cat>
          <c:val>
            <c:numRef>
              <c:f>'64-200-specs2 (2)'!$C$73</c:f>
              <c:numCache>
                <c:formatCode>General</c:formatCode>
                <c:ptCount val="1"/>
                <c:pt idx="0">
                  <c:v>78483900000000</c:v>
                </c:pt>
              </c:numCache>
            </c:numRef>
          </c:val>
        </c:ser>
        <c:ser>
          <c:idx val="1"/>
          <c:order val="2"/>
          <c:tx>
            <c:strRef>
              <c:f>'64-200-specs2 (2)'!$C$27</c:f>
              <c:strCache>
                <c:ptCount val="1"/>
                <c:pt idx="0">
                  <c:v>Single-Pool</c:v>
                </c:pt>
              </c:strCache>
            </c:strRef>
          </c:tx>
          <c:spPr>
            <a:solidFill>
              <a:srgbClr val="0070C0"/>
            </a:solidFill>
            <a:ln>
              <a:noFill/>
            </a:ln>
          </c:spPr>
          <c:invertIfNegative val="0"/>
          <c:cat>
            <c:strLit>
              <c:ptCount val="1"/>
            </c:strLit>
          </c:cat>
          <c:val>
            <c:numRef>
              <c:f>'64-200-specs2 (2)'!$C$48</c:f>
              <c:numCache>
                <c:formatCode>General</c:formatCode>
                <c:ptCount val="1"/>
                <c:pt idx="0">
                  <c:v>139647250000000</c:v>
                </c:pt>
              </c:numCache>
            </c:numRef>
          </c:val>
        </c:ser>
        <c:ser>
          <c:idx val="3"/>
          <c:order val="3"/>
          <c:tx>
            <c:strRef>
              <c:f>'64-200-specs2 (2)'!$C$77</c:f>
              <c:strCache>
                <c:ptCount val="1"/>
                <c:pt idx="0">
                  <c:v>Single-Hints</c:v>
                </c:pt>
              </c:strCache>
            </c:strRef>
          </c:tx>
          <c:spPr>
            <a:solidFill>
              <a:srgbClr val="92D050"/>
            </a:solidFill>
          </c:spPr>
          <c:invertIfNegative val="0"/>
          <c:cat>
            <c:strLit>
              <c:ptCount val="1"/>
            </c:strLit>
          </c:cat>
          <c:val>
            <c:numRef>
              <c:f>'64-200-specs2 (2)'!$C$98</c:f>
              <c:numCache>
                <c:formatCode>General</c:formatCode>
                <c:ptCount val="1"/>
                <c:pt idx="0">
                  <c:v>132528500000000</c:v>
                </c:pt>
              </c:numCache>
            </c:numRef>
          </c:val>
        </c:ser>
        <c:dLbls>
          <c:showLegendKey val="0"/>
          <c:showVal val="0"/>
          <c:showCatName val="0"/>
          <c:showSerName val="0"/>
          <c:showPercent val="0"/>
          <c:showBubbleSize val="0"/>
        </c:dLbls>
        <c:gapWidth val="150"/>
        <c:axId val="44718336"/>
        <c:axId val="44728320"/>
      </c:barChart>
      <c:catAx>
        <c:axId val="44718336"/>
        <c:scaling>
          <c:orientation val="minMax"/>
        </c:scaling>
        <c:delete val="0"/>
        <c:axPos val="b"/>
        <c:majorTickMark val="out"/>
        <c:minorTickMark val="none"/>
        <c:tickLblPos val="nextTo"/>
        <c:crossAx val="44728320"/>
        <c:crosses val="autoZero"/>
        <c:auto val="1"/>
        <c:lblAlgn val="ctr"/>
        <c:lblOffset val="100"/>
        <c:noMultiLvlLbl val="0"/>
      </c:catAx>
      <c:valAx>
        <c:axId val="44728320"/>
        <c:scaling>
          <c:orientation val="minMax"/>
        </c:scaling>
        <c:delete val="0"/>
        <c:axPos val="l"/>
        <c:title>
          <c:tx>
            <c:rich>
              <a:bodyPr rot="-5400000" vert="horz"/>
              <a:lstStyle/>
              <a:p>
                <a:pPr>
                  <a:defRPr/>
                </a:pPr>
                <a:r>
                  <a:rPr lang="fr-CH" dirty="0" smtClean="0"/>
                  <a:t>Instructions </a:t>
                </a:r>
                <a:r>
                  <a:rPr lang="fr-CH" dirty="0" err="1" smtClean="0"/>
                  <a:t>retired</a:t>
                </a:r>
                <a:endParaRPr lang="fr-CH" dirty="0"/>
              </a:p>
            </c:rich>
          </c:tx>
          <c:layout>
            <c:manualLayout>
              <c:xMode val="edge"/>
              <c:yMode val="edge"/>
              <c:x val="2.2540981990090646E-2"/>
              <c:y val="1.9216185414900007E-2"/>
            </c:manualLayout>
          </c:layout>
          <c:overlay val="0"/>
        </c:title>
        <c:numFmt formatCode="General" sourceLinked="1"/>
        <c:majorTickMark val="out"/>
        <c:minorTickMark val="none"/>
        <c:tickLblPos val="nextTo"/>
        <c:crossAx val="44718336"/>
        <c:crosses val="autoZero"/>
        <c:crossBetween val="between"/>
      </c:valAx>
    </c:plotArea>
    <c:legend>
      <c:legendPos val="r"/>
      <c:layout>
        <c:manualLayout>
          <c:xMode val="edge"/>
          <c:yMode val="edge"/>
          <c:x val="9.6008806562482493E-2"/>
          <c:y val="0.64741269865499373"/>
          <c:w val="0.85020758213160774"/>
          <c:h val="0.17006293238203465"/>
        </c:manualLayout>
      </c:layout>
      <c:overlay val="1"/>
    </c:legend>
    <c:plotVisOnly val="1"/>
    <c:dispBlanksAs val="gap"/>
    <c:showDLblsOverMax val="0"/>
  </c:chart>
  <c:spPr>
    <a:noFill/>
    <a:ln>
      <a:noFill/>
    </a:ln>
  </c:spPr>
  <c:txPr>
    <a:bodyPr/>
    <a:lstStyle/>
    <a:p>
      <a:pPr>
        <a:defRPr sz="1800"/>
      </a:pPr>
      <a:endParaRPr lang="de-D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251237214837069"/>
          <c:y val="9.7092152615725694E-2"/>
          <c:w val="0.21346079988880612"/>
          <c:h val="0.33881432015240598"/>
        </c:manualLayout>
      </c:layout>
      <c:barChart>
        <c:barDir val="col"/>
        <c:grouping val="clustered"/>
        <c:varyColors val="0"/>
        <c:ser>
          <c:idx val="1"/>
          <c:order val="1"/>
          <c:tx>
            <c:v>Single-Pool-NoSys</c:v>
          </c:tx>
          <c:spPr>
            <a:solidFill>
              <a:srgbClr val="C00000"/>
            </a:solidFill>
          </c:spPr>
          <c:invertIfNegative val="0"/>
          <c:cat>
            <c:strLit>
              <c:ptCount val="3"/>
              <c:pt idx="0">
                <c:v>16</c:v>
              </c:pt>
              <c:pt idx="1">
                <c:v>32</c:v>
              </c:pt>
              <c:pt idx="2">
                <c:v>64</c:v>
              </c:pt>
            </c:strLit>
          </c:cat>
          <c:val>
            <c:numRef>
              <c:f>(Together!$C$8,Together!$C$19,Together!$C$30)</c:f>
              <c:numCache>
                <c:formatCode>General</c:formatCode>
                <c:ptCount val="3"/>
                <c:pt idx="0">
                  <c:v>127</c:v>
                </c:pt>
                <c:pt idx="1">
                  <c:v>199.61666666666665</c:v>
                </c:pt>
                <c:pt idx="2">
                  <c:v>224.2222222222222</c:v>
                </c:pt>
              </c:numCache>
            </c:numRef>
          </c:val>
        </c:ser>
        <c:ser>
          <c:idx val="0"/>
          <c:order val="3"/>
          <c:tx>
            <c:v>Multiple-Pools</c:v>
          </c:tx>
          <c:spPr>
            <a:solidFill>
              <a:schemeClr val="tx1"/>
            </a:solidFill>
          </c:spPr>
          <c:invertIfNegative val="0"/>
          <c:cat>
            <c:strLit>
              <c:ptCount val="3"/>
              <c:pt idx="0">
                <c:v>16</c:v>
              </c:pt>
              <c:pt idx="1">
                <c:v>32</c:v>
              </c:pt>
              <c:pt idx="2">
                <c:v>64</c:v>
              </c:pt>
            </c:strLit>
          </c:cat>
          <c:val>
            <c:numRef>
              <c:f>(Together!$C$7,Together!$C$18,Together!$C$29)</c:f>
              <c:numCache>
                <c:formatCode>General</c:formatCode>
                <c:ptCount val="3"/>
                <c:pt idx="0">
                  <c:v>305.60000000000002</c:v>
                </c:pt>
                <c:pt idx="1">
                  <c:v>387.4</c:v>
                </c:pt>
                <c:pt idx="2">
                  <c:v>401.96666666666664</c:v>
                </c:pt>
              </c:numCache>
            </c:numRef>
          </c:val>
        </c:ser>
        <c:ser>
          <c:idx val="2"/>
          <c:order val="5"/>
          <c:tx>
            <c:v>Single-Pool</c:v>
          </c:tx>
          <c:spPr>
            <a:solidFill>
              <a:srgbClr val="0070C0"/>
            </a:solidFill>
          </c:spPr>
          <c:invertIfNegative val="0"/>
          <c:cat>
            <c:strLit>
              <c:ptCount val="3"/>
              <c:pt idx="0">
                <c:v>16</c:v>
              </c:pt>
              <c:pt idx="1">
                <c:v>32</c:v>
              </c:pt>
              <c:pt idx="2">
                <c:v>64</c:v>
              </c:pt>
            </c:strLit>
          </c:cat>
          <c:val>
            <c:numRef>
              <c:f>(Together!$C$9,Together!$C$20,Together!$C$31)</c:f>
              <c:numCache>
                <c:formatCode>General</c:formatCode>
                <c:ptCount val="3"/>
                <c:pt idx="0">
                  <c:v>310.73333333333335</c:v>
                </c:pt>
                <c:pt idx="1">
                  <c:v>396.11666666666667</c:v>
                </c:pt>
                <c:pt idx="2">
                  <c:v>408.93333333333334</c:v>
                </c:pt>
              </c:numCache>
            </c:numRef>
          </c:val>
        </c:ser>
        <c:ser>
          <c:idx val="3"/>
          <c:order val="7"/>
          <c:tx>
            <c:v>Single-Hints</c:v>
          </c:tx>
          <c:spPr>
            <a:solidFill>
              <a:srgbClr val="92D050"/>
            </a:solidFill>
          </c:spPr>
          <c:invertIfNegative val="0"/>
          <c:cat>
            <c:strLit>
              <c:ptCount val="3"/>
              <c:pt idx="0">
                <c:v>16</c:v>
              </c:pt>
              <c:pt idx="1">
                <c:v>32</c:v>
              </c:pt>
              <c:pt idx="2">
                <c:v>64</c:v>
              </c:pt>
            </c:strLit>
          </c:cat>
          <c:val>
            <c:numRef>
              <c:f>(Together!$C$10,Together!$C$21,Together!$C$32)</c:f>
              <c:numCache>
                <c:formatCode>General</c:formatCode>
                <c:ptCount val="3"/>
                <c:pt idx="0">
                  <c:v>331.70000000000005</c:v>
                </c:pt>
                <c:pt idx="1">
                  <c:v>421.11666666666667</c:v>
                </c:pt>
                <c:pt idx="2">
                  <c:v>453.6</c:v>
                </c:pt>
              </c:numCache>
            </c:numRef>
          </c:val>
        </c:ser>
        <c:dLbls>
          <c:showLegendKey val="0"/>
          <c:showVal val="0"/>
          <c:showCatName val="0"/>
          <c:showSerName val="0"/>
          <c:showPercent val="0"/>
          <c:showBubbleSize val="0"/>
        </c:dLbls>
        <c:gapWidth val="22"/>
        <c:overlap val="-21"/>
        <c:axId val="44243584"/>
        <c:axId val="44262144"/>
      </c:barChart>
      <c:barChart>
        <c:barDir val="col"/>
        <c:grouping val="clustered"/>
        <c:varyColors val="0"/>
        <c:ser>
          <c:idx val="5"/>
          <c:order val="0"/>
          <c:tx>
            <c:v>Single-Pool-NoSys</c:v>
          </c:tx>
          <c:spPr>
            <a:pattFill prst="dkDnDiag">
              <a:fgClr>
                <a:srgbClr val="C00000"/>
              </a:fgClr>
              <a:bgClr>
                <a:schemeClr val="bg1"/>
              </a:bgClr>
            </a:pattFill>
          </c:spPr>
          <c:invertIfNegative val="0"/>
          <c:val>
            <c:numRef>
              <c:f>(Together!$C$4,Together!$C$15,Together!$C$26)</c:f>
              <c:numCache>
                <c:formatCode>General</c:formatCode>
                <c:ptCount val="3"/>
                <c:pt idx="0">
                  <c:v>190.78592609305008</c:v>
                </c:pt>
                <c:pt idx="1">
                  <c:v>2.5838015170076964</c:v>
                </c:pt>
                <c:pt idx="2">
                  <c:v>11.980320436865632</c:v>
                </c:pt>
              </c:numCache>
            </c:numRef>
          </c:val>
        </c:ser>
        <c:ser>
          <c:idx val="4"/>
          <c:order val="2"/>
          <c:tx>
            <c:v>Multiple-Pools</c:v>
          </c:tx>
          <c:spPr>
            <a:pattFill prst="dkDnDiag">
              <a:fgClr>
                <a:schemeClr val="tx1"/>
              </a:fgClr>
              <a:bgClr>
                <a:schemeClr val="bg1"/>
              </a:bgClr>
            </a:pattFill>
          </c:spPr>
          <c:invertIfNegative val="0"/>
          <c:val>
            <c:numRef>
              <c:f>(Together!$C$3,Together!$C$14,Together!$C$25)</c:f>
              <c:numCache>
                <c:formatCode>General</c:formatCode>
                <c:ptCount val="3"/>
                <c:pt idx="0">
                  <c:v>2766.9042706359251</c:v>
                </c:pt>
                <c:pt idx="1">
                  <c:v>1423.4600365403348</c:v>
                </c:pt>
                <c:pt idx="2">
                  <c:v>251.40286896692234</c:v>
                </c:pt>
              </c:numCache>
            </c:numRef>
          </c:val>
        </c:ser>
        <c:ser>
          <c:idx val="6"/>
          <c:order val="4"/>
          <c:tx>
            <c:v>Single-Pool</c:v>
          </c:tx>
          <c:spPr>
            <a:pattFill prst="dkDnDiag">
              <a:fgClr>
                <a:srgbClr val="0070C0"/>
              </a:fgClr>
              <a:bgClr>
                <a:schemeClr val="bg1"/>
              </a:bgClr>
            </a:pattFill>
          </c:spPr>
          <c:invertIfNegative val="0"/>
          <c:val>
            <c:numRef>
              <c:f>(Together!$C$5,Together!$C$16,Together!$C$27)</c:f>
              <c:numCache>
                <c:formatCode>General</c:formatCode>
                <c:ptCount val="3"/>
                <c:pt idx="0">
                  <c:v>2728.5557787186831</c:v>
                </c:pt>
                <c:pt idx="1">
                  <c:v>1642.736698223775</c:v>
                </c:pt>
                <c:pt idx="2">
                  <c:v>227.48307640662199</c:v>
                </c:pt>
              </c:numCache>
            </c:numRef>
          </c:val>
        </c:ser>
        <c:ser>
          <c:idx val="7"/>
          <c:order val="6"/>
          <c:tx>
            <c:v>Single-Hints</c:v>
          </c:tx>
          <c:spPr>
            <a:pattFill prst="dkDnDiag">
              <a:fgClr>
                <a:srgbClr val="92D050"/>
              </a:fgClr>
              <a:bgClr>
                <a:schemeClr val="bg1"/>
              </a:bgClr>
            </a:pattFill>
          </c:spPr>
          <c:invertIfNegative val="0"/>
          <c:val>
            <c:numRef>
              <c:f>(Together!$C$6,Together!$C$17,Together!$C$28)</c:f>
              <c:numCache>
                <c:formatCode>General</c:formatCode>
                <c:ptCount val="3"/>
                <c:pt idx="0">
                  <c:v>2938.4673982919703</c:v>
                </c:pt>
                <c:pt idx="1">
                  <c:v>1885.2021598184474</c:v>
                </c:pt>
                <c:pt idx="2">
                  <c:v>1182.7017291229388</c:v>
                </c:pt>
              </c:numCache>
            </c:numRef>
          </c:val>
        </c:ser>
        <c:dLbls>
          <c:showLegendKey val="0"/>
          <c:showVal val="0"/>
          <c:showCatName val="0"/>
          <c:showSerName val="0"/>
          <c:showPercent val="0"/>
          <c:showBubbleSize val="0"/>
        </c:dLbls>
        <c:gapWidth val="98"/>
        <c:overlap val="-100"/>
        <c:axId val="44269952"/>
        <c:axId val="44264064"/>
      </c:barChart>
      <c:catAx>
        <c:axId val="44243584"/>
        <c:scaling>
          <c:orientation val="minMax"/>
        </c:scaling>
        <c:delete val="0"/>
        <c:axPos val="b"/>
        <c:title>
          <c:tx>
            <c:rich>
              <a:bodyPr/>
              <a:lstStyle/>
              <a:p>
                <a:pPr>
                  <a:defRPr/>
                </a:pPr>
                <a:r>
                  <a:rPr lang="fr-CH"/>
                  <a:t>TPC-H Concurrent Clients</a:t>
                </a:r>
              </a:p>
            </c:rich>
          </c:tx>
          <c:layout>
            <c:manualLayout>
              <c:xMode val="edge"/>
              <c:yMode val="edge"/>
              <c:x val="0.11896416557647078"/>
              <c:y val="0.50247057926853989"/>
            </c:manualLayout>
          </c:layout>
          <c:overlay val="0"/>
        </c:title>
        <c:majorTickMark val="out"/>
        <c:minorTickMark val="none"/>
        <c:tickLblPos val="nextTo"/>
        <c:crossAx val="44262144"/>
        <c:crosses val="autoZero"/>
        <c:auto val="1"/>
        <c:lblAlgn val="ctr"/>
        <c:lblOffset val="100"/>
        <c:noMultiLvlLbl val="0"/>
      </c:catAx>
      <c:valAx>
        <c:axId val="44262144"/>
        <c:scaling>
          <c:orientation val="minMax"/>
        </c:scaling>
        <c:delete val="0"/>
        <c:axPos val="l"/>
        <c:title>
          <c:tx>
            <c:rich>
              <a:bodyPr rot="-5400000" vert="horz"/>
              <a:lstStyle/>
              <a:p>
                <a:pPr>
                  <a:defRPr/>
                </a:pPr>
                <a:r>
                  <a:rPr lang="fr-CH"/>
                  <a:t>TPC-H Throughput (q/min)</a:t>
                </a:r>
              </a:p>
            </c:rich>
          </c:tx>
          <c:layout>
            <c:manualLayout>
              <c:xMode val="edge"/>
              <c:yMode val="edge"/>
              <c:x val="1.3296691372354419E-2"/>
              <c:y val="5.6735483961640472E-2"/>
            </c:manualLayout>
          </c:layout>
          <c:overlay val="0"/>
        </c:title>
        <c:numFmt formatCode="General" sourceLinked="1"/>
        <c:majorTickMark val="out"/>
        <c:minorTickMark val="none"/>
        <c:tickLblPos val="nextTo"/>
        <c:crossAx val="44243584"/>
        <c:crosses val="autoZero"/>
        <c:crossBetween val="between"/>
      </c:valAx>
      <c:valAx>
        <c:axId val="44264064"/>
        <c:scaling>
          <c:orientation val="minMax"/>
        </c:scaling>
        <c:delete val="0"/>
        <c:axPos val="r"/>
        <c:numFmt formatCode="General" sourceLinked="1"/>
        <c:majorTickMark val="out"/>
        <c:minorTickMark val="none"/>
        <c:tickLblPos val="nextTo"/>
        <c:crossAx val="44269952"/>
        <c:crosses val="max"/>
        <c:crossBetween val="between"/>
      </c:valAx>
      <c:catAx>
        <c:axId val="44269952"/>
        <c:scaling>
          <c:orientation val="minMax"/>
        </c:scaling>
        <c:delete val="1"/>
        <c:axPos val="b"/>
        <c:majorTickMark val="out"/>
        <c:minorTickMark val="none"/>
        <c:tickLblPos val="nextTo"/>
        <c:crossAx val="44264064"/>
        <c:crosses val="autoZero"/>
        <c:auto val="1"/>
        <c:lblAlgn val="ctr"/>
        <c:lblOffset val="100"/>
        <c:noMultiLvlLbl val="0"/>
      </c:catAx>
      <c:spPr>
        <a:noFill/>
        <a:ln w="25400">
          <a:noFill/>
        </a:ln>
      </c:spPr>
    </c:plotArea>
    <c:legend>
      <c:legendPos val="r"/>
      <c:layout>
        <c:manualLayout>
          <c:xMode val="edge"/>
          <c:yMode val="edge"/>
          <c:x val="3.7162166281186411E-2"/>
          <c:y val="0.56068608643054407"/>
          <c:w val="0.42789344894896175"/>
          <c:h val="0.20538357988674777"/>
        </c:manualLayout>
      </c:layout>
      <c:overlay val="0"/>
    </c:legend>
    <c:plotVisOnly val="1"/>
    <c:dispBlanksAs val="gap"/>
    <c:showDLblsOverMax val="0"/>
  </c:chart>
  <c:spPr>
    <a:ln>
      <a:noFill/>
    </a:ln>
  </c:spPr>
  <c:txPr>
    <a:bodyPr/>
    <a:lstStyle/>
    <a:p>
      <a:pPr>
        <a:defRPr sz="1600"/>
      </a:pPr>
      <a:endParaRPr lang="de-DE"/>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0.12573</cdr:x>
      <cdr:y>0.79772</cdr:y>
    </cdr:from>
    <cdr:to>
      <cdr:x>0.99776</cdr:x>
      <cdr:y>0.87869</cdr:y>
    </cdr:to>
    <cdr:sp macro="" textlink="">
      <cdr:nvSpPr>
        <cdr:cNvPr id="3" name="TextBox 2"/>
        <cdr:cNvSpPr txBox="1"/>
      </cdr:nvSpPr>
      <cdr:spPr>
        <a:xfrm xmlns:a="http://schemas.openxmlformats.org/drawingml/2006/main">
          <a:off x="989370" y="3685874"/>
          <a:ext cx="6861882" cy="374112"/>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nchor="t"/>
        <a:lstStyle xmlns:a="http://schemas.openxmlformats.org/drawingml/2006/main"/>
        <a:p xmlns:a="http://schemas.openxmlformats.org/drawingml/2006/main">
          <a:r>
            <a:rPr lang="en-US" sz="2000" dirty="0"/>
            <a:t>       32   </a:t>
          </a:r>
          <a:r>
            <a:rPr lang="en-US" sz="2000" dirty="0" smtClean="0"/>
            <a:t>128</a:t>
          </a:r>
          <a:r>
            <a:rPr lang="en-US" sz="2000" baseline="0" dirty="0" smtClean="0"/>
            <a:t>   </a:t>
          </a:r>
          <a:r>
            <a:rPr lang="en-US" sz="2000" baseline="0" dirty="0"/>
            <a:t>256             </a:t>
          </a:r>
          <a:r>
            <a:rPr lang="en-US" sz="2000" baseline="0" dirty="0" smtClean="0"/>
            <a:t>   </a:t>
          </a:r>
          <a:r>
            <a:rPr lang="en-US" sz="2000" baseline="0" dirty="0"/>
            <a:t>512                                   </a:t>
          </a:r>
          <a:r>
            <a:rPr lang="en-US" sz="2000" dirty="0" smtClean="0"/>
            <a:t> </a:t>
          </a:r>
          <a:r>
            <a:rPr lang="en-US" sz="2000" baseline="0" dirty="0" smtClean="0"/>
            <a:t>  </a:t>
          </a:r>
          <a:r>
            <a:rPr lang="en-US" sz="2000" baseline="0" dirty="0"/>
            <a:t>1024</a:t>
          </a:r>
          <a:endParaRPr lang="el-GR" sz="2000" dirty="0"/>
        </a:p>
      </cdr:txBody>
    </cdr:sp>
  </cdr:relSizeAnchor>
  <cdr:relSizeAnchor xmlns:cdr="http://schemas.openxmlformats.org/drawingml/2006/chartDrawing">
    <cdr:from>
      <cdr:x>0.85616</cdr:x>
      <cdr:y>0.13297</cdr:y>
    </cdr:from>
    <cdr:to>
      <cdr:x>1</cdr:x>
      <cdr:y>0.24615</cdr:y>
    </cdr:to>
    <cdr:sp macro="" textlink="">
      <cdr:nvSpPr>
        <cdr:cNvPr id="4" name="TextBox 1"/>
        <cdr:cNvSpPr txBox="1"/>
      </cdr:nvSpPr>
      <cdr:spPr>
        <a:xfrm xmlns:a="http://schemas.openxmlformats.org/drawingml/2006/main">
          <a:off x="6119474" y="502184"/>
          <a:ext cx="1028108" cy="42744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6C356D05-4A95-4E96-A6D8-303D41B41D47}" type="TxLink">
            <a:rPr lang="en-US" sz="1800"/>
            <a:pPr/>
            <a:t>11.2%</a:t>
          </a:fld>
          <a:endParaRPr lang="en-US" sz="1800" dirty="0"/>
        </a:p>
      </cdr:txBody>
    </cdr:sp>
  </cdr:relSizeAnchor>
  <cdr:relSizeAnchor xmlns:cdr="http://schemas.openxmlformats.org/drawingml/2006/chartDrawing">
    <cdr:from>
      <cdr:x>0.85036</cdr:x>
      <cdr:y>0.13808</cdr:y>
    </cdr:from>
    <cdr:to>
      <cdr:x>0.85036</cdr:x>
      <cdr:y>0.20979</cdr:y>
    </cdr:to>
    <cdr:cxnSp macro="">
      <cdr:nvCxnSpPr>
        <cdr:cNvPr id="5" name="Straight Arrow Connector 4"/>
        <cdr:cNvCxnSpPr/>
      </cdr:nvCxnSpPr>
      <cdr:spPr>
        <a:xfrm xmlns:a="http://schemas.openxmlformats.org/drawingml/2006/main">
          <a:off x="6078041" y="521496"/>
          <a:ext cx="0" cy="270811"/>
        </a:xfrm>
        <a:prstGeom xmlns:a="http://schemas.openxmlformats.org/drawingml/2006/main" prst="straightConnector1">
          <a:avLst/>
        </a:prstGeom>
        <a:ln xmlns:a="http://schemas.openxmlformats.org/drawingml/2006/main">
          <a:headEnd type="none" w="sm" len="sm"/>
          <a:tailEnd type="arrow" w="sm" len="sm"/>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0.85532</cdr:x>
      <cdr:y>0.07185</cdr:y>
    </cdr:from>
    <cdr:to>
      <cdr:x>0.99917</cdr:x>
      <cdr:y>0.18503</cdr:y>
    </cdr:to>
    <cdr:sp macro="" textlink="">
      <cdr:nvSpPr>
        <cdr:cNvPr id="6" name="TextBox 1"/>
        <cdr:cNvSpPr txBox="1"/>
      </cdr:nvSpPr>
      <cdr:spPr>
        <a:xfrm xmlns:a="http://schemas.openxmlformats.org/drawingml/2006/main">
          <a:off x="6113470" y="271364"/>
          <a:ext cx="1028180" cy="42744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DE0946E0-0F60-48EA-BAF1-DADEFB0B6800}" type="TxLink">
            <a:rPr lang="en-US" sz="1800"/>
            <a:pPr/>
            <a:t>3.5%</a:t>
          </a:fld>
          <a:endParaRPr lang="en-US" sz="1800" dirty="0"/>
        </a:p>
      </cdr:txBody>
    </cdr:sp>
  </cdr:relSizeAnchor>
  <cdr:relSizeAnchor xmlns:cdr="http://schemas.openxmlformats.org/drawingml/2006/chartDrawing">
    <cdr:from>
      <cdr:x>0.85053</cdr:x>
      <cdr:y>0.09348</cdr:y>
    </cdr:from>
    <cdr:to>
      <cdr:x>0.85053</cdr:x>
      <cdr:y>0.12863</cdr:y>
    </cdr:to>
    <cdr:cxnSp macro="">
      <cdr:nvCxnSpPr>
        <cdr:cNvPr id="7" name="Straight Arrow Connector 6"/>
        <cdr:cNvCxnSpPr/>
      </cdr:nvCxnSpPr>
      <cdr:spPr>
        <a:xfrm xmlns:a="http://schemas.openxmlformats.org/drawingml/2006/main">
          <a:off x="6079256" y="353043"/>
          <a:ext cx="0" cy="132734"/>
        </a:xfrm>
        <a:prstGeom xmlns:a="http://schemas.openxmlformats.org/drawingml/2006/main" prst="straightConnector1">
          <a:avLst/>
        </a:prstGeom>
        <a:ln xmlns:a="http://schemas.openxmlformats.org/drawingml/2006/main">
          <a:headEnd type="none" w="sm" len="sm"/>
          <a:tailEnd type="arrow" w="sm" len="sm"/>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0.861</cdr:x>
      <cdr:y>0.00109</cdr:y>
    </cdr:from>
    <cdr:to>
      <cdr:x>0.93225</cdr:x>
      <cdr:y>0.63155</cdr:y>
    </cdr:to>
    <cdr:sp macro="" textlink="">
      <cdr:nvSpPr>
        <cdr:cNvPr id="2" name="TextBox 1"/>
        <cdr:cNvSpPr txBox="1"/>
      </cdr:nvSpPr>
      <cdr:spPr>
        <a:xfrm xmlns:a="http://schemas.openxmlformats.org/drawingml/2006/main" rot="5400000">
          <a:off x="3382628" y="926998"/>
          <a:ext cx="2202676" cy="3563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b="1" dirty="0" smtClean="0"/>
            <a:t># </a:t>
          </a:r>
          <a:r>
            <a:rPr lang="en-US" sz="2000" b="1" baseline="0" dirty="0" smtClean="0"/>
            <a:t>of </a:t>
          </a:r>
          <a:r>
            <a:rPr lang="en-US" sz="2000" b="1" baseline="0" dirty="0"/>
            <a:t>waiting </a:t>
          </a:r>
          <a:r>
            <a:rPr lang="en-US" sz="2000" b="1" dirty="0" smtClean="0"/>
            <a:t>tasks (x1000)</a:t>
          </a:r>
          <a:endParaRPr lang="el-GR" sz="20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0.85885</cdr:x>
      <cdr:y>0.10651</cdr:y>
    </cdr:from>
    <cdr:to>
      <cdr:x>0.91452</cdr:x>
      <cdr:y>0.73697</cdr:y>
    </cdr:to>
    <cdr:sp macro="" textlink="">
      <cdr:nvSpPr>
        <cdr:cNvPr id="2" name="TextBox 1"/>
        <cdr:cNvSpPr txBox="1"/>
      </cdr:nvSpPr>
      <cdr:spPr>
        <a:xfrm xmlns:a="http://schemas.openxmlformats.org/drawingml/2006/main" rot="5400000">
          <a:off x="3133825" y="1659821"/>
          <a:ext cx="2691520" cy="28124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b="1" dirty="0" smtClean="0"/>
            <a:t># </a:t>
          </a:r>
          <a:r>
            <a:rPr lang="en-US" sz="2000" b="1" baseline="0" dirty="0" smtClean="0"/>
            <a:t>of </a:t>
          </a:r>
          <a:r>
            <a:rPr lang="en-US" sz="2000" b="1" baseline="0" dirty="0"/>
            <a:t>waiting </a:t>
          </a:r>
          <a:r>
            <a:rPr lang="en-US" sz="2000" b="1" dirty="0" smtClean="0"/>
            <a:t>tasks (x1000)</a:t>
          </a:r>
          <a:endParaRPr lang="el-GR" sz="2000" b="1" dirty="0"/>
        </a:p>
      </cdr:txBody>
    </cdr:sp>
  </cdr:relSizeAnchor>
</c:userShapes>
</file>

<file path=ppt/drawings/drawing4.xml><?xml version="1.0" encoding="utf-8"?>
<c:userShapes xmlns:c="http://schemas.openxmlformats.org/drawingml/2006/chart">
  <cdr:relSizeAnchor xmlns:cdr="http://schemas.openxmlformats.org/drawingml/2006/chartDrawing">
    <cdr:from>
      <cdr:x>0.95508</cdr:x>
      <cdr:y>0.08974</cdr:y>
    </cdr:from>
    <cdr:to>
      <cdr:x>1</cdr:x>
      <cdr:y>0.61848</cdr:y>
    </cdr:to>
    <cdr:sp macro="" textlink="">
      <cdr:nvSpPr>
        <cdr:cNvPr id="3" name="TextBox 1"/>
        <cdr:cNvSpPr txBox="1"/>
      </cdr:nvSpPr>
      <cdr:spPr>
        <a:xfrm xmlns:a="http://schemas.openxmlformats.org/drawingml/2006/main" rot="5400000">
          <a:off x="6997299" y="1182531"/>
          <a:ext cx="2040752" cy="36842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b="1" dirty="0"/>
            <a:t>TPC-C Throughput (</a:t>
          </a:r>
          <a:r>
            <a:rPr lang="en-US" sz="2000" b="1" dirty="0" err="1"/>
            <a:t>tpmC</a:t>
          </a:r>
          <a:r>
            <a:rPr lang="en-US" sz="2000" b="1" dirty="0"/>
            <a:t>)</a:t>
          </a:r>
          <a:endParaRPr lang="el-GR" sz="2000" b="1" dirty="0"/>
        </a:p>
      </cdr:txBody>
    </cdr:sp>
  </cdr:relSizeAnchor>
  <cdr:relSizeAnchor xmlns:cdr="http://schemas.openxmlformats.org/drawingml/2006/chartDrawing">
    <cdr:from>
      <cdr:x>0.07667</cdr:x>
      <cdr:y>0.20207</cdr:y>
    </cdr:from>
    <cdr:to>
      <cdr:x>0.11709</cdr:x>
      <cdr:y>0.35042</cdr:y>
    </cdr:to>
    <cdr:sp macro="" textlink="">
      <cdr:nvSpPr>
        <cdr:cNvPr id="4" name="TextBox 3"/>
        <cdr:cNvSpPr txBox="1"/>
      </cdr:nvSpPr>
      <cdr:spPr>
        <a:xfrm xmlns:a="http://schemas.openxmlformats.org/drawingml/2006/main" rot="16200000">
          <a:off x="508286" y="900451"/>
          <a:ext cx="572580" cy="331520"/>
        </a:xfrm>
        <a:prstGeom xmlns:a="http://schemas.openxmlformats.org/drawingml/2006/main" prst="rect">
          <a:avLst/>
        </a:prstGeom>
      </cdr:spPr>
      <cdr:txBody>
        <a:bodyPr xmlns:a="http://schemas.openxmlformats.org/drawingml/2006/main" vertOverflow="clip" wrap="none" rtlCol="0" anchor="t"/>
        <a:lstStyle xmlns:a="http://schemas.openxmlformats.org/drawingml/2006/main"/>
        <a:p xmlns:a="http://schemas.openxmlformats.org/drawingml/2006/main">
          <a:pPr algn="ctr"/>
          <a:r>
            <a:rPr lang="de-DE" sz="2000" dirty="0"/>
            <a:t>TPC-H</a:t>
          </a:r>
        </a:p>
      </cdr:txBody>
    </cdr:sp>
  </cdr:relSizeAnchor>
  <cdr:relSizeAnchor xmlns:cdr="http://schemas.openxmlformats.org/drawingml/2006/chartDrawing">
    <cdr:from>
      <cdr:x>0.12794</cdr:x>
      <cdr:y>0.14355</cdr:y>
    </cdr:from>
    <cdr:to>
      <cdr:x>0.13769</cdr:x>
      <cdr:y>0.41967</cdr:y>
    </cdr:to>
    <cdr:grpSp>
      <cdr:nvGrpSpPr>
        <cdr:cNvPr id="10" name="Group 9"/>
        <cdr:cNvGrpSpPr/>
      </cdr:nvGrpSpPr>
      <cdr:grpSpPr>
        <a:xfrm xmlns:a="http://schemas.openxmlformats.org/drawingml/2006/main">
          <a:off x="1049350" y="554054"/>
          <a:ext cx="79968" cy="1065728"/>
          <a:chOff x="301305" y="198291"/>
          <a:chExt cx="51118" cy="581025"/>
        </a:xfrm>
      </cdr:grpSpPr>
      <cdr:cxnSp macro="">
        <cdr:nvCxnSpPr>
          <cdr:cNvPr id="6" name="Straight Connector 5"/>
          <cdr:cNvCxnSpPr/>
        </cdr:nvCxnSpPr>
        <cdr:spPr>
          <a:xfrm xmlns:a="http://schemas.openxmlformats.org/drawingml/2006/main">
            <a:off x="304321" y="198291"/>
            <a:ext cx="0" cy="581025"/>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cxnSp macro="">
        <cdr:nvCxnSpPr>
          <cdr:cNvPr id="8" name="Straight Connector 7"/>
          <cdr:cNvCxnSpPr/>
        </cdr:nvCxnSpPr>
        <cdr:spPr>
          <a:xfrm xmlns:a="http://schemas.openxmlformats.org/drawingml/2006/main">
            <a:off x="302893" y="202428"/>
            <a:ext cx="49530"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cxnSp macro="">
        <cdr:nvCxnSpPr>
          <cdr:cNvPr id="9" name="Straight Connector 8"/>
          <cdr:cNvCxnSpPr/>
        </cdr:nvCxnSpPr>
        <cdr:spPr>
          <a:xfrm xmlns:a="http://schemas.openxmlformats.org/drawingml/2006/main">
            <a:off x="301305" y="774721"/>
            <a:ext cx="49530"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grpSp>
  </cdr:relSizeAnchor>
  <cdr:relSizeAnchor xmlns:cdr="http://schemas.openxmlformats.org/drawingml/2006/chartDrawing">
    <cdr:from>
      <cdr:x>0.12777</cdr:x>
      <cdr:y>0.46382</cdr:y>
    </cdr:from>
    <cdr:to>
      <cdr:x>0.13653</cdr:x>
      <cdr:y>0.73953</cdr:y>
    </cdr:to>
    <cdr:grpSp>
      <cdr:nvGrpSpPr>
        <cdr:cNvPr id="11" name="Group 10"/>
        <cdr:cNvGrpSpPr/>
      </cdr:nvGrpSpPr>
      <cdr:grpSpPr>
        <a:xfrm xmlns:a="http://schemas.openxmlformats.org/drawingml/2006/main">
          <a:off x="1047955" y="1790186"/>
          <a:ext cx="71849" cy="1064146"/>
          <a:chOff x="0" y="0"/>
          <a:chExt cx="51118" cy="581025"/>
        </a:xfrm>
      </cdr:grpSpPr>
      <cdr:cxnSp macro="">
        <cdr:nvCxnSpPr>
          <cdr:cNvPr id="12" name="Straight Connector 11"/>
          <cdr:cNvCxnSpPr/>
        </cdr:nvCxnSpPr>
        <cdr:spPr>
          <a:xfrm xmlns:a="http://schemas.openxmlformats.org/drawingml/2006/main">
            <a:off x="3016" y="0"/>
            <a:ext cx="0" cy="581025"/>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cxnSp macro="">
        <cdr:nvCxnSpPr>
          <cdr:cNvPr id="13" name="Straight Connector 12"/>
          <cdr:cNvCxnSpPr/>
        </cdr:nvCxnSpPr>
        <cdr:spPr>
          <a:xfrm xmlns:a="http://schemas.openxmlformats.org/drawingml/2006/main">
            <a:off x="1588" y="4137"/>
            <a:ext cx="49530"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cxnSp macro="">
        <cdr:nvCxnSpPr>
          <cdr:cNvPr id="14" name="Straight Connector 13"/>
          <cdr:cNvCxnSpPr/>
        </cdr:nvCxnSpPr>
        <cdr:spPr>
          <a:xfrm xmlns:a="http://schemas.openxmlformats.org/drawingml/2006/main">
            <a:off x="0" y="576430"/>
            <a:ext cx="49530"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grpSp>
  </cdr:relSizeAnchor>
  <cdr:relSizeAnchor xmlns:cdr="http://schemas.openxmlformats.org/drawingml/2006/chartDrawing">
    <cdr:from>
      <cdr:x>0.07725</cdr:x>
      <cdr:y>0.51692</cdr:y>
    </cdr:from>
    <cdr:to>
      <cdr:x>0.11767</cdr:x>
      <cdr:y>0.66527</cdr:y>
    </cdr:to>
    <cdr:sp macro="" textlink="">
      <cdr:nvSpPr>
        <cdr:cNvPr id="15" name="TextBox 1"/>
        <cdr:cNvSpPr txBox="1"/>
      </cdr:nvSpPr>
      <cdr:spPr>
        <a:xfrm xmlns:a="http://schemas.openxmlformats.org/drawingml/2006/main" rot="16200000">
          <a:off x="513043" y="2115664"/>
          <a:ext cx="572580" cy="331520"/>
        </a:xfrm>
        <a:prstGeom xmlns:a="http://schemas.openxmlformats.org/drawingml/2006/main" prst="rect">
          <a:avLst/>
        </a:prstGeom>
      </cdr:spPr>
      <cdr:txBody>
        <a:bodyPr xmlns:a="http://schemas.openxmlformats.org/drawingml/2006/main" wrap="none" rtlCol="0" anchor="t"/>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DE" sz="2000" dirty="0"/>
            <a:t>TPC-C</a:t>
          </a:r>
        </a:p>
      </cdr:txBody>
    </cdr:sp>
  </cdr:relSizeAnchor>
</c:userShapes>
</file>

<file path=ppt/drawings/drawing5.xml><?xml version="1.0" encoding="utf-8"?>
<c:userShapes xmlns:c="http://schemas.openxmlformats.org/drawingml/2006/chart">
  <cdr:relSizeAnchor xmlns:cdr="http://schemas.openxmlformats.org/drawingml/2006/chartDrawing">
    <cdr:from>
      <cdr:x>0.40778</cdr:x>
      <cdr:y>0.06478</cdr:y>
    </cdr:from>
    <cdr:to>
      <cdr:x>0.4527</cdr:x>
      <cdr:y>0.59352</cdr:y>
    </cdr:to>
    <cdr:sp macro="" textlink="">
      <cdr:nvSpPr>
        <cdr:cNvPr id="3" name="TextBox 1"/>
        <cdr:cNvSpPr txBox="1"/>
      </cdr:nvSpPr>
      <cdr:spPr>
        <a:xfrm xmlns:a="http://schemas.openxmlformats.org/drawingml/2006/main" rot="5400000">
          <a:off x="2061571" y="1642519"/>
          <a:ext cx="2934461" cy="36842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a:t>TPC-C Throughput (</a:t>
          </a:r>
          <a:r>
            <a:rPr lang="en-US" sz="1600" b="1" dirty="0" err="1"/>
            <a:t>tpmC</a:t>
          </a:r>
          <a:r>
            <a:rPr lang="en-US" sz="1600" b="1" dirty="0"/>
            <a:t>)</a:t>
          </a:r>
          <a:endParaRPr lang="el-GR" sz="1600" b="1" dirty="0"/>
        </a:p>
      </cdr:txBody>
    </cdr:sp>
  </cdr:relSizeAnchor>
</c:userShapes>
</file>

<file path=ppt/drawings/drawing6.xml><?xml version="1.0" encoding="utf-8"?>
<c:userShapes xmlns:c="http://schemas.openxmlformats.org/drawingml/2006/chart">
  <cdr:relSizeAnchor xmlns:cdr="http://schemas.openxmlformats.org/drawingml/2006/chartDrawing">
    <cdr:from>
      <cdr:x>0.3367</cdr:x>
      <cdr:y>0.40469</cdr:y>
    </cdr:from>
    <cdr:to>
      <cdr:x>0.42207</cdr:x>
      <cdr:y>0.77276</cdr:y>
    </cdr:to>
    <cdr:sp macro="" textlink="">
      <cdr:nvSpPr>
        <cdr:cNvPr id="2" name="TextBox 1"/>
        <cdr:cNvSpPr txBox="1"/>
      </cdr:nvSpPr>
      <cdr:spPr>
        <a:xfrm xmlns:a="http://schemas.openxmlformats.org/drawingml/2006/main" rot="16200000">
          <a:off x="591117" y="1823653"/>
          <a:ext cx="1224801" cy="2708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sz="1600" dirty="0"/>
            <a:t>Multiple-Pools</a:t>
          </a:r>
          <a:endParaRPr lang="el-GR" sz="1600" dirty="0"/>
        </a:p>
      </cdr:txBody>
    </cdr:sp>
  </cdr:relSizeAnchor>
  <cdr:relSizeAnchor xmlns:cdr="http://schemas.openxmlformats.org/drawingml/2006/chartDrawing">
    <cdr:from>
      <cdr:x>0.49531</cdr:x>
      <cdr:y>0.40511</cdr:y>
    </cdr:from>
    <cdr:to>
      <cdr:x>0.58068</cdr:x>
      <cdr:y>0.77318</cdr:y>
    </cdr:to>
    <cdr:sp macro="" textlink="">
      <cdr:nvSpPr>
        <cdr:cNvPr id="3" name="TextBox 1"/>
        <cdr:cNvSpPr txBox="1"/>
      </cdr:nvSpPr>
      <cdr:spPr>
        <a:xfrm xmlns:a="http://schemas.openxmlformats.org/drawingml/2006/main" rot="16200000">
          <a:off x="1094257" y="1825063"/>
          <a:ext cx="1224801" cy="27081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600" dirty="0">
              <a:solidFill>
                <a:srgbClr val="0070C0"/>
              </a:solidFill>
            </a:rPr>
            <a:t>Single-Pool</a:t>
          </a:r>
          <a:endParaRPr lang="el-GR" sz="1600" dirty="0">
            <a:solidFill>
              <a:srgbClr val="0070C0"/>
            </a:solidFill>
          </a:endParaRPr>
        </a:p>
      </cdr:txBody>
    </cdr:sp>
  </cdr:relSizeAnchor>
  <cdr:relSizeAnchor xmlns:cdr="http://schemas.openxmlformats.org/drawingml/2006/chartDrawing">
    <cdr:from>
      <cdr:x>0.4153</cdr:x>
      <cdr:y>0.40415</cdr:y>
    </cdr:from>
    <cdr:to>
      <cdr:x>0.50067</cdr:x>
      <cdr:y>0.77222</cdr:y>
    </cdr:to>
    <cdr:sp macro="" textlink="">
      <cdr:nvSpPr>
        <cdr:cNvPr id="4" name="TextBox 1"/>
        <cdr:cNvSpPr txBox="1"/>
      </cdr:nvSpPr>
      <cdr:spPr>
        <a:xfrm xmlns:a="http://schemas.openxmlformats.org/drawingml/2006/main" rot="16200000">
          <a:off x="840464" y="1821857"/>
          <a:ext cx="1224801" cy="27081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600" dirty="0">
              <a:solidFill>
                <a:srgbClr val="FF0000"/>
              </a:solidFill>
            </a:rPr>
            <a:t>Single-Pool-</a:t>
          </a:r>
          <a:r>
            <a:rPr lang="en-US" sz="1600" dirty="0" err="1">
              <a:solidFill>
                <a:srgbClr val="FF0000"/>
              </a:solidFill>
            </a:rPr>
            <a:t>NoSys</a:t>
          </a:r>
          <a:endParaRPr lang="el-GR" sz="1600" dirty="0">
            <a:solidFill>
              <a:srgbClr val="FF0000"/>
            </a:solidFill>
          </a:endParaRPr>
        </a:p>
      </cdr:txBody>
    </cdr:sp>
  </cdr:relSizeAnchor>
  <cdr:relSizeAnchor xmlns:cdr="http://schemas.openxmlformats.org/drawingml/2006/chartDrawing">
    <cdr:from>
      <cdr:x>0.58193</cdr:x>
      <cdr:y>0.39975</cdr:y>
    </cdr:from>
    <cdr:to>
      <cdr:x>0.66729</cdr:x>
      <cdr:y>0.76782</cdr:y>
    </cdr:to>
    <cdr:sp macro="" textlink="">
      <cdr:nvSpPr>
        <cdr:cNvPr id="5" name="TextBox 1"/>
        <cdr:cNvSpPr txBox="1"/>
      </cdr:nvSpPr>
      <cdr:spPr>
        <a:xfrm xmlns:a="http://schemas.openxmlformats.org/drawingml/2006/main" rot="16200000">
          <a:off x="1369039" y="1807231"/>
          <a:ext cx="1224802" cy="27078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600" dirty="0">
              <a:solidFill>
                <a:srgbClr val="00B050"/>
              </a:solidFill>
            </a:rPr>
            <a:t>Single-Hints</a:t>
          </a:r>
          <a:endParaRPr lang="el-GR" sz="1600" dirty="0">
            <a:solidFill>
              <a:srgbClr val="00B050"/>
            </a:solidFill>
          </a:endParaRPr>
        </a:p>
      </cdr:txBody>
    </cdr:sp>
  </cdr:relSizeAnchor>
  <cdr:relSizeAnchor xmlns:cdr="http://schemas.openxmlformats.org/drawingml/2006/chartDrawing">
    <cdr:from>
      <cdr:x>0</cdr:x>
      <cdr:y>0.39647</cdr:y>
    </cdr:from>
    <cdr:to>
      <cdr:x>0.08054</cdr:x>
      <cdr:y>0.68358</cdr:y>
    </cdr:to>
    <cdr:sp macro="" textlink="">
      <cdr:nvSpPr>
        <cdr:cNvPr id="10" name="TextBox 9"/>
        <cdr:cNvSpPr txBox="1"/>
      </cdr:nvSpPr>
      <cdr:spPr>
        <a:xfrm xmlns:a="http://schemas.openxmlformats.org/drawingml/2006/main" rot="16200000">
          <a:off x="-4575586" y="1669241"/>
          <a:ext cx="955396" cy="25549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a:t>Average CPU%</a:t>
          </a:r>
          <a:endParaRPr lang="el-GR" sz="1800" b="1" dirty="0"/>
        </a:p>
      </cdr:txBody>
    </cdr:sp>
  </cdr:relSizeAnchor>
</c:userShapes>
</file>

<file path=ppt/drawings/drawing7.xml><?xml version="1.0" encoding="utf-8"?>
<c:userShapes xmlns:c="http://schemas.openxmlformats.org/drawingml/2006/chart">
  <cdr:relSizeAnchor xmlns:cdr="http://schemas.openxmlformats.org/drawingml/2006/chartDrawing">
    <cdr:from>
      <cdr:x>0.40131</cdr:x>
      <cdr:y>0.42836</cdr:y>
    </cdr:from>
    <cdr:to>
      <cdr:x>0.50179</cdr:x>
      <cdr:y>0.79643</cdr:y>
    </cdr:to>
    <cdr:sp macro="" textlink="">
      <cdr:nvSpPr>
        <cdr:cNvPr id="2" name="TextBox 1"/>
        <cdr:cNvSpPr txBox="1"/>
      </cdr:nvSpPr>
      <cdr:spPr>
        <a:xfrm xmlns:a="http://schemas.openxmlformats.org/drawingml/2006/main" rot="16200000">
          <a:off x="537452" y="1975843"/>
          <a:ext cx="1265823" cy="26043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sz="1600" dirty="0"/>
            <a:t>Multiple-Pools</a:t>
          </a:r>
          <a:endParaRPr lang="el-GR" sz="1600" dirty="0"/>
        </a:p>
      </cdr:txBody>
    </cdr:sp>
  </cdr:relSizeAnchor>
  <cdr:relSizeAnchor xmlns:cdr="http://schemas.openxmlformats.org/drawingml/2006/chartDrawing">
    <cdr:from>
      <cdr:x>0.61387</cdr:x>
      <cdr:y>0.4185</cdr:y>
    </cdr:from>
    <cdr:to>
      <cdr:x>0.69924</cdr:x>
      <cdr:y>0.78657</cdr:y>
    </cdr:to>
    <cdr:sp macro="" textlink="">
      <cdr:nvSpPr>
        <cdr:cNvPr id="3" name="TextBox 1"/>
        <cdr:cNvSpPr txBox="1"/>
      </cdr:nvSpPr>
      <cdr:spPr>
        <a:xfrm xmlns:a="http://schemas.openxmlformats.org/drawingml/2006/main" rot="16200000">
          <a:off x="1068786" y="1961529"/>
          <a:ext cx="1265822" cy="22126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600" dirty="0">
              <a:solidFill>
                <a:srgbClr val="0070C0"/>
              </a:solidFill>
            </a:rPr>
            <a:t>Single-Pool</a:t>
          </a:r>
          <a:endParaRPr lang="el-GR" sz="1600" dirty="0">
            <a:solidFill>
              <a:srgbClr val="0070C0"/>
            </a:solidFill>
          </a:endParaRPr>
        </a:p>
      </cdr:txBody>
    </cdr:sp>
  </cdr:relSizeAnchor>
  <cdr:relSizeAnchor xmlns:cdr="http://schemas.openxmlformats.org/drawingml/2006/chartDrawing">
    <cdr:from>
      <cdr:x>0.50733</cdr:x>
      <cdr:y>0.42486</cdr:y>
    </cdr:from>
    <cdr:to>
      <cdr:x>0.5927</cdr:x>
      <cdr:y>0.79293</cdr:y>
    </cdr:to>
    <cdr:sp macro="" textlink="">
      <cdr:nvSpPr>
        <cdr:cNvPr id="4" name="TextBox 1"/>
        <cdr:cNvSpPr txBox="1"/>
      </cdr:nvSpPr>
      <cdr:spPr>
        <a:xfrm xmlns:a="http://schemas.openxmlformats.org/drawingml/2006/main" rot="16200000">
          <a:off x="792640" y="1983396"/>
          <a:ext cx="1265822" cy="22126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600" dirty="0">
              <a:solidFill>
                <a:srgbClr val="C00000"/>
              </a:solidFill>
            </a:rPr>
            <a:t>Single-Pool-</a:t>
          </a:r>
          <a:r>
            <a:rPr lang="en-US" sz="1600" dirty="0" err="1">
              <a:solidFill>
                <a:srgbClr val="C00000"/>
              </a:solidFill>
            </a:rPr>
            <a:t>NoSys</a:t>
          </a:r>
          <a:endParaRPr lang="el-GR" sz="1600" dirty="0">
            <a:solidFill>
              <a:srgbClr val="C00000"/>
            </a:solidFill>
          </a:endParaRPr>
        </a:p>
      </cdr:txBody>
    </cdr:sp>
  </cdr:relSizeAnchor>
  <cdr:relSizeAnchor xmlns:cdr="http://schemas.openxmlformats.org/drawingml/2006/chartDrawing">
    <cdr:from>
      <cdr:x>0.70773</cdr:x>
      <cdr:y>0.42352</cdr:y>
    </cdr:from>
    <cdr:to>
      <cdr:x>0.79309</cdr:x>
      <cdr:y>0.79159</cdr:y>
    </cdr:to>
    <cdr:sp macro="" textlink="">
      <cdr:nvSpPr>
        <cdr:cNvPr id="5" name="TextBox 1"/>
        <cdr:cNvSpPr txBox="1"/>
      </cdr:nvSpPr>
      <cdr:spPr>
        <a:xfrm xmlns:a="http://schemas.openxmlformats.org/drawingml/2006/main" rot="16200000">
          <a:off x="1312032" y="1978800"/>
          <a:ext cx="1265823" cy="22124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600" dirty="0">
              <a:solidFill>
                <a:srgbClr val="00B050"/>
              </a:solidFill>
            </a:rPr>
            <a:t>Single-Hints</a:t>
          </a:r>
          <a:endParaRPr lang="el-GR" sz="1600" dirty="0">
            <a:solidFill>
              <a:srgbClr val="00B050"/>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0.43721</cdr:x>
      <cdr:y>0</cdr:y>
    </cdr:from>
    <cdr:to>
      <cdr:x>0.57269</cdr:x>
      <cdr:y>0.71346</cdr:y>
    </cdr:to>
    <cdr:sp macro="" textlink="">
      <cdr:nvSpPr>
        <cdr:cNvPr id="11" name="TextBox 1"/>
        <cdr:cNvSpPr txBox="1"/>
      </cdr:nvSpPr>
      <cdr:spPr>
        <a:xfrm xmlns:a="http://schemas.openxmlformats.org/drawingml/2006/main" rot="16200000">
          <a:off x="389988" y="-441389"/>
          <a:ext cx="1853402" cy="35327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100" dirty="0"/>
            <a:t>(Unknown for Multiple-Pools)</a:t>
          </a:r>
          <a:endParaRPr lang="el-GR"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928257" y="9445169"/>
            <a:ext cx="2949099" cy="497205"/>
          </a:xfrm>
          <a:prstGeom prst="rect">
            <a:avLst/>
          </a:prstGeom>
        </p:spPr>
        <p:txBody>
          <a:bodyPr vert="horz" lIns="91138" tIns="45569" rIns="91138" bIns="45569" rtlCol="0" anchor="b"/>
          <a:lstStyle>
            <a:lvl1pPr algn="r">
              <a:defRPr sz="1200"/>
            </a:lvl1pPr>
          </a:lstStyle>
          <a:p>
            <a:pPr algn="ctr"/>
            <a:fld id="{47855BD9-AF71-426C-9B9B-B0E52B88852E}" type="slidenum">
              <a:rPr lang="de-DE" sz="1000"/>
              <a:pPr algn="ctr"/>
              <a:t>‹#›</a:t>
            </a:fld>
            <a:endParaRPr lang="de-DE" sz="1000" dirty="0"/>
          </a:p>
        </p:txBody>
      </p:sp>
    </p:spTree>
    <p:extLst>
      <p:ext uri="{BB962C8B-B14F-4D97-AF65-F5344CB8AC3E}">
        <p14:creationId xmlns:p14="http://schemas.microsoft.com/office/powerpoint/2010/main" val="3780670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88950" y="425450"/>
            <a:ext cx="5827713" cy="4371975"/>
          </a:xfrm>
          <a:prstGeom prst="rect">
            <a:avLst/>
          </a:prstGeom>
          <a:noFill/>
          <a:ln w="12700">
            <a:solidFill>
              <a:prstClr val="black"/>
            </a:solidFill>
          </a:ln>
        </p:spPr>
        <p:txBody>
          <a:bodyPr vert="horz" lIns="91138" tIns="45569" rIns="91138" bIns="45569" rtlCol="0" anchor="ctr"/>
          <a:lstStyle/>
          <a:p>
            <a:endParaRPr lang="de-DE" dirty="0"/>
          </a:p>
        </p:txBody>
      </p:sp>
      <p:sp>
        <p:nvSpPr>
          <p:cNvPr id="5" name="Notes Placeholder 4"/>
          <p:cNvSpPr>
            <a:spLocks noGrp="1"/>
          </p:cNvSpPr>
          <p:nvPr>
            <p:ph type="body" sz="quarter" idx="3"/>
          </p:nvPr>
        </p:nvSpPr>
        <p:spPr>
          <a:xfrm>
            <a:off x="744867" y="5117897"/>
            <a:ext cx="5315880" cy="428395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Slide Number Placeholder 6"/>
          <p:cNvSpPr>
            <a:spLocks noGrp="1"/>
          </p:cNvSpPr>
          <p:nvPr>
            <p:ph type="sldNum" sz="quarter" idx="5"/>
          </p:nvPr>
        </p:nvSpPr>
        <p:spPr>
          <a:xfrm>
            <a:off x="2934920" y="9695500"/>
            <a:ext cx="935773" cy="223326"/>
          </a:xfrm>
          <a:prstGeom prst="rect">
            <a:avLst/>
          </a:prstGeom>
        </p:spPr>
        <p:txBody>
          <a:bodyPr vert="horz" lIns="91138" tIns="45569" rIns="91138" bIns="45569" rtlCol="0" anchor="b"/>
          <a:lstStyle>
            <a:lvl1pPr algn="ctr">
              <a:defRPr sz="1000"/>
            </a:lvl1pPr>
          </a:lstStyle>
          <a:p>
            <a:fld id="{7D8C2C35-2B8A-446E-BEC0-FD36716C29AC}" type="slidenum">
              <a:rPr lang="de-DE" smtClean="0"/>
              <a:pPr/>
              <a:t>‹#›</a:t>
            </a:fld>
            <a:endParaRPr lang="de-DE" dirty="0"/>
          </a:p>
        </p:txBody>
      </p:sp>
    </p:spTree>
    <p:extLst>
      <p:ext uri="{BB962C8B-B14F-4D97-AF65-F5344CB8AC3E}">
        <p14:creationId xmlns:p14="http://schemas.microsoft.com/office/powerpoint/2010/main" val="1908748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70000" indent="-180000" algn="l" defTabSz="914400" rtl="0" eaLnBrk="1" latinLnBrk="0" hangingPunct="1">
      <a:buClr>
        <a:schemeClr val="accent1"/>
      </a:buClr>
      <a:buSzPct val="100000"/>
      <a:buFont typeface="Wingdings" pitchFamily="2" charset="2"/>
      <a:buChar char=""/>
      <a:defRPr sz="1200" kern="1200">
        <a:solidFill>
          <a:schemeClr val="tx1"/>
        </a:solidFill>
        <a:latin typeface="+mn-lt"/>
        <a:ea typeface="+mn-ea"/>
        <a:cs typeface="+mn-cs"/>
      </a:defRPr>
    </a:lvl2pPr>
    <a:lvl3pPr marL="449263" indent="-182563" algn="l" defTabSz="914400" rtl="0" eaLnBrk="1" latinLnBrk="0" hangingPunct="1">
      <a:buClr>
        <a:schemeClr val="accent2"/>
      </a:buClr>
      <a:buSzPct val="80000"/>
      <a:buFont typeface="Symbol" pitchFamily="18" charset="2"/>
      <a:buChar char="-"/>
      <a:defRPr sz="1000" kern="1200">
        <a:solidFill>
          <a:schemeClr val="tx1"/>
        </a:solidFill>
        <a:latin typeface="+mn-lt"/>
        <a:ea typeface="+mn-ea"/>
        <a:cs typeface="+mn-cs"/>
      </a:defRPr>
    </a:lvl3pPr>
    <a:lvl4pPr marL="566738" indent="-133350" algn="l" defTabSz="914400" rtl="0" eaLnBrk="1" latinLnBrk="0" hangingPunct="1">
      <a:buClr>
        <a:schemeClr val="accent2"/>
      </a:buClr>
      <a:buFont typeface="Arial" pitchFamily="34" charset="0"/>
      <a:buChar char="–"/>
      <a:defRPr sz="10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7D8C2C35-2B8A-446E-BEC0-FD36716C29AC}" type="slidenum">
              <a:rPr smtClean="0">
                <a:solidFill>
                  <a:prstClr val="black"/>
                </a:solidFill>
              </a:rPr>
              <a:pPr/>
              <a:t>1</a:t>
            </a:fld>
            <a:endParaRPr dirty="0">
              <a:solidFill>
                <a:prstClr val="black"/>
              </a:solidFill>
            </a:endParaRPr>
          </a:p>
        </p:txBody>
      </p:sp>
    </p:spTree>
    <p:extLst>
      <p:ext uri="{BB962C8B-B14F-4D97-AF65-F5344CB8AC3E}">
        <p14:creationId xmlns:p14="http://schemas.microsoft.com/office/powerpoint/2010/main" val="167457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inside our scheduler, we differentiate between different</a:t>
            </a:r>
            <a:r>
              <a:rPr lang="en-US" baseline="0" dirty="0" smtClean="0"/>
              <a:t> states of activity and inactivity for worker threads. In this slide, we are going to see all kinds of threads that exist in the system and in our scheduler, and the kind of activity states they can get.</a:t>
            </a:r>
          </a:p>
          <a:p>
            <a:endParaRPr lang="en-US" dirty="0" smtClean="0"/>
          </a:p>
          <a:p>
            <a:r>
              <a:rPr lang="en-US" dirty="0" smtClean="0"/>
              <a:t>Now, let’s take a look at the internals of the job</a:t>
            </a:r>
            <a:r>
              <a:rPr lang="en-US" baseline="0" dirty="0" smtClean="0"/>
              <a:t> executor to better understand how threads work.</a:t>
            </a:r>
          </a:p>
          <a:p>
            <a:r>
              <a:rPr lang="en-US" baseline="0" dirty="0" smtClean="0"/>
              <a:t>[*] To the right we have “other threads”. These are threads that are outside of our jurisdiction and our task scheduler has no knowledge about them. Their execution is left solely to the OS. These may include I/O-bound threads that are on purpose not bundled into tasks for our scheduler.</a:t>
            </a:r>
          </a:p>
          <a:p>
            <a:r>
              <a:rPr lang="en-US" baseline="0" dirty="0" smtClean="0"/>
              <a:t>Inside the executor, we have a watchdog thread, for monitoring, and a number of active workers that execute tasks. These active workers are equal to the number of H/W contexts. They take tasks from the scheduler’s waiting tasks and execute them.</a:t>
            </a:r>
          </a:p>
          <a:p>
            <a:r>
              <a:rPr lang="en-US" baseline="0" dirty="0" smtClean="0"/>
              <a:t>However, as we said, a task, and thus the handling worker thread, may become inactive.</a:t>
            </a:r>
          </a:p>
          <a:p>
            <a:r>
              <a:rPr lang="en-US" dirty="0" smtClean="0"/>
              <a:t>[*]</a:t>
            </a:r>
            <a:r>
              <a:rPr lang="en-US" baseline="0" dirty="0" smtClean="0"/>
              <a:t> Thus, we define 4 states of inactivity. </a:t>
            </a:r>
          </a:p>
          <a:p>
            <a:pPr marL="227846" indent="-227846">
              <a:buAutoNum type="arabicParenR"/>
            </a:pPr>
            <a:r>
              <a:rPr lang="en-US" baseline="0" dirty="0" smtClean="0"/>
              <a:t>Tasks that are blocked on synchronization primitives. Be it a transactional lock or a latch, tasks result in calling a synchronization primitive if they are about to block and become non-runnable. Since the DBMS typically encapsulates sync primitives into its own user-level sync primitives, we can easily detect when a task is about to block and count it as blocked for the code region of the sync primitive.</a:t>
            </a:r>
          </a:p>
          <a:p>
            <a:r>
              <a:rPr lang="en-US" baseline="0" dirty="0" smtClean="0"/>
              <a:t>2) Also, we give the ability to define code regions as inactive. This is useful if you’re doing some I/O, or some operation that is not CPU-bound, but memory-intensive, and you would like to not be considered as active during that time.</a:t>
            </a:r>
          </a:p>
          <a:p>
            <a:r>
              <a:rPr lang="en-US" baseline="0" dirty="0" smtClean="0"/>
              <a:t>3) Furthermore, a task may wait for another task. This is detected internally and we immediately know when a worker blocks for that.</a:t>
            </a:r>
          </a:p>
          <a:p>
            <a:r>
              <a:rPr lang="en-US" baseline="0" dirty="0" smtClean="0"/>
              <a:t>4) Finally, any worker that is not doing a job, and is superfluous, i.e. the active workers are already full, is parked. We do that because they may be later needed to wake up again, and creating a new thread is costly.</a:t>
            </a:r>
          </a:p>
          <a:p>
            <a:endParaRPr lang="en-US" baseline="0" dirty="0" smtClean="0"/>
          </a:p>
          <a:p>
            <a:r>
              <a:rPr lang="en-US" baseline="0" dirty="0" smtClean="0"/>
              <a:t>Now, as you see there is a dynamic nature among inactive workers and active workers.</a:t>
            </a:r>
          </a:p>
          <a:p>
            <a:r>
              <a:rPr lang="en-US" baseline="0" dirty="0" smtClean="0"/>
              <a:t>[*] The watchdog monitors how many active and inactive workers exist, and tries to balance them so that there is always a number of active workers that is roughly equal to the number of H/W contexts.</a:t>
            </a:r>
          </a:p>
          <a:p>
            <a:endParaRPr lang="en-US" baseline="0" dirty="0" smtClean="0"/>
          </a:p>
          <a:p>
            <a:r>
              <a:rPr lang="en-US" baseline="0" dirty="0" smtClean="0"/>
              <a:t>The trick in all this strategy is that we needed to differentiate between the different states of inactivity, because we need to handle them differently. When a task is defined inactive by the developer, or because it needs to wait for another task, there is a high probability that it will wait for a long time. For this reason, we take care [*] to immediately issue an additional worker thread for these two states of inactivity.</a:t>
            </a:r>
          </a:p>
          <a:p>
            <a:endParaRPr lang="en-US" baseline="0" dirty="0" smtClean="0"/>
          </a:p>
          <a:p>
            <a:r>
              <a:rPr lang="en-US" baseline="0" dirty="0" smtClean="0"/>
              <a:t>For tasks blocked in a </a:t>
            </a:r>
            <a:r>
              <a:rPr lang="en-US" baseline="0" dirty="0" err="1" smtClean="0"/>
              <a:t>syscall</a:t>
            </a:r>
            <a:r>
              <a:rPr lang="en-US" baseline="0" dirty="0" smtClean="0"/>
              <a:t>, however, matters are a bit different. If we issue an additional worker thread as soon as a task blocks, we may very easily end up with an extravagant amount of worker threads. That is because we cannot pre-empt a task while it’s running. Thus, if a task blocks repeatedly for too short times, we may issue many worker threads that handle long-running tasks and end up with a very high active concurrency level. For this reason, these tasks do not issue a worker thread immediately. They just lower the active concurrency level, and the watchdog periodically checks the discrepancy between the active concurrency level, and the available H/W contexts, to issue more worker threads. Thus, too short blocking periods are hidden.</a:t>
            </a:r>
          </a:p>
          <a:p>
            <a:endParaRPr lang="en-US" baseline="0" dirty="0" smtClean="0"/>
          </a:p>
          <a:p>
            <a:r>
              <a:rPr lang="en-US" baseline="0" dirty="0" smtClean="0"/>
              <a:t>[*] All-in-all, this strategy for handling inactive tasks helps us re-adjust the concurrency level dynamically in order to keep idle CPU time small.</a:t>
            </a:r>
            <a:endParaRPr lang="el-GR" dirty="0" smtClean="0"/>
          </a:p>
          <a:p>
            <a:endParaRPr lang="de-DE"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10</a:t>
            </a:fld>
            <a:endParaRPr lang="de-DE" dirty="0"/>
          </a:p>
        </p:txBody>
      </p:sp>
    </p:spTree>
    <p:extLst>
      <p:ext uri="{BB962C8B-B14F-4D97-AF65-F5344CB8AC3E}">
        <p14:creationId xmlns:p14="http://schemas.microsoft.com/office/powerpoint/2010/main" val="2924388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Finishing up the introduction, we will continue with giving</a:t>
            </a:r>
            <a:r>
              <a:rPr lang="en-US" baseline="0" dirty="0" smtClean="0"/>
              <a:t> an overview of simultaneous pipelining, and how we improve it with our new Shared Pages Lists. </a:t>
            </a:r>
          </a:p>
          <a:p>
            <a:r>
              <a:rPr lang="en-US" baseline="0" dirty="0" smtClean="0"/>
              <a:t>We will then go on to give an overview of how shared operators are implemented in global query plans, and how Simultaneous Pipelining can be applied to them.</a:t>
            </a:r>
          </a:p>
          <a:p>
            <a:r>
              <a:rPr lang="en-US" baseline="0" dirty="0" smtClean="0"/>
              <a:t>After understanding the basics about both techniques, we will present the most significant results of our experimental evaluation and conclude.</a:t>
            </a:r>
            <a:endParaRPr lang="de-DE" dirty="0"/>
          </a:p>
        </p:txBody>
      </p:sp>
      <p:sp>
        <p:nvSpPr>
          <p:cNvPr id="4" name="Slide Number Placeholder 3"/>
          <p:cNvSpPr>
            <a:spLocks noGrp="1"/>
          </p:cNvSpPr>
          <p:nvPr>
            <p:ph type="sldNum" sz="quarter" idx="10"/>
          </p:nvPr>
        </p:nvSpPr>
        <p:spPr/>
        <p:txBody>
          <a:bodyPr/>
          <a:lstStyle/>
          <a:p>
            <a:fld id="{AA2B018A-536A-4E95-B27E-3171BA8DAA5E}" type="slidenum">
              <a:rPr lang="en-US" smtClean="0"/>
              <a:pPr/>
              <a:t>11</a:t>
            </a:fld>
            <a:endParaRPr lang="en-US"/>
          </a:p>
        </p:txBody>
      </p:sp>
    </p:spTree>
    <p:extLst>
      <p:ext uri="{BB962C8B-B14F-4D97-AF65-F5344CB8AC3E}">
        <p14:creationId xmlns:p14="http://schemas.microsoft.com/office/powerpoint/2010/main" val="2669966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problem with task granularity applies to analytical</a:t>
            </a:r>
            <a:r>
              <a:rPr lang="en-US" baseline="0" dirty="0" smtClean="0"/>
              <a:t> </a:t>
            </a:r>
            <a:r>
              <a:rPr lang="en-US" baseline="0" dirty="0" err="1" smtClean="0"/>
              <a:t>partitionable</a:t>
            </a:r>
            <a:r>
              <a:rPr lang="en-US" baseline="0" dirty="0" smtClean="0"/>
              <a:t> operations such as typical aggregations, that can be parallelized with a variable number of tasks.</a:t>
            </a:r>
          </a:p>
          <a:p>
            <a:r>
              <a:rPr lang="en-US" baseline="0" dirty="0" smtClean="0"/>
              <a:t>For example, assume you have this column and you wish to aggregate it. You can either do it using one task, [*] or issue a higher number of tasks and finally get the smaller results and combine them to calculate the final result.</a:t>
            </a:r>
          </a:p>
          <a:p>
            <a:r>
              <a:rPr lang="en-US" baseline="0" dirty="0" smtClean="0"/>
              <a:t>The second method is more appealing for task scheduling, since as we said, tasks are not immediately translated into threads. Thus, you can parallelize without being too afraid of context switches.</a:t>
            </a:r>
          </a:p>
          <a:p>
            <a:r>
              <a:rPr lang="en-US" baseline="0" dirty="0" smtClean="0"/>
              <a:t>[*] However, the second method still has an overhead, especially if you issue a larger number of tasks for a large number of concurrent analytical queries. We will see this overhead in our experiments. </a:t>
            </a:r>
          </a:p>
          <a:p>
            <a:r>
              <a:rPr lang="en-US" baseline="0" dirty="0" smtClean="0"/>
              <a:t>[*] Unfortunately, even for task scheduling, we need a way to dynamically calculate the task granularity depending on the contention of the system.</a:t>
            </a:r>
          </a:p>
        </p:txBody>
      </p:sp>
      <p:sp>
        <p:nvSpPr>
          <p:cNvPr id="4" name="Slide Number Placeholder 3"/>
          <p:cNvSpPr>
            <a:spLocks noGrp="1"/>
          </p:cNvSpPr>
          <p:nvPr>
            <p:ph type="sldNum" sz="quarter" idx="10"/>
          </p:nvPr>
        </p:nvSpPr>
        <p:spPr/>
        <p:txBody>
          <a:bodyPr/>
          <a:lstStyle/>
          <a:p>
            <a:fld id="{7D8C2C35-2B8A-446E-BEC0-FD36716C29AC}" type="slidenum">
              <a:rPr lang="de-DE" smtClean="0"/>
              <a:pPr/>
              <a:t>12</a:t>
            </a:fld>
            <a:endParaRPr lang="de-DE" dirty="0"/>
          </a:p>
        </p:txBody>
      </p:sp>
    </p:spTree>
    <p:extLst>
      <p:ext uri="{BB962C8B-B14F-4D97-AF65-F5344CB8AC3E}">
        <p14:creationId xmlns:p14="http://schemas.microsoft.com/office/powerpoint/2010/main" val="2944646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Fortunately, there</a:t>
            </a:r>
            <a:r>
              <a:rPr lang="en-US" baseline="0" dirty="0" smtClean="0"/>
              <a:t> are already solutions out there. For example, Intel TBB provides easy-to-use interfaces that express data parallelism and can automatically adjust task granularity. The problem is that it’s difficult to straightforwardly integrate such solutions into an already-developed large application such as a commercial DBMS.</a:t>
            </a:r>
          </a:p>
          <a:p>
            <a:r>
              <a:rPr lang="en-US" baseline="0" dirty="0" smtClean="0"/>
              <a:t>For this reason, we propose a simpler and easy solution: let each </a:t>
            </a:r>
            <a:r>
              <a:rPr lang="en-US" baseline="0" dirty="0" err="1" smtClean="0"/>
              <a:t>partitionable</a:t>
            </a:r>
            <a:r>
              <a:rPr lang="en-US" baseline="0" dirty="0" smtClean="0"/>
              <a:t> operation calculate its own task granularity, but provide a hint to them about general system contention.</a:t>
            </a:r>
          </a:p>
          <a:p>
            <a:r>
              <a:rPr lang="en-US" baseline="0" dirty="0" smtClean="0"/>
              <a:t>We define: [*] the free worker threads of the system as the number of worker threads that can immediately handle a newly issued task, and we define the [*] concurrency hint as the exponential moving average of the free worker threads, which is calculated periodically by the watchdog.</a:t>
            </a:r>
          </a:p>
          <a:p>
            <a:r>
              <a:rPr lang="en-US" baseline="0" dirty="0" smtClean="0"/>
              <a:t>It’s important to calculate the concurrency hint periodically, because we need to smooth the number of working threads, as there can be many unexpected spikes in their curve.</a:t>
            </a:r>
            <a:endParaRPr lang="de-DE" baseline="0" dirty="0" smtClean="0"/>
          </a:p>
          <a:p>
            <a:r>
              <a:rPr lang="en-US" baseline="0" dirty="0" smtClean="0"/>
              <a:t>Now, </a:t>
            </a:r>
            <a:r>
              <a:rPr lang="en-US" baseline="0" dirty="0" err="1" smtClean="0"/>
              <a:t>partitionable</a:t>
            </a:r>
            <a:r>
              <a:rPr lang="en-US" baseline="0" dirty="0" smtClean="0"/>
              <a:t> operations query our scheduler for the concurrency hint every time they wish to parallelize, in order to use the hint as an upper bound for the number of tasks to issue to our scheduler.</a:t>
            </a:r>
          </a:p>
        </p:txBody>
      </p:sp>
      <p:sp>
        <p:nvSpPr>
          <p:cNvPr id="4" name="Slide Number Placeholder 3"/>
          <p:cNvSpPr>
            <a:spLocks noGrp="1"/>
          </p:cNvSpPr>
          <p:nvPr>
            <p:ph type="sldNum" sz="quarter" idx="10"/>
          </p:nvPr>
        </p:nvSpPr>
        <p:spPr/>
        <p:txBody>
          <a:bodyPr/>
          <a:lstStyle/>
          <a:p>
            <a:fld id="{7D8C2C35-2B8A-446E-BEC0-FD36716C29AC}" type="slidenum">
              <a:rPr lang="de-DE" smtClean="0"/>
              <a:pPr/>
              <a:t>13</a:t>
            </a:fld>
            <a:endParaRPr lang="de-DE" dirty="0"/>
          </a:p>
        </p:txBody>
      </p:sp>
    </p:spTree>
    <p:extLst>
      <p:ext uri="{BB962C8B-B14F-4D97-AF65-F5344CB8AC3E}">
        <p14:creationId xmlns:p14="http://schemas.microsoft.com/office/powerpoint/2010/main" val="2612941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with the concurrency</a:t>
            </a:r>
            <a:r>
              <a:rPr lang="en-US" baseline="0" dirty="0" smtClean="0"/>
              <a:t> hint, in low concurrency </a:t>
            </a:r>
            <a:r>
              <a:rPr lang="en-US" baseline="0" dirty="0" err="1" smtClean="0"/>
              <a:t>situtations</a:t>
            </a:r>
            <a:r>
              <a:rPr lang="en-US" baseline="0" dirty="0" smtClean="0"/>
              <a:t>, </a:t>
            </a:r>
            <a:r>
              <a:rPr lang="en-US" baseline="0" dirty="0" err="1" smtClean="0"/>
              <a:t>partitionable</a:t>
            </a:r>
            <a:r>
              <a:rPr lang="en-US" baseline="0" dirty="0" smtClean="0"/>
              <a:t> operations parallelize using many tasks, resulting in a very low latency by using available resources.</a:t>
            </a:r>
          </a:p>
          <a:p>
            <a:r>
              <a:rPr lang="en-US" baseline="0" dirty="0" smtClean="0"/>
              <a:t>[*] In high concurrency situations, the numerous </a:t>
            </a:r>
            <a:r>
              <a:rPr lang="en-US" baseline="0" dirty="0" err="1" smtClean="0"/>
              <a:t>partitionable</a:t>
            </a:r>
            <a:r>
              <a:rPr lang="en-US" baseline="0" dirty="0" smtClean="0"/>
              <a:t> operations parallelize using a very low number of tasks, possibly only 1. This increases their latency, but significantly decreases their scheduling overhead and results in higher throughput.</a:t>
            </a:r>
          </a:p>
          <a:p>
            <a:endParaRPr lang="en-US" baseline="0" dirty="0" smtClean="0"/>
          </a:p>
          <a:p>
            <a:r>
              <a:rPr lang="en-US" baseline="0" dirty="0" smtClean="0"/>
              <a:t>There is a final matter: [*] If tasks can afford, they should also attempt to split, i.e. issue more sub-tasks, if resources become available again. Assume a </a:t>
            </a:r>
            <a:r>
              <a:rPr lang="en-US" baseline="0" dirty="0" err="1" smtClean="0"/>
              <a:t>partitionable</a:t>
            </a:r>
            <a:r>
              <a:rPr lang="en-US" baseline="0" dirty="0" smtClean="0"/>
              <a:t> operation starts with one task, because the system was full at that time, and later on all other queries end, and its left alone underutilizing CPU resources. It should periodically check the concurrency hint, and split itself to parallelize again.</a:t>
            </a:r>
            <a:endParaRPr lang="en-US" dirty="0" smtClean="0"/>
          </a:p>
          <a:p>
            <a:endParaRPr lang="en-US" dirty="0" smtClean="0"/>
          </a:p>
          <a:p>
            <a:r>
              <a:rPr lang="en-US" dirty="0" smtClean="0"/>
              <a:t>[*]</a:t>
            </a:r>
            <a:r>
              <a:rPr lang="en-US" baseline="0" dirty="0" smtClean="0"/>
              <a:t> All-in-all, our concurrency hint is a simple way to help </a:t>
            </a:r>
            <a:r>
              <a:rPr lang="en-US" baseline="0" dirty="0" err="1" smtClean="0"/>
              <a:t>partitionable</a:t>
            </a:r>
            <a:r>
              <a:rPr lang="en-US" baseline="0" dirty="0" smtClean="0"/>
              <a:t> operations avoid over-parallelization in cases of high concurrency.</a:t>
            </a:r>
            <a:endParaRPr lang="de-DE"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14</a:t>
            </a:fld>
            <a:endParaRPr lang="de-DE" dirty="0"/>
          </a:p>
        </p:txBody>
      </p:sp>
    </p:spTree>
    <p:extLst>
      <p:ext uri="{BB962C8B-B14F-4D97-AF65-F5344CB8AC3E}">
        <p14:creationId xmlns:p14="http://schemas.microsoft.com/office/powerpoint/2010/main" val="27762497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explaining the flexible concurrency level and the dynamic task granularity, we will go on to see how these two and task scheduling have helped performance in SAP HANA.</a:t>
            </a:r>
            <a:endParaRPr lang="de-DE" dirty="0"/>
          </a:p>
        </p:txBody>
      </p:sp>
      <p:sp>
        <p:nvSpPr>
          <p:cNvPr id="4" name="Slide Number Placeholder 3"/>
          <p:cNvSpPr>
            <a:spLocks noGrp="1"/>
          </p:cNvSpPr>
          <p:nvPr>
            <p:ph type="sldNum" sz="quarter" idx="10"/>
          </p:nvPr>
        </p:nvSpPr>
        <p:spPr/>
        <p:txBody>
          <a:bodyPr/>
          <a:lstStyle/>
          <a:p>
            <a:fld id="{AA2B018A-536A-4E95-B27E-3171BA8DAA5E}" type="slidenum">
              <a:rPr lang="en-US" smtClean="0"/>
              <a:pPr/>
              <a:t>15</a:t>
            </a:fld>
            <a:endParaRPr lang="en-US"/>
          </a:p>
        </p:txBody>
      </p:sp>
    </p:spTree>
    <p:extLst>
      <p:ext uri="{BB962C8B-B14F-4D97-AF65-F5344CB8AC3E}">
        <p14:creationId xmlns:p14="http://schemas.microsoft.com/office/powerpoint/2010/main" val="2669966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First, we run response</a:t>
            </a:r>
            <a:r>
              <a:rPr lang="en-US" baseline="0" dirty="0" smtClean="0"/>
              <a:t> time experiments with an analytical workload: TPC-H, scaling factor 10. We shoot up a number of concurrent queries at the beginning of the experiment, and wait until they are all finished successfully.</a:t>
            </a:r>
          </a:p>
          <a:p>
            <a:r>
              <a:rPr lang="en-US" baseline="0" dirty="0" smtClean="0"/>
              <a:t>Also, we run a throughput experiment with a mixed analytical and transactional workload. We run TPC-H SF=10 and TPC-C with 200 warehouses, on disjoint tables. All tables are in the column-store. We increase the number of concurrent TPC-H clients in order to see the effect of analytical clients on transactional clients.</a:t>
            </a:r>
          </a:p>
          <a:p>
            <a:r>
              <a:rPr lang="en-US" dirty="0" smtClean="0"/>
              <a:t>Our configuration is a server </a:t>
            </a:r>
            <a:r>
              <a:rPr lang="en-US" baseline="0" dirty="0" smtClean="0"/>
              <a:t>with a total of 160 H/W contexts, 1 TB of RAM and Linux. We use the column-store, without merges, we perform several iterations, we disable caching, and there are no thinking times. </a:t>
            </a:r>
          </a:p>
          <a:p>
            <a:r>
              <a:rPr lang="en-US" baseline="0" dirty="0" smtClean="0"/>
              <a:t>[*] We compare four variations of SAP HANA:</a:t>
            </a:r>
          </a:p>
          <a:p>
            <a:pPr marL="170884" indent="-170884">
              <a:buFontTx/>
              <a:buChar char="-"/>
            </a:pPr>
            <a:r>
              <a:rPr lang="en-US" baseline="0" dirty="0" smtClean="0"/>
              <a:t>Multiple-Pools is the original version of SAP HANA, with the three different thread pools I mentioned.</a:t>
            </a:r>
          </a:p>
          <a:p>
            <a:pPr marL="170884" indent="-170884">
              <a:buFontTx/>
              <a:buChar char="-"/>
            </a:pPr>
            <a:r>
              <a:rPr lang="en-US" baseline="0" dirty="0" smtClean="0"/>
              <a:t>Single-Pool-</a:t>
            </a:r>
            <a:r>
              <a:rPr lang="en-US" baseline="0" dirty="0" err="1" smtClean="0"/>
              <a:t>NoSys</a:t>
            </a:r>
            <a:r>
              <a:rPr lang="en-US" baseline="0" dirty="0" smtClean="0"/>
              <a:t> is the integration of all three thread pools with our job executor. </a:t>
            </a:r>
            <a:r>
              <a:rPr lang="en-US" baseline="0" dirty="0" err="1" smtClean="0"/>
              <a:t>NoSys</a:t>
            </a:r>
            <a:r>
              <a:rPr lang="en-US" baseline="0" dirty="0" smtClean="0"/>
              <a:t> signifies that we do not do anything special about jobs that block on synchronization primitives.</a:t>
            </a:r>
          </a:p>
          <a:p>
            <a:pPr marL="170884" indent="-170884">
              <a:buFontTx/>
              <a:buChar char="-"/>
            </a:pPr>
            <a:r>
              <a:rPr lang="en-US" baseline="0" dirty="0" smtClean="0"/>
              <a:t>Single-Pool additionally has the flexible concurrency level that takes into account blocked workers on sync primitives. This is most important for transactional workloads.</a:t>
            </a:r>
          </a:p>
          <a:p>
            <a:pPr marL="170884" indent="-170884">
              <a:buFontTx/>
              <a:buChar char="-"/>
            </a:pPr>
            <a:r>
              <a:rPr lang="en-US" baseline="0" dirty="0" smtClean="0"/>
              <a:t>Single-Hints additionally uses the hint as the upper bound in numerous </a:t>
            </a:r>
            <a:r>
              <a:rPr lang="en-US" baseline="0" dirty="0" err="1" smtClean="0"/>
              <a:t>partitionable</a:t>
            </a:r>
            <a:r>
              <a:rPr lang="en-US" baseline="0" dirty="0" smtClean="0"/>
              <a:t> operations. This is most important for analytical workloads.</a:t>
            </a:r>
            <a:endParaRPr lang="el-GR" dirty="0"/>
          </a:p>
        </p:txBody>
      </p:sp>
      <p:sp>
        <p:nvSpPr>
          <p:cNvPr id="4" name="Slide Number Placeholder 3"/>
          <p:cNvSpPr>
            <a:spLocks noGrp="1"/>
          </p:cNvSpPr>
          <p:nvPr>
            <p:ph type="sldNum" sz="quarter" idx="10"/>
          </p:nvPr>
        </p:nvSpPr>
        <p:spPr/>
        <p:txBody>
          <a:bodyPr/>
          <a:lstStyle/>
          <a:p>
            <a:fld id="{AA2B018A-536A-4E95-B27E-3171BA8DAA5E}"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42719324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a:t>
            </a:r>
            <a:r>
              <a:rPr lang="en-US" baseline="0" dirty="0" smtClean="0"/>
              <a:t> the x-axis we have the number of concurrent queries we issue, starting from 32 to have all 22 templates of TPC-H. Parameters stay the same, but we have disabled all caching. On the y-axis, we measure the response time until the last query finishes.</a:t>
            </a:r>
          </a:p>
          <a:p>
            <a:r>
              <a:rPr lang="en-US" baseline="0" dirty="0" smtClean="0"/>
              <a:t>Single-Pool-</a:t>
            </a:r>
            <a:r>
              <a:rPr lang="en-US" baseline="0" dirty="0" err="1" smtClean="0"/>
              <a:t>NoSys</a:t>
            </a:r>
            <a:r>
              <a:rPr lang="en-US" baseline="0" dirty="0" smtClean="0"/>
              <a:t> actually means that just by integrating all previous thread pools into our task scheduler, we achieve a performance boost of 3.3% for 1024 concurrent queries.</a:t>
            </a:r>
          </a:p>
          <a:p>
            <a:r>
              <a:rPr lang="en-US" baseline="0" dirty="0" smtClean="0"/>
              <a:t>Then, by replacing blocked workers with new task workers, Single-Pool is able to achieve an additional 3.5% improvement.</a:t>
            </a:r>
          </a:p>
          <a:p>
            <a:r>
              <a:rPr lang="en-US" baseline="0" dirty="0" smtClean="0"/>
              <a:t>But the real boost are Hints. By taking into consideration hints as the upper bound for how many tasks to create for analytical </a:t>
            </a:r>
            <a:r>
              <a:rPr lang="en-US" baseline="0" dirty="0" err="1" smtClean="0"/>
              <a:t>partitionable</a:t>
            </a:r>
            <a:r>
              <a:rPr lang="en-US" baseline="0" dirty="0" smtClean="0"/>
              <a:t> operations, we achieve an additional 11.2% improvement.</a:t>
            </a:r>
          </a:p>
          <a:p>
            <a:r>
              <a:rPr lang="en-US" baseline="0" dirty="0" smtClean="0"/>
              <a:t>[*] All-in-all, the most significant boost we get for analytical workloads is from the concurrency hints. Task granularity affects performance a lot.</a:t>
            </a:r>
            <a:endParaRPr lang="el-GR" dirty="0"/>
          </a:p>
        </p:txBody>
      </p:sp>
      <p:sp>
        <p:nvSpPr>
          <p:cNvPr id="4" name="Slide Number Placeholder 3"/>
          <p:cNvSpPr>
            <a:spLocks noGrp="1"/>
          </p:cNvSpPr>
          <p:nvPr>
            <p:ph type="sldNum" sz="quarter" idx="10"/>
          </p:nvPr>
        </p:nvSpPr>
        <p:spPr/>
        <p:txBody>
          <a:bodyPr/>
          <a:lstStyle/>
          <a:p>
            <a:fld id="{AA2B018A-536A-4E95-B27E-3171BA8DAA5E}"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42719324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Now</a:t>
            </a:r>
            <a:r>
              <a:rPr lang="en-US" baseline="0" dirty="0" smtClean="0"/>
              <a:t> let’s see more performance details to understand what’s going on. I leave the response time graph on the left.</a:t>
            </a:r>
          </a:p>
          <a:p>
            <a:r>
              <a:rPr lang="en-US" dirty="0" smtClean="0"/>
              <a:t>[*] First, we have</a:t>
            </a:r>
            <a:r>
              <a:rPr lang="en-US" baseline="0" dirty="0" smtClean="0"/>
              <a:t> the total number of instructions processed by all CPUs. We can clearly see, that our integrations have not decreased instructions. They remain at the same levels. Except for hints. Hints provide a 17% reduction in instructions, for the same workload! It is a direct reflection in response time. Thus, there were redundant instructions that we do not actually need. These pertain to book-keeping costs, and synchronization costs when a large number of tasks is used for every single query.</a:t>
            </a:r>
          </a:p>
          <a:p>
            <a:r>
              <a:rPr lang="en-US" baseline="0" dirty="0" smtClean="0"/>
              <a:t>[*] This is also reflected in the total number of tasks executed. Hints dramatically decrease the number of tasks executed by 86.5%! Of course tasks may be longer.</a:t>
            </a:r>
          </a:p>
          <a:p>
            <a:r>
              <a:rPr lang="en-US" baseline="0" dirty="0" smtClean="0"/>
              <a:t>[*] Let’s now look at CPU times. We see the percentage of idle, system and user time. System time includes time spent inside the kernel of the OS, and encapsulates also part of the heavy usage of synchronization primitives. User time is what we actually want to maximize.</a:t>
            </a:r>
          </a:p>
          <a:p>
            <a:r>
              <a:rPr lang="en-US" baseline="0" dirty="0" smtClean="0"/>
              <a:t>Now, we see that merely integrating all thread pools into our new task scheduler, see line Single-Pools-</a:t>
            </a:r>
            <a:r>
              <a:rPr lang="en-US" baseline="0" dirty="0" err="1" smtClean="0"/>
              <a:t>NoSys</a:t>
            </a:r>
            <a:r>
              <a:rPr lang="en-US" baseline="0" dirty="0" smtClean="0"/>
              <a:t>, decreases system time a lot. However, idle time is increased. This is because some threads block, and the OS does not have any knowledge of other active threads to scheduler. This was not the case with the original version, where there were more threads than hardware contexts.</a:t>
            </a:r>
          </a:p>
          <a:p>
            <a:r>
              <a:rPr lang="en-US" baseline="0" dirty="0" smtClean="0"/>
              <a:t>Thus, by replacing blocked workers with new ones, Single-Pool is able to decrease further idle time and synchronization time. Single-Hints furthermore decreases system time.</a:t>
            </a:r>
          </a:p>
          <a:p>
            <a:r>
              <a:rPr lang="en-US" baseline="0" dirty="0" smtClean="0"/>
              <a:t>[*] Idle time.</a:t>
            </a:r>
          </a:p>
          <a:p>
            <a:r>
              <a:rPr lang="en-US" baseline="0" dirty="0" smtClean="0"/>
              <a:t>[*] If we turn on to context switches, we see that the simple integration results in more context switches. Again, because the OS does not find meaningful threads to schedule, it schedules I/O threads or threads that are not CPU-intensive, with small time slices, and results in many context switches.</a:t>
            </a:r>
          </a:p>
          <a:p>
            <a:r>
              <a:rPr lang="en-US" baseline="0" dirty="0" smtClean="0"/>
              <a:t>Single-Pool, however, provides more threads to the OS and context switches are decreased. Single-Hints furthermore decreases context switches, as tasks now become larger.</a:t>
            </a:r>
          </a:p>
        </p:txBody>
      </p:sp>
      <p:sp>
        <p:nvSpPr>
          <p:cNvPr id="4" name="Slide Number Placeholder 3"/>
          <p:cNvSpPr>
            <a:spLocks noGrp="1"/>
          </p:cNvSpPr>
          <p:nvPr>
            <p:ph type="sldNum" sz="quarter" idx="10"/>
          </p:nvPr>
        </p:nvSpPr>
        <p:spPr/>
        <p:txBody>
          <a:bodyPr/>
          <a:lstStyle/>
          <a:p>
            <a:fld id="{AA2B018A-536A-4E95-B27E-3171BA8DAA5E}"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4271932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Let’s see a little bit more what is going on during the</a:t>
            </a:r>
            <a:r>
              <a:rPr lang="en-US" baseline="0" dirty="0" smtClean="0"/>
              <a:t> experiment.</a:t>
            </a:r>
          </a:p>
          <a:p>
            <a:r>
              <a:rPr lang="en-US" baseline="0" dirty="0" smtClean="0"/>
              <a:t>Now that we have all the knowledge in one place, we can provide more detailed and comprehensible monitoring facilities. Here, for example, we show the timeline of two of the variation, the Single-Pool-</a:t>
            </a:r>
            <a:r>
              <a:rPr lang="en-US" baseline="0" dirty="0" err="1" smtClean="0"/>
              <a:t>NoSys</a:t>
            </a:r>
            <a:r>
              <a:rPr lang="en-US" baseline="0" dirty="0" smtClean="0"/>
              <a:t>, and the Single-Hints.</a:t>
            </a:r>
          </a:p>
          <a:p>
            <a:r>
              <a:rPr lang="en-US" baseline="0" dirty="0" smtClean="0"/>
              <a:t>[*] Let’s start with Single-Pool-</a:t>
            </a:r>
            <a:r>
              <a:rPr lang="en-US" baseline="0" dirty="0" err="1" smtClean="0"/>
              <a:t>NoSys</a:t>
            </a:r>
            <a:r>
              <a:rPr lang="en-US" baseline="0" dirty="0" smtClean="0"/>
              <a:t>. Now let’s decrypt the lines. First, there is the gray line, the non-idle CPU time, which includes user and sys time but not idle time. You can certainly see there are multiple spikes in the line, that drop performance every now and then. The green line represents the number of waiting tasks. Meaning how many have been submitted to the scheduler, and pending execution. It decreases over time, until the end of the experiment. The blue line signifies the number of active workers. They are usually 160, as the number of H/W contexts. However, notice the gap between the CPU line and the number of active workers. There are actually workers that block, and this variation does not do anything about them and results in idle time that could be exploited. Finally, the red line signifies the concurrency hint. This variation, that does not use hints, is always at 160 to simulate old </a:t>
            </a:r>
            <a:r>
              <a:rPr lang="en-US" baseline="0" dirty="0" err="1" smtClean="0"/>
              <a:t>behaviour</a:t>
            </a:r>
            <a:r>
              <a:rPr lang="en-US" baseline="0" dirty="0" smtClean="0"/>
              <a:t>.</a:t>
            </a:r>
          </a:p>
          <a:p>
            <a:r>
              <a:rPr lang="en-US" baseline="0" dirty="0" smtClean="0"/>
              <a:t>[*] Now let’s put replacing blocked workers and hints in play. The Single-Hints variation reflects our best variation. First, see that the gap between the CPU line and the active workers has decreased, since we now spawn more workers when there are blocked workers.</a:t>
            </a:r>
          </a:p>
          <a:p>
            <a:r>
              <a:rPr lang="en-US" baseline="0" dirty="0" smtClean="0"/>
              <a:t>Then, see the importance effect of hints. The concurrency hint is always at 1 and far fewer tasks are created during the experiment. As I told you, the hint is a reflection of free workers. So, it kind of is the opposite mirror of the blue line, just smoother. See how smoothly the green line drops until the end of the experiment. We create all we need in the beginning and then we consume them! See how smoother the CPU line is also, no spikes! We do not heave the overwhelming number of tasks to schedule as above, and we have decreased book-keeping costs.</a:t>
            </a:r>
          </a:p>
          <a:p>
            <a:r>
              <a:rPr lang="en-US" baseline="0" dirty="0" smtClean="0"/>
              <a:t>Finally, we note that in all variations, we have some idle CPU time which we can combat with more task workers. We will tend to that transparently so as to maximize CPU utilization without incurring additional context switches and time-sharing effects.</a:t>
            </a:r>
          </a:p>
        </p:txBody>
      </p:sp>
      <p:sp>
        <p:nvSpPr>
          <p:cNvPr id="4" name="Slide Number Placeholder 3"/>
          <p:cNvSpPr>
            <a:spLocks noGrp="1"/>
          </p:cNvSpPr>
          <p:nvPr>
            <p:ph type="sldNum" sz="quarter" idx="10"/>
          </p:nvPr>
        </p:nvSpPr>
        <p:spPr/>
        <p:txBody>
          <a:bodyPr/>
          <a:lstStyle/>
          <a:p>
            <a:fld id="{AA2B018A-536A-4E95-B27E-3171BA8DAA5E}"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4271932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1382">
              <a:defRPr/>
            </a:pPr>
            <a:r>
              <a:rPr lang="en-US" baseline="0" dirty="0" smtClean="0"/>
              <a:t>The problem is more severe now in the era of big data, where we expect a big volume, variety and velocity of queries. </a:t>
            </a:r>
          </a:p>
          <a:p>
            <a:pPr defTabSz="911382">
              <a:defRPr/>
            </a:pPr>
            <a:r>
              <a:rPr lang="en-US" baseline="0" dirty="0" smtClean="0"/>
              <a:t>[*] There is a high number of concurrent queries, and the DBMS is called to assign threads and use a limited number of available hardware contexts to service them!</a:t>
            </a:r>
          </a:p>
          <a:p>
            <a:pPr defTabSz="911382">
              <a:defRPr/>
            </a:pPr>
            <a:r>
              <a:rPr lang="en-US" baseline="0" dirty="0" smtClean="0"/>
              <a:t>[*] The problem is worse for main-memory DBMS that tackle mixed OLTP and OLAP workloads, such as SAP HANA or Hyper. There is not a silver bullet strategy for assigning threads, since the scheduler needs to take into account the whole mix of queries. </a:t>
            </a:r>
          </a:p>
          <a:p>
            <a:pPr defTabSz="911382">
              <a:defRPr/>
            </a:pPr>
            <a:r>
              <a:rPr lang="en-US" baseline="0" dirty="0" smtClean="0"/>
              <a:t>[*] How do we schedule a very high number of incoming queries over a limited number of H/W contexts?</a:t>
            </a:r>
            <a:endParaRPr lang="de-DE"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2</a:t>
            </a:fld>
            <a:endParaRPr lang="de-DE" dirty="0"/>
          </a:p>
        </p:txBody>
      </p:sp>
    </p:spTree>
    <p:extLst>
      <p:ext uri="{BB962C8B-B14F-4D97-AF65-F5344CB8AC3E}">
        <p14:creationId xmlns:p14="http://schemas.microsoft.com/office/powerpoint/2010/main" val="1538741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smtClean="0"/>
              <a:t>Now we get away from analytical workloads, and onto mixed workloads with TPC-H clients and TPC-C clients. It’s a throughput experiment for around 15 minutes.</a:t>
            </a:r>
          </a:p>
          <a:p>
            <a:r>
              <a:rPr lang="en-US" baseline="0" dirty="0" smtClean="0"/>
              <a:t>We keep the number of TPC-C clients constant to 200.</a:t>
            </a:r>
          </a:p>
          <a:p>
            <a:r>
              <a:rPr lang="en-US" baseline="0" dirty="0" smtClean="0"/>
              <a:t>We vary the number of TPC-H clients from 16 to 64, in order to see the effect of analytical workloads on transactional ones.</a:t>
            </a:r>
          </a:p>
          <a:p>
            <a:r>
              <a:rPr lang="en-US" baseline="0" dirty="0" smtClean="0"/>
              <a:t>For TPC-H, we measure the average number of completed queries per minute, while for TPC-C the number of successful new order transactions per minute (</a:t>
            </a:r>
            <a:r>
              <a:rPr lang="en-US" baseline="0" dirty="0" err="1" smtClean="0"/>
              <a:t>tpmC</a:t>
            </a:r>
            <a:r>
              <a:rPr lang="en-US" baseline="0" dirty="0" smtClean="0"/>
              <a:t>).</a:t>
            </a:r>
          </a:p>
          <a:p>
            <a:r>
              <a:rPr lang="en-US" baseline="0" dirty="0" smtClean="0"/>
              <a:t>[*] Let’s start with the black lines, which is the original HANA. As you see, as we increase the number of concurrent TPC-H clients, the transactional queries are over-shadowed! For 64 clients, there is minimal TPC-C activity! This is a trend we also notice in all other variations, and is one problem we need to generally tackle in SAP HANA. </a:t>
            </a:r>
          </a:p>
          <a:p>
            <a:r>
              <a:rPr lang="en-US" baseline="0" dirty="0" smtClean="0"/>
              <a:t>[*] Either a clever way of workload management, or some query admission control that can prioritize short-lived queries. They are more important than analytical ones!</a:t>
            </a:r>
          </a:p>
          <a:p>
            <a:r>
              <a:rPr lang="en-US" baseline="0" dirty="0" smtClean="0"/>
              <a:t>[*] Now let’s look at the rest of the variations.</a:t>
            </a:r>
          </a:p>
          <a:p>
            <a:r>
              <a:rPr lang="en-US" baseline="0" dirty="0" smtClean="0"/>
              <a:t>Now, if we look at the brown line, which does not handle blocked workers, we see that TPC-C activity is minimal in all variations. This is because TPC-C results in heavy lock contention, due to concurrency control, as many queries try to modify common data. Ultimately, also TPC-H performance is less, because even if it is read-only, it does not utilize the same task workers as before. Some are blocked on TPC-C.</a:t>
            </a:r>
          </a:p>
          <a:p>
            <a:r>
              <a:rPr lang="en-US" baseline="0" dirty="0" smtClean="0"/>
              <a:t>If we fix that, we gain the good old performance with the blue line, and a little bit of better performance in some cases.</a:t>
            </a:r>
          </a:p>
          <a:p>
            <a:r>
              <a:rPr lang="en-US" baseline="0" dirty="0" smtClean="0"/>
              <a:t>With hints, the green line results in best performance again. Though hints only affect analytical workloads, that is the TPC-H, they do have a side-effect for TPC-C as well. They leave more room for them. Thus, for 64 TPC-H clients, the green line achieves much better performance than all variations for both TPC-H and TPC-C throughput.</a:t>
            </a:r>
          </a:p>
        </p:txBody>
      </p:sp>
      <p:sp>
        <p:nvSpPr>
          <p:cNvPr id="4" name="Slide Number Placeholder 3"/>
          <p:cNvSpPr>
            <a:spLocks noGrp="1"/>
          </p:cNvSpPr>
          <p:nvPr>
            <p:ph type="sldNum" sz="quarter" idx="10"/>
          </p:nvPr>
        </p:nvSpPr>
        <p:spPr/>
        <p:txBody>
          <a:bodyPr/>
          <a:lstStyle/>
          <a:p>
            <a:fld id="{AA2B018A-536A-4E95-B27E-3171BA8DAA5E}"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42719324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All-in-all, task scheduling can be a great tool for resources and workload management.</a:t>
            </a:r>
          </a:p>
          <a:p>
            <a:r>
              <a:rPr lang="en-US" dirty="0" smtClean="0"/>
              <a:t>For</a:t>
            </a:r>
            <a:r>
              <a:rPr lang="en-US" baseline="0" dirty="0" smtClean="0"/>
              <a:t> applying task scheduling to a DBMS, as we showed, one needs to be careful of how to handle blocking tasks efficiently, and avoid over-</a:t>
            </a:r>
            <a:r>
              <a:rPr lang="en-US" baseline="0" dirty="0" err="1" smtClean="0"/>
              <a:t>parallizing</a:t>
            </a:r>
            <a:r>
              <a:rPr lang="en-US" baseline="0" dirty="0" smtClean="0"/>
              <a:t> OLAP queries with an excessive number of tasks in high-concurrency situations.</a:t>
            </a:r>
          </a:p>
          <a:p>
            <a:r>
              <a:rPr lang="en-US" baseline="0" dirty="0" smtClean="0"/>
              <a:t>Our outlook for future work is managing also memory resources and see how we can fit task scheduling with NUMA-awareness.</a:t>
            </a:r>
          </a:p>
          <a:p>
            <a:endParaRPr lang="en-US" baseline="0" dirty="0" smtClean="0"/>
          </a:p>
          <a:p>
            <a:r>
              <a:rPr lang="en-US" baseline="0" dirty="0" smtClean="0"/>
              <a:t>Thank you! Are there any questions?</a:t>
            </a:r>
            <a:endParaRPr lang="el-GR"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21</a:t>
            </a:fld>
            <a:endParaRPr lang="de-DE" dirty="0"/>
          </a:p>
        </p:txBody>
      </p:sp>
    </p:spTree>
    <p:extLst>
      <p:ext uri="{BB962C8B-B14F-4D97-AF65-F5344CB8AC3E}">
        <p14:creationId xmlns:p14="http://schemas.microsoft.com/office/powerpoint/2010/main" val="18874490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Finishing up the introduction, we will continue with giving</a:t>
            </a:r>
            <a:r>
              <a:rPr lang="en-US" baseline="0" dirty="0" smtClean="0"/>
              <a:t> an overview of simultaneous pipelining, and how we improve it with our new Shared Pages Lists. </a:t>
            </a:r>
          </a:p>
          <a:p>
            <a:r>
              <a:rPr lang="en-US" baseline="0" dirty="0" smtClean="0"/>
              <a:t>We will then go on to give an overview of how shared operators are implemented in global query plans, and how Simultaneous Pipelining can be applied to them.</a:t>
            </a:r>
          </a:p>
          <a:p>
            <a:r>
              <a:rPr lang="en-US" baseline="0" dirty="0" smtClean="0"/>
              <a:t>After understanding the basics about both techniques, we will present the most significant results of our experimental evaluation and conclude.</a:t>
            </a:r>
            <a:endParaRPr lang="de-DE" dirty="0"/>
          </a:p>
        </p:txBody>
      </p:sp>
      <p:sp>
        <p:nvSpPr>
          <p:cNvPr id="4" name="Slide Number Placeholder 3"/>
          <p:cNvSpPr>
            <a:spLocks noGrp="1"/>
          </p:cNvSpPr>
          <p:nvPr>
            <p:ph type="sldNum" sz="quarter" idx="10"/>
          </p:nvPr>
        </p:nvSpPr>
        <p:spPr/>
        <p:txBody>
          <a:bodyPr/>
          <a:lstStyle/>
          <a:p>
            <a:fld id="{AA2B018A-536A-4E95-B27E-3171BA8DAA5E}" type="slidenum">
              <a:rPr lang="en-US" smtClean="0"/>
              <a:pPr/>
              <a:t>22</a:t>
            </a:fld>
            <a:endParaRPr lang="en-US"/>
          </a:p>
        </p:txBody>
      </p:sp>
    </p:spTree>
    <p:extLst>
      <p:ext uri="{BB962C8B-B14F-4D97-AF65-F5344CB8AC3E}">
        <p14:creationId xmlns:p14="http://schemas.microsoft.com/office/powerpoint/2010/main" val="26699667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smtClean="0"/>
              <a:t>[*] Let’s also see the measurements for this case of mixed workloads. For instructions, all variations do almost the same number of instructions, since this is a throughput experiment and the system is fully loaded almost all the time. Only the brown line has less, because it leaves the CPUs idle for long intervals.</a:t>
            </a:r>
          </a:p>
          <a:p>
            <a:r>
              <a:rPr lang="en-US" baseline="0" dirty="0" smtClean="0"/>
              <a:t>[*] For the number of tasks, the brown line again has a low number because it leaves CPUs idle. The blue line fully utilizes CPU resources, while hints again lower the number of tasks significantly, but makes them longer.</a:t>
            </a:r>
          </a:p>
          <a:p>
            <a:r>
              <a:rPr lang="en-US" baseline="0" dirty="0" smtClean="0"/>
              <a:t>[*] As for the CPU times, again we see that the brown variation results in a lot of idle time due to its fixed concurrency level.</a:t>
            </a:r>
          </a:p>
          <a:p>
            <a:r>
              <a:rPr lang="en-US" baseline="0" dirty="0" smtClean="0"/>
              <a:t>[*] And as for the context switches, again gradually our variations result in the same or better performance than the original implementation.</a:t>
            </a:r>
          </a:p>
        </p:txBody>
      </p:sp>
      <p:sp>
        <p:nvSpPr>
          <p:cNvPr id="4" name="Slide Number Placeholder 3"/>
          <p:cNvSpPr>
            <a:spLocks noGrp="1"/>
          </p:cNvSpPr>
          <p:nvPr>
            <p:ph type="sldNum" sz="quarter" idx="10"/>
          </p:nvPr>
        </p:nvSpPr>
        <p:spPr/>
        <p:txBody>
          <a:bodyPr/>
          <a:lstStyle/>
          <a:p>
            <a:fld id="{AA2B018A-536A-4E95-B27E-3171BA8DAA5E}"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42719324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a:t>
            </a:r>
            <a:r>
              <a:rPr lang="en-US" baseline="0" dirty="0" smtClean="0"/>
              <a:t> to understand the experiments better, we need to give a very quick overview of SAP HANA.</a:t>
            </a:r>
          </a:p>
          <a:p>
            <a:r>
              <a:rPr lang="en-US" baseline="0" dirty="0" smtClean="0"/>
              <a:t>SAP HANA is a main-memory DBMS that aims to efficiently service both OLAP and OLTP workloads. On the bottom there is the persistence layer, responsible for durability, and on top there is a row-store and a column-store. We will use the column-store for our experiments. Then, on top, there is the execution engine which has two components, the Executor, responsible for distributed queries, the Dispatcher, responsible for parallelizing analytical queries. At the very end, there is also another thread pool, responsible for receiving SQL query from the network and executing them. That constitutes overall three thread pools, with different implementations.</a:t>
            </a:r>
            <a:endParaRPr lang="en-US" dirty="0" smtClean="0"/>
          </a:p>
          <a:p>
            <a:r>
              <a:rPr lang="en-US" baseline="0" dirty="0" smtClean="0"/>
              <a:t>There are numerous problems with this design: First, for administrators confusion and how to fix the number of threads of each one. Second, no central mechanism for monitoring threads. Thirdly, could have a number of threads up to 3x of the number of H/W contexts, meaning many unnecessary context switches.</a:t>
            </a:r>
          </a:p>
          <a:p>
            <a:endParaRPr lang="en-US" baseline="0" dirty="0" smtClean="0"/>
          </a:p>
          <a:p>
            <a:r>
              <a:rPr lang="en-US" baseline="0" dirty="0" smtClean="0"/>
              <a:t>[*] We have introduced our new scheduler to gather all these old threads into one place and overcome these problems. We have bundled most non-IO-intensive tasks in there.</a:t>
            </a:r>
          </a:p>
          <a:p>
            <a:r>
              <a:rPr lang="en-US" baseline="0" dirty="0" smtClean="0"/>
              <a:t>It’s important to notice that our scheduler is orthogonal to the transaction manager and the persistence layer, thus it does not compromise transaction correctness or logging.</a:t>
            </a:r>
            <a:endParaRPr lang="de-DE"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24</a:t>
            </a:fld>
            <a:endParaRPr lang="de-DE" dirty="0"/>
          </a:p>
        </p:txBody>
      </p:sp>
    </p:spTree>
    <p:extLst>
      <p:ext uri="{BB962C8B-B14F-4D97-AF65-F5344CB8AC3E}">
        <p14:creationId xmlns:p14="http://schemas.microsoft.com/office/powerpoint/2010/main" val="18699762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Developers</a:t>
            </a:r>
            <a:r>
              <a:rPr lang="en-US" baseline="0" dirty="0" smtClean="0"/>
              <a:t> create a task graph, which is a directed acyclic graph that expresses the execution dependencies among tasks, i.e. a task is to be scheduled when all predecessors are done.</a:t>
            </a:r>
          </a:p>
          <a:p>
            <a:r>
              <a:rPr lang="en-US" baseline="0" dirty="0" smtClean="0"/>
              <a:t>Root nodes have a special role, as they are the entry point for the whole graph, and you usually wait on them.</a:t>
            </a:r>
          </a:p>
          <a:p>
            <a:r>
              <a:rPr lang="en-US" baseline="0" dirty="0" smtClean="0"/>
              <a:t>[*] Now, the root node is put in a queue, depending on the priority the developer selected.</a:t>
            </a:r>
          </a:p>
          <a:p>
            <a:r>
              <a:rPr lang="en-US" baseline="0" dirty="0" smtClean="0"/>
              <a:t>During execution, worker threads take a root node from one of these queues, with a probability favoring higher priorities. </a:t>
            </a:r>
          </a:p>
          <a:p>
            <a:r>
              <a:rPr lang="en-US" baseline="0" dirty="0" smtClean="0"/>
              <a:t>The priority can be set in order to avoid starvation of low priority root nodes.</a:t>
            </a:r>
          </a:p>
          <a:p>
            <a:r>
              <a:rPr lang="en-US" baseline="0" dirty="0" smtClean="0"/>
              <a:t>[*] After the root node is executed, any children are put in another set of queues, that we call task pools, irrelevant of priorities.</a:t>
            </a:r>
          </a:p>
          <a:p>
            <a:r>
              <a:rPr lang="en-US" baseline="0" dirty="0" smtClean="0"/>
              <a:t>The task pools are distributed, to minimize synchronization costs. All non-root nodes from all initiated graphs are put here to wait for execution. </a:t>
            </a:r>
          </a:p>
          <a:p>
            <a:r>
              <a:rPr lang="en-US" baseline="0" dirty="0" smtClean="0"/>
              <a:t>[*] Thus, these open lists constitute the main queues for workers. Workers try to take a task from the open lists in a globally round-robin fashion. </a:t>
            </a:r>
          </a:p>
          <a:p>
            <a:r>
              <a:rPr lang="en-US" baseline="0" dirty="0" smtClean="0"/>
              <a:t>This general architecture allows us to play with different scheduling strategies: e.g. We do not initiate new graphs until open lists are empty. This </a:t>
            </a:r>
            <a:r>
              <a:rPr lang="en-US" baseline="0" dirty="0" err="1" smtClean="0"/>
              <a:t>favours</a:t>
            </a:r>
            <a:r>
              <a:rPr lang="en-US" baseline="0" dirty="0" smtClean="0"/>
              <a:t> latency. If we wanted we can initiate new graphs even though open lists are not empty yet.</a:t>
            </a:r>
          </a:p>
          <a:p>
            <a:r>
              <a:rPr lang="en-US" baseline="0" smtClean="0"/>
              <a:t>This </a:t>
            </a:r>
            <a:r>
              <a:rPr lang="en-US" baseline="0" dirty="0" smtClean="0"/>
              <a:t>strategy can avoid starvation of new task graphs.</a:t>
            </a:r>
          </a:p>
          <a:p>
            <a:r>
              <a:rPr lang="en-US" baseline="0" dirty="0" smtClean="0"/>
              <a:t>For our experiments, however, we always prefer the task pools before going to the queues of priorities, as it provides best performance. We also have only one priority. We do not tackle the issue of prioritization in this paper, this belongs to another field of workload management. </a:t>
            </a:r>
          </a:p>
        </p:txBody>
      </p:sp>
      <p:sp>
        <p:nvSpPr>
          <p:cNvPr id="4" name="Slide Number Placeholder 3"/>
          <p:cNvSpPr>
            <a:spLocks noGrp="1"/>
          </p:cNvSpPr>
          <p:nvPr>
            <p:ph type="sldNum" sz="quarter" idx="10"/>
          </p:nvPr>
        </p:nvSpPr>
        <p:spPr/>
        <p:txBody>
          <a:bodyPr/>
          <a:lstStyle/>
          <a:p>
            <a:fld id="{AA2B018A-536A-4E95-B27E-3171BA8DAA5E}"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869872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start by enumerating why scheduling a mixed transactional</a:t>
            </a:r>
            <a:r>
              <a:rPr lang="en-US" baseline="0" dirty="0" smtClean="0"/>
              <a:t> and analytical workload is a tough job. A very basic problem is how to assign threads to OLTP and OLAP queries?</a:t>
            </a:r>
          </a:p>
          <a:p>
            <a:r>
              <a:rPr lang="en-US" baseline="0" dirty="0" smtClean="0"/>
              <a:t>Here we review the basic differences between OLTP and OLAP workloads.</a:t>
            </a:r>
          </a:p>
          <a:p>
            <a:r>
              <a:rPr lang="en-US" baseline="0" dirty="0" smtClean="0"/>
              <a:t>OLTP queries are typically standardized, e.g. come after a stored procedure or template from a web server, they are short-lived, they might read some small piece of data or update some small piece of data.</a:t>
            </a:r>
          </a:p>
          <a:p>
            <a:r>
              <a:rPr lang="en-US" baseline="0" dirty="0" smtClean="0"/>
              <a:t>OLAP queries, on the other hand, are ad-hoc, complex aggregation queries, that can run for a long time, but typically only read data.</a:t>
            </a:r>
            <a:endParaRPr lang="en-US" dirty="0" smtClean="0"/>
          </a:p>
          <a:p>
            <a:endParaRPr lang="en-US" dirty="0" smtClean="0"/>
          </a:p>
          <a:p>
            <a:r>
              <a:rPr lang="en-US" dirty="0" smtClean="0"/>
              <a:t>[*]</a:t>
            </a:r>
            <a:r>
              <a:rPr lang="en-US" baseline="0" dirty="0" smtClean="0"/>
              <a:t> For OLTP queries, typically we assign a single thread, because we want the transaction to be executed as fast as possible, without any interruption if possible.</a:t>
            </a:r>
          </a:p>
          <a:p>
            <a:r>
              <a:rPr lang="en-US" baseline="0" dirty="0" smtClean="0"/>
              <a:t>[*] For OLAP queries, however</a:t>
            </a:r>
            <a:r>
              <a:rPr lang="en-US" baseline="0" smtClean="0"/>
              <a:t>, parallelizing </a:t>
            </a:r>
            <a:r>
              <a:rPr lang="en-US" baseline="0" dirty="0" smtClean="0"/>
              <a:t>can decrease the latency of the query tremendously, but introduces significant scheduling effort due to the resources we need to spend. We need to think about how to assign threads both inside the query, but also by taking into consideration the rest of the other queries that may be running concurrently on the server.</a:t>
            </a:r>
          </a:p>
          <a:p>
            <a:r>
              <a:rPr lang="en-US" baseline="0" dirty="0" smtClean="0"/>
              <a:t>[*] All-in-all, it is not a clear matter how to assign threads to queries.</a:t>
            </a:r>
          </a:p>
        </p:txBody>
      </p:sp>
      <p:sp>
        <p:nvSpPr>
          <p:cNvPr id="4" name="Slide Number Placeholder 3"/>
          <p:cNvSpPr>
            <a:spLocks noGrp="1"/>
          </p:cNvSpPr>
          <p:nvPr>
            <p:ph type="sldNum" sz="quarter" idx="10"/>
          </p:nvPr>
        </p:nvSpPr>
        <p:spPr/>
        <p:txBody>
          <a:bodyPr/>
          <a:lstStyle/>
          <a:p>
            <a:fld id="{7D8C2C35-2B8A-446E-BEC0-FD36716C29AC}" type="slidenum">
              <a:rPr lang="de-DE" smtClean="0"/>
              <a:pPr/>
              <a:t>3</a:t>
            </a:fld>
            <a:endParaRPr lang="de-DE" dirty="0"/>
          </a:p>
        </p:txBody>
      </p:sp>
    </p:spTree>
    <p:extLst>
      <p:ext uri="{BB962C8B-B14F-4D97-AF65-F5344CB8AC3E}">
        <p14:creationId xmlns:p14="http://schemas.microsoft.com/office/powerpoint/2010/main" val="1538741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1382">
              <a:defRPr/>
            </a:pPr>
            <a:r>
              <a:rPr lang="en-US" baseline="0" dirty="0" smtClean="0"/>
              <a:t>Among the simplest scheduling tactics, is leaving threads to the OS scheduler! Though this a suitable solution for many applications that want to do away with scheduling, it is not suitable for high-performance applications such as a DBMS, because too many threads can create performance problems.</a:t>
            </a:r>
          </a:p>
          <a:p>
            <a:r>
              <a:rPr lang="en-US" baseline="0" noProof="0" dirty="0" smtClean="0"/>
              <a:t>[*] When there are more active threads than available H/W contexts, the OS balances the usage of H/W contexts among a higher number of threads. </a:t>
            </a:r>
          </a:p>
          <a:p>
            <a:r>
              <a:rPr lang="en-US" baseline="0" noProof="0" dirty="0" smtClean="0"/>
              <a:t>In this example, I have one H/W context, and three threads.</a:t>
            </a:r>
          </a:p>
          <a:p>
            <a:r>
              <a:rPr lang="en-US" baseline="0" noProof="0" dirty="0" smtClean="0"/>
              <a:t>[*] The OS distributes threads across time slices for the core, e.g. of 100ms each. </a:t>
            </a:r>
          </a:p>
          <a:p>
            <a:r>
              <a:rPr lang="en-US" baseline="0" noProof="0" dirty="0" smtClean="0"/>
              <a:t>For example, one possible distribution could be: Thread 1 first takes up the core, then thread 2, then thread 1, which also finishes there, then thread 3 which also finishes, and finally thread 2 again which also finishes.</a:t>
            </a:r>
          </a:p>
          <a:p>
            <a:r>
              <a:rPr lang="en-US" baseline="0" noProof="0" dirty="0" smtClean="0"/>
              <a:t>There are 2 typical performance problems here:</a:t>
            </a:r>
          </a:p>
          <a:p>
            <a:r>
              <a:rPr lang="en-US" baseline="0" noProof="0" dirty="0" smtClean="0"/>
              <a:t>[*] Firstly, for each time slice expiration, there is a context switch. This is a costly operation, as the currently running thread is suspended and its execution details are saved, and the new thread is resumed.</a:t>
            </a:r>
          </a:p>
          <a:p>
            <a:r>
              <a:rPr lang="en-US" baseline="0" noProof="0" dirty="0" smtClean="0"/>
              <a:t>[*] Secondly, we have cache thrashing. While a thread is working, it brings data to caches that it may re-use. When a context switch occurs, a possibly unrelated thread takes up the CPU and brings other data to the caches it needs to use. Thus, this OS scheduling techniques results in contention among multiple threads for caches. In this example, thread 2 takes the CPU again after thread 1 and thread 3 complete their work.</a:t>
            </a:r>
          </a:p>
          <a:p>
            <a:pPr defTabSz="911382">
              <a:defRPr/>
            </a:pPr>
            <a:endParaRPr lang="en-US" baseline="0" noProof="0" dirty="0" smtClean="0"/>
          </a:p>
          <a:p>
            <a:pPr defTabSz="911382">
              <a:defRPr/>
            </a:pPr>
            <a:r>
              <a:rPr lang="en-US" baseline="0" noProof="0" dirty="0" smtClean="0"/>
              <a:t>To avoid these problems, we need to keep the number of threads close to the number of available H/W contexts. There are already existing mechanisms in a DBMS for this.</a:t>
            </a:r>
          </a:p>
          <a:p>
            <a:pPr defTabSz="911382">
              <a:defRPr/>
            </a:pPr>
            <a:r>
              <a:rPr lang="en-US" baseline="0" noProof="0" dirty="0" smtClean="0"/>
              <a:t>[*] An admission control holds a new query from initiating until sufficient resources are present. The disadvantage of a typical admission control, however, is that it operates on a query level, at the entrance of the query, and not throughout the whole lifetime of a query.</a:t>
            </a:r>
          </a:p>
          <a:p>
            <a:pPr defTabSz="911382">
              <a:defRPr/>
            </a:pPr>
            <a:r>
              <a:rPr lang="en-US" baseline="0" noProof="0" dirty="0" smtClean="0"/>
              <a:t>[*] A resources manager is a more appropriate and dynamic way of managing resources. It’s questioned every time a DBMS operation needs resources and allocates them appropriately.</a:t>
            </a:r>
          </a:p>
          <a:p>
            <a:pPr defTabSz="911382">
              <a:defRPr/>
            </a:pPr>
            <a:r>
              <a:rPr lang="en-US" baseline="0" noProof="0" dirty="0" smtClean="0"/>
              <a:t>[*] A more dynamic tool is a resources manager, which is questioned </a:t>
            </a:r>
            <a:r>
              <a:rPr lang="en-US" baseline="0" noProof="0" dirty="0" err="1" smtClean="0"/>
              <a:t>everytime</a:t>
            </a:r>
            <a:r>
              <a:rPr lang="en-US" baseline="0" noProof="0" dirty="0" smtClean="0"/>
              <a:t> a DBMS operation needs resources.</a:t>
            </a:r>
          </a:p>
          <a:p>
            <a:pPr defTabSz="911382">
              <a:defRPr/>
            </a:pPr>
            <a:r>
              <a:rPr lang="en-US" baseline="0" noProof="0" dirty="0" smtClean="0"/>
              <a:t>[*] What we are going to examine today is a simple tactic for managing CPU resources…</a:t>
            </a:r>
          </a:p>
        </p:txBody>
      </p:sp>
      <p:sp>
        <p:nvSpPr>
          <p:cNvPr id="4" name="Slide Number Placeholder 3"/>
          <p:cNvSpPr>
            <a:spLocks noGrp="1"/>
          </p:cNvSpPr>
          <p:nvPr>
            <p:ph type="sldNum" sz="quarter" idx="10"/>
          </p:nvPr>
        </p:nvSpPr>
        <p:spPr/>
        <p:txBody>
          <a:bodyPr/>
          <a:lstStyle/>
          <a:p>
            <a:fld id="{7D8C2C35-2B8A-446E-BEC0-FD36716C29AC}" type="slidenum">
              <a:rPr lang="de-DE" smtClean="0"/>
              <a:pPr/>
              <a:t>4</a:t>
            </a:fld>
            <a:endParaRPr lang="de-DE" dirty="0"/>
          </a:p>
        </p:txBody>
      </p:sp>
    </p:spTree>
    <p:extLst>
      <p:ext uri="{BB962C8B-B14F-4D97-AF65-F5344CB8AC3E}">
        <p14:creationId xmlns:p14="http://schemas.microsoft.com/office/powerpoint/2010/main" val="2611359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is task scheduling. Instead of assigning threads, and using threads as</a:t>
            </a:r>
            <a:r>
              <a:rPr lang="en-US" baseline="0" dirty="0" smtClean="0"/>
              <a:t> a first-class citizen, we insert a new level of indirection: we bundle execution units into “tasks”, and employ one thread per H/W context to process these tasks. By having one thread per H/W context, we can overcome the aforementioned performance problems.</a:t>
            </a:r>
          </a:p>
          <a:p>
            <a:r>
              <a:rPr lang="en-US" baseline="0" dirty="0" smtClean="0"/>
              <a:t>[*] If the server for example has 4 sockets with 2 cores each, typical task scheduling uses 1 thread per core. Each thread takes a task from a queue of tasks.</a:t>
            </a:r>
          </a:p>
          <a:p>
            <a:r>
              <a:rPr lang="en-US" baseline="0" dirty="0" smtClean="0"/>
              <a:t>[*] There could be a central queue, but typically there are distributed to lower any synchronization contention. Since they are distributed, they are also imbalanced. In case a queue becomes empty, a thread will poll another queue to steal tasks, thus balancing the load among the queues. </a:t>
            </a:r>
          </a:p>
          <a:p>
            <a:r>
              <a:rPr lang="en-US" baseline="0" dirty="0" smtClean="0"/>
              <a:t>A great advantage is that parallelizing now OLAP queries does not immediately translate to threads. You can parallelize an OLAP query with many tasks, and they will be translated to many threads if resources are available, or they can be serialized if there are too many other queries in the system on other cores.</a:t>
            </a:r>
            <a:endParaRPr lang="de-DE" baseline="0" dirty="0" smtClean="0"/>
          </a:p>
          <a:p>
            <a:endParaRPr lang="en-US" baseline="0" dirty="0" smtClean="0"/>
          </a:p>
          <a:p>
            <a:r>
              <a:rPr lang="en-US" baseline="0" dirty="0" smtClean="0"/>
              <a:t>[*] All-in-all task scheduling can provide an automatic and efficient way to manage CPU resources in an application.</a:t>
            </a:r>
            <a:endParaRPr lang="en-US" dirty="0" smtClean="0"/>
          </a:p>
        </p:txBody>
      </p:sp>
      <p:sp>
        <p:nvSpPr>
          <p:cNvPr id="4" name="Slide Number Placeholder 3"/>
          <p:cNvSpPr>
            <a:spLocks noGrp="1"/>
          </p:cNvSpPr>
          <p:nvPr>
            <p:ph type="sldNum" sz="quarter" idx="10"/>
          </p:nvPr>
        </p:nvSpPr>
        <p:spPr/>
        <p:txBody>
          <a:bodyPr/>
          <a:lstStyle/>
          <a:p>
            <a:fld id="{7D8C2C35-2B8A-446E-BEC0-FD36716C29AC}" type="slidenum">
              <a:rPr lang="de-DE" smtClean="0"/>
              <a:pPr/>
              <a:t>5</a:t>
            </a:fld>
            <a:endParaRPr lang="de-DE" dirty="0"/>
          </a:p>
        </p:txBody>
      </p:sp>
    </p:spTree>
    <p:extLst>
      <p:ext uri="{BB962C8B-B14F-4D97-AF65-F5344CB8AC3E}">
        <p14:creationId xmlns:p14="http://schemas.microsoft.com/office/powerpoint/2010/main" val="2206089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attempting to apply task scheduling straightforwardly to a DBMS application, however, we came upon</a:t>
            </a:r>
            <a:r>
              <a:rPr lang="en-US" baseline="0" dirty="0" smtClean="0"/>
              <a:t> two main performance problems:</a:t>
            </a:r>
          </a:p>
          <a:p>
            <a:r>
              <a:rPr lang="en-US" dirty="0" smtClean="0"/>
              <a:t>Firstly,</a:t>
            </a:r>
            <a:r>
              <a:rPr lang="en-US" baseline="0" dirty="0" smtClean="0"/>
              <a:t> OLTP tasks may block frequently, especially in highly contending transactional workloads such as TPC-C.</a:t>
            </a:r>
          </a:p>
          <a:p>
            <a:r>
              <a:rPr lang="en-US" baseline="0" dirty="0" smtClean="0"/>
              <a:t>Secondly, OLAP queries can issue unnecessarily an excessive number of tasks to scheduler.</a:t>
            </a:r>
          </a:p>
          <a:p>
            <a:r>
              <a:rPr lang="en-US" baseline="0" dirty="0" smtClean="0"/>
              <a:t>[*] Now the first problem can run into underutilization of CPU resources, and can be fixed by having a flexible concurrency level, meaning more worker threads than cores, thus co-operating with the OS scheduler in order to minimize idle time.</a:t>
            </a:r>
          </a:p>
          <a:p>
            <a:r>
              <a:rPr lang="en-US" baseline="0" dirty="0" smtClean="0"/>
              <a:t>[*] The second problem can be solved by dynamically adjusting the task granularity with which OLAP queries parallelize their </a:t>
            </a:r>
            <a:r>
              <a:rPr lang="en-US" baseline="0" dirty="0" err="1" smtClean="0"/>
              <a:t>partitionable</a:t>
            </a:r>
            <a:r>
              <a:rPr lang="en-US" baseline="0" dirty="0" smtClean="0"/>
              <a:t> operations.</a:t>
            </a:r>
          </a:p>
          <a:p>
            <a:endParaRPr lang="en-US" baseline="0" dirty="0" smtClean="0"/>
          </a:p>
          <a:p>
            <a:r>
              <a:rPr lang="en-US" baseline="0" dirty="0" smtClean="0"/>
              <a:t>[*] By overcoming these two problems, we apply task scheduling on a commercial main-memory DBMS for mixed OLTP and OLAP workloads : SAP HANA.</a:t>
            </a:r>
          </a:p>
          <a:p>
            <a:r>
              <a:rPr lang="en-US" baseline="0" dirty="0" smtClean="0"/>
              <a:t>[*] We show how how task scheduling can help improve performance significantly.</a:t>
            </a:r>
            <a:endParaRPr lang="de-DE"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6</a:t>
            </a:fld>
            <a:endParaRPr lang="de-DE" dirty="0"/>
          </a:p>
        </p:txBody>
      </p:sp>
    </p:spTree>
    <p:extLst>
      <p:ext uri="{BB962C8B-B14F-4D97-AF65-F5344CB8AC3E}">
        <p14:creationId xmlns:p14="http://schemas.microsoft.com/office/powerpoint/2010/main" val="3066359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Finishing</a:t>
            </a:r>
            <a:r>
              <a:rPr lang="en-US" baseline="0" dirty="0" smtClean="0"/>
              <a:t> up the introduction, we’re going to describe very briefly the architecture of our scheduler and go into the two problems I’ve just mentioned: having a flexible concurrency level, and dynamically adjusting the task granularity of OLAP queries. Then, we’re going to show our experimental evaluation with SAP HANA and conclude.</a:t>
            </a:r>
            <a:endParaRPr lang="de-DE" dirty="0"/>
          </a:p>
        </p:txBody>
      </p:sp>
      <p:sp>
        <p:nvSpPr>
          <p:cNvPr id="4" name="Slide Number Placeholder 3"/>
          <p:cNvSpPr>
            <a:spLocks noGrp="1"/>
          </p:cNvSpPr>
          <p:nvPr>
            <p:ph type="sldNum" sz="quarter" idx="10"/>
          </p:nvPr>
        </p:nvSpPr>
        <p:spPr/>
        <p:txBody>
          <a:bodyPr/>
          <a:lstStyle/>
          <a:p>
            <a:fld id="{AA2B018A-536A-4E95-B27E-3171BA8DAA5E}" type="slidenum">
              <a:rPr lang="en-US" smtClean="0"/>
              <a:pPr/>
              <a:t>7</a:t>
            </a:fld>
            <a:endParaRPr lang="en-US"/>
          </a:p>
        </p:txBody>
      </p:sp>
    </p:spTree>
    <p:extLst>
      <p:ext uri="{BB962C8B-B14F-4D97-AF65-F5344CB8AC3E}">
        <p14:creationId xmlns:p14="http://schemas.microsoft.com/office/powerpoint/2010/main" val="2669966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the problem with typical task scheduling is that it</a:t>
            </a:r>
            <a:r>
              <a:rPr lang="en-US" baseline="0" dirty="0" smtClean="0"/>
              <a:t> uses one thread per H/W context, and may even assign an affinity for that thread to a specific H/W context. This strategy has some advantages, as it allows the application to have full power on how to schedule tasks.</a:t>
            </a:r>
          </a:p>
          <a:p>
            <a:r>
              <a:rPr lang="en-US" baseline="0" dirty="0" smtClean="0"/>
              <a:t>[*] The disadvantage, however, is that it overshadows the OS scheduler completely, and does not allow us to exploit any of its functionalities.</a:t>
            </a:r>
          </a:p>
          <a:p>
            <a:r>
              <a:rPr lang="en-US" baseline="0" dirty="0" smtClean="0"/>
              <a:t>[*] One notable case is when tasks block, such as OLTP tasks. </a:t>
            </a:r>
          </a:p>
          <a:p>
            <a:r>
              <a:rPr lang="en-US" baseline="0" dirty="0" smtClean="0"/>
              <a:t>[*] When the thread becomes momentarily inactive, the assigned H/W context remains idle because the OS does not know of any other thread in the system to place it on the H/W context. Thus, this results in some underutilization of the CPU resources.</a:t>
            </a:r>
          </a:p>
          <a:p>
            <a:r>
              <a:rPr lang="en-US" baseline="0" dirty="0" smtClean="0"/>
              <a:t>[*] Moreover, if improper correlation of tasks is done by the developer, we may have deadlocks. For example, assume I issue a number of tasks larger than the number of H/W contexts, and the first task requires a conditional variable from the last task, and I have not set properly the graph semantics (which can be difficult in very large projects sometimes). In some situations, the last task may not be scheduled in time.</a:t>
            </a:r>
          </a:p>
          <a:p>
            <a:endParaRPr lang="en-US" baseline="0" dirty="0" smtClean="0"/>
          </a:p>
          <a:p>
            <a:r>
              <a:rPr lang="en-US" baseline="0" dirty="0" smtClean="0"/>
              <a:t>These problems are apparent because of having one thread per H/W context, a fixed concurrency level, that is not suitable for DBMS tasks. It is suitable mostly for CPU-intensive tasks that rarely block.</a:t>
            </a:r>
            <a:endParaRPr lang="de-DE"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8</a:t>
            </a:fld>
            <a:endParaRPr lang="de-DE" dirty="0"/>
          </a:p>
        </p:txBody>
      </p:sp>
    </p:spTree>
    <p:extLst>
      <p:ext uri="{BB962C8B-B14F-4D97-AF65-F5344CB8AC3E}">
        <p14:creationId xmlns:p14="http://schemas.microsoft.com/office/powerpoint/2010/main" val="3660513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solution</a:t>
            </a:r>
            <a:r>
              <a:rPr lang="en-US" baseline="0" dirty="0" smtClean="0"/>
              <a:t> is simple, we need to issue additional worker threads if tasks blocks, thus co-operating with the OS scheduler by letting it schedule immediately a thread on an inactive H/W context.</a:t>
            </a:r>
          </a:p>
          <a:p>
            <a:r>
              <a:rPr lang="en-US" baseline="0" dirty="0" smtClean="0"/>
              <a:t>Assume here the two threads we issue because we have two available H/W contexts. This concurrency level assures us, that if the threads are running constantly without blocking or waiting for I/O or stalls, and are CPU-bound, there are minimal context switches.</a:t>
            </a:r>
          </a:p>
          <a:p>
            <a:r>
              <a:rPr lang="en-US" baseline="0" dirty="0" smtClean="0"/>
              <a:t>[*] Now, when a thread blocks, the CPU could be idle for a few moments, resulting in underutilization of CPU resources.</a:t>
            </a:r>
          </a:p>
          <a:p>
            <a:r>
              <a:rPr lang="en-US" baseline="0" dirty="0" smtClean="0"/>
              <a:t>[*] We take care to issue additional workers when tasks block. The OS scheduler takes care to immediately schedule the thread to the inactive CPU. By not fixing threads to CPUs, we also leave it to the OS to find the idle CPU efficiently, and keep CPUs always busy.</a:t>
            </a:r>
          </a:p>
          <a:p>
            <a:r>
              <a:rPr lang="en-US" baseline="0" dirty="0" smtClean="0"/>
              <a:t>This simple tactic also allows us to indirectly utilize any scheduling strategy the OS might provide to help overall performance. For example, future Linux kernels will have some NUMA-aware scheduling tactic. We do not overshadow the OS scheduler.</a:t>
            </a:r>
          </a:p>
          <a:p>
            <a:r>
              <a:rPr lang="en-US" baseline="0" dirty="0" smtClean="0"/>
              <a:t>In some way, we take the best of the two tactics: Task scheduling allows us to keep context switches to a low number, while the OS scheduler allows us to minimize idle time in case we have blocking threads.</a:t>
            </a:r>
          </a:p>
          <a:p>
            <a:endParaRPr lang="en-US" baseline="0" dirty="0" smtClean="0"/>
          </a:p>
          <a:p>
            <a:r>
              <a:rPr lang="en-US" baseline="0" dirty="0" smtClean="0"/>
              <a:t>Now, terminology-wise, we define the concurrency level as the number of worker threads. And since some worker threads might be inactive at some point or another, we define the active concurrency level as the number of worker threads that are active, using CPU resources for meaningful work.</a:t>
            </a:r>
          </a:p>
          <a:p>
            <a:endParaRPr lang="en-US" baseline="0" dirty="0" smtClean="0"/>
          </a:p>
          <a:p>
            <a:r>
              <a:rPr lang="en-US" baseline="0" dirty="0" smtClean="0"/>
              <a:t>All-in-all, we claim that we should co-operate with the OS to handle blocking threads, as it’s the first one to know when a CPU is inactive and immediately schedule a new active worker thread.</a:t>
            </a:r>
            <a:endParaRPr lang="de-DE"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9</a:t>
            </a:fld>
            <a:endParaRPr lang="de-DE" dirty="0"/>
          </a:p>
        </p:txBody>
      </p:sp>
    </p:spTree>
    <p:extLst>
      <p:ext uri="{BB962C8B-B14F-4D97-AF65-F5344CB8AC3E}">
        <p14:creationId xmlns:p14="http://schemas.microsoft.com/office/powerpoint/2010/main" val="42407849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13315" name="Rectangle 3"/>
          <p:cNvSpPr>
            <a:spLocks noGrp="1" noChangeArrowheads="1"/>
          </p:cNvSpPr>
          <p:nvPr>
            <p:ph type="subTitle" idx="1"/>
          </p:nvPr>
        </p:nvSpPr>
        <p:spPr>
          <a:xfrm>
            <a:off x="685800" y="3886200"/>
            <a:ext cx="7772400" cy="1752600"/>
          </a:xfrm>
        </p:spPr>
        <p:txBody>
          <a:bodyPr/>
          <a:lstStyle>
            <a:lvl1pPr marL="0" indent="0">
              <a:buFontTx/>
              <a:buNone/>
              <a:defRPr/>
            </a:lvl1pPr>
          </a:lstStyle>
          <a:p>
            <a:r>
              <a:rPr lang="en-US" smtClean="0"/>
              <a:t>Click to edit Master subtitle style</a:t>
            </a:r>
            <a:endParaRPr lang="en-US"/>
          </a:p>
        </p:txBody>
      </p:sp>
      <p:grpSp>
        <p:nvGrpSpPr>
          <p:cNvPr id="13319" name="Group 7"/>
          <p:cNvGrpSpPr>
            <a:grpSpLocks noChangeAspect="1"/>
          </p:cNvGrpSpPr>
          <p:nvPr/>
        </p:nvGrpSpPr>
        <p:grpSpPr bwMode="auto">
          <a:xfrm>
            <a:off x="7162800" y="6096000"/>
            <a:ext cx="1590675" cy="457200"/>
            <a:chOff x="3269" y="1445"/>
            <a:chExt cx="1680" cy="482"/>
          </a:xfrm>
        </p:grpSpPr>
        <p:sp>
          <p:nvSpPr>
            <p:cNvPr id="13320" name="Rectangle 8"/>
            <p:cNvSpPr>
              <a:spLocks noChangeAspect="1" noChangeArrowheads="1"/>
            </p:cNvSpPr>
            <p:nvPr userDrawn="1"/>
          </p:nvSpPr>
          <p:spPr bwMode="auto">
            <a:xfrm>
              <a:off x="3269" y="1445"/>
              <a:ext cx="1680" cy="480"/>
            </a:xfrm>
            <a:prstGeom prst="rect">
              <a:avLst/>
            </a:prstGeom>
            <a:solidFill>
              <a:srgbClr val="FFFFFF"/>
            </a:solidFill>
            <a:ln w="9525">
              <a:noFill/>
              <a:miter lim="800000"/>
              <a:headEnd/>
              <a:tailEnd/>
            </a:ln>
          </p:spPr>
          <p:txBody>
            <a:bodyPr/>
            <a:lstStyle/>
            <a:p>
              <a:pPr fontAlgn="base">
                <a:spcBef>
                  <a:spcPct val="0"/>
                </a:spcBef>
                <a:spcAft>
                  <a:spcPct val="0"/>
                </a:spcAft>
              </a:pPr>
              <a:endParaRPr lang="en-US" sz="2400">
                <a:solidFill>
                  <a:prstClr val="black"/>
                </a:solidFill>
                <a:latin typeface="Calibri" pitchFamily="34" charset="0"/>
              </a:endParaRPr>
            </a:p>
          </p:txBody>
        </p:sp>
        <p:sp>
          <p:nvSpPr>
            <p:cNvPr id="13321" name="Freeform 9"/>
            <p:cNvSpPr>
              <a:spLocks noChangeAspect="1"/>
            </p:cNvSpPr>
            <p:nvPr userDrawn="1"/>
          </p:nvSpPr>
          <p:spPr bwMode="auto">
            <a:xfrm>
              <a:off x="3269" y="1445"/>
              <a:ext cx="545" cy="480"/>
            </a:xfrm>
            <a:custGeom>
              <a:avLst/>
              <a:gdLst/>
              <a:ahLst/>
              <a:cxnLst>
                <a:cxn ang="0">
                  <a:pos x="0" y="0"/>
                </a:cxn>
                <a:cxn ang="0">
                  <a:pos x="545" y="0"/>
                </a:cxn>
                <a:cxn ang="0">
                  <a:pos x="530" y="35"/>
                </a:cxn>
                <a:cxn ang="0">
                  <a:pos x="515" y="70"/>
                </a:cxn>
                <a:cxn ang="0">
                  <a:pos x="505" y="103"/>
                </a:cxn>
                <a:cxn ang="0">
                  <a:pos x="496" y="134"/>
                </a:cxn>
                <a:cxn ang="0">
                  <a:pos x="490" y="166"/>
                </a:cxn>
                <a:cxn ang="0">
                  <a:pos x="485" y="196"/>
                </a:cxn>
                <a:cxn ang="0">
                  <a:pos x="482" y="224"/>
                </a:cxn>
                <a:cxn ang="0">
                  <a:pos x="482" y="251"/>
                </a:cxn>
                <a:cxn ang="0">
                  <a:pos x="482" y="277"/>
                </a:cxn>
                <a:cxn ang="0">
                  <a:pos x="485" y="302"/>
                </a:cxn>
                <a:cxn ang="0">
                  <a:pos x="488" y="325"/>
                </a:cxn>
                <a:cxn ang="0">
                  <a:pos x="491" y="347"/>
                </a:cxn>
                <a:cxn ang="0">
                  <a:pos x="496" y="368"/>
                </a:cxn>
                <a:cxn ang="0">
                  <a:pos x="502" y="387"/>
                </a:cxn>
                <a:cxn ang="0">
                  <a:pos x="508" y="404"/>
                </a:cxn>
                <a:cxn ang="0">
                  <a:pos x="514" y="419"/>
                </a:cxn>
                <a:cxn ang="0">
                  <a:pos x="520" y="433"/>
                </a:cxn>
                <a:cxn ang="0">
                  <a:pos x="526" y="446"/>
                </a:cxn>
                <a:cxn ang="0">
                  <a:pos x="530" y="456"/>
                </a:cxn>
                <a:cxn ang="0">
                  <a:pos x="536" y="465"/>
                </a:cxn>
                <a:cxn ang="0">
                  <a:pos x="539" y="472"/>
                </a:cxn>
                <a:cxn ang="0">
                  <a:pos x="545" y="479"/>
                </a:cxn>
                <a:cxn ang="0">
                  <a:pos x="545" y="480"/>
                </a:cxn>
                <a:cxn ang="0">
                  <a:pos x="0" y="480"/>
                </a:cxn>
                <a:cxn ang="0">
                  <a:pos x="0" y="0"/>
                </a:cxn>
              </a:cxnLst>
              <a:rect l="0" t="0" r="r" b="b"/>
              <a:pathLst>
                <a:path w="545" h="480">
                  <a:moveTo>
                    <a:pt x="0" y="0"/>
                  </a:moveTo>
                  <a:lnTo>
                    <a:pt x="545" y="0"/>
                  </a:lnTo>
                  <a:lnTo>
                    <a:pt x="530" y="35"/>
                  </a:lnTo>
                  <a:lnTo>
                    <a:pt x="515" y="70"/>
                  </a:lnTo>
                  <a:lnTo>
                    <a:pt x="505" y="103"/>
                  </a:lnTo>
                  <a:lnTo>
                    <a:pt x="496" y="134"/>
                  </a:lnTo>
                  <a:lnTo>
                    <a:pt x="490" y="166"/>
                  </a:lnTo>
                  <a:lnTo>
                    <a:pt x="485" y="196"/>
                  </a:lnTo>
                  <a:lnTo>
                    <a:pt x="482" y="224"/>
                  </a:lnTo>
                  <a:lnTo>
                    <a:pt x="482" y="251"/>
                  </a:lnTo>
                  <a:lnTo>
                    <a:pt x="482" y="277"/>
                  </a:lnTo>
                  <a:lnTo>
                    <a:pt x="485" y="302"/>
                  </a:lnTo>
                  <a:lnTo>
                    <a:pt x="488" y="325"/>
                  </a:lnTo>
                  <a:lnTo>
                    <a:pt x="491" y="347"/>
                  </a:lnTo>
                  <a:lnTo>
                    <a:pt x="496" y="368"/>
                  </a:lnTo>
                  <a:lnTo>
                    <a:pt x="502" y="387"/>
                  </a:lnTo>
                  <a:lnTo>
                    <a:pt x="508" y="404"/>
                  </a:lnTo>
                  <a:lnTo>
                    <a:pt x="514" y="419"/>
                  </a:lnTo>
                  <a:lnTo>
                    <a:pt x="520" y="433"/>
                  </a:lnTo>
                  <a:lnTo>
                    <a:pt x="526" y="446"/>
                  </a:lnTo>
                  <a:lnTo>
                    <a:pt x="530" y="456"/>
                  </a:lnTo>
                  <a:lnTo>
                    <a:pt x="536" y="465"/>
                  </a:lnTo>
                  <a:lnTo>
                    <a:pt x="539" y="472"/>
                  </a:lnTo>
                  <a:lnTo>
                    <a:pt x="545" y="479"/>
                  </a:lnTo>
                  <a:lnTo>
                    <a:pt x="545" y="480"/>
                  </a:lnTo>
                  <a:lnTo>
                    <a:pt x="0" y="480"/>
                  </a:lnTo>
                  <a:lnTo>
                    <a:pt x="0" y="0"/>
                  </a:lnTo>
                  <a:close/>
                </a:path>
              </a:pathLst>
            </a:custGeom>
            <a:solidFill>
              <a:srgbClr val="963237"/>
            </a:solidFill>
            <a:ln w="9525">
              <a:noFill/>
              <a:round/>
              <a:headEnd/>
              <a:tailEnd/>
            </a:ln>
          </p:spPr>
          <p:txBody>
            <a:bodyPr/>
            <a:lstStyle/>
            <a:p>
              <a:pPr fontAlgn="base">
                <a:spcBef>
                  <a:spcPct val="0"/>
                </a:spcBef>
                <a:spcAft>
                  <a:spcPct val="0"/>
                </a:spcAft>
              </a:pPr>
              <a:endParaRPr lang="en-US" sz="2400">
                <a:solidFill>
                  <a:prstClr val="black"/>
                </a:solidFill>
                <a:latin typeface="Calibri" pitchFamily="34" charset="0"/>
              </a:endParaRPr>
            </a:p>
          </p:txBody>
        </p:sp>
        <p:sp>
          <p:nvSpPr>
            <p:cNvPr id="13322" name="Freeform 10"/>
            <p:cNvSpPr>
              <a:spLocks noChangeAspect="1"/>
            </p:cNvSpPr>
            <p:nvPr userDrawn="1"/>
          </p:nvSpPr>
          <p:spPr bwMode="auto">
            <a:xfrm>
              <a:off x="4397" y="1445"/>
              <a:ext cx="552" cy="480"/>
            </a:xfrm>
            <a:custGeom>
              <a:avLst/>
              <a:gdLst/>
              <a:ahLst/>
              <a:cxnLst>
                <a:cxn ang="0">
                  <a:pos x="0" y="0"/>
                </a:cxn>
                <a:cxn ang="0">
                  <a:pos x="552" y="0"/>
                </a:cxn>
                <a:cxn ang="0">
                  <a:pos x="551" y="480"/>
                </a:cxn>
                <a:cxn ang="0">
                  <a:pos x="67" y="480"/>
                </a:cxn>
                <a:cxn ang="0">
                  <a:pos x="51" y="454"/>
                </a:cxn>
                <a:cxn ang="0">
                  <a:pos x="39" y="428"/>
                </a:cxn>
                <a:cxn ang="0">
                  <a:pos x="28" y="404"/>
                </a:cxn>
                <a:cxn ang="0">
                  <a:pos x="20" y="381"/>
                </a:cxn>
                <a:cxn ang="0">
                  <a:pos x="13" y="358"/>
                </a:cxn>
                <a:cxn ang="0">
                  <a:pos x="8" y="338"/>
                </a:cxn>
                <a:cxn ang="0">
                  <a:pos x="5" y="320"/>
                </a:cxn>
                <a:cxn ang="0">
                  <a:pos x="2" y="303"/>
                </a:cxn>
                <a:cxn ang="0">
                  <a:pos x="1" y="290"/>
                </a:cxn>
                <a:cxn ang="0">
                  <a:pos x="0" y="278"/>
                </a:cxn>
                <a:cxn ang="0">
                  <a:pos x="0" y="0"/>
                </a:cxn>
              </a:cxnLst>
              <a:rect l="0" t="0" r="r" b="b"/>
              <a:pathLst>
                <a:path w="552" h="480">
                  <a:moveTo>
                    <a:pt x="0" y="0"/>
                  </a:moveTo>
                  <a:lnTo>
                    <a:pt x="552" y="0"/>
                  </a:lnTo>
                  <a:lnTo>
                    <a:pt x="551" y="480"/>
                  </a:lnTo>
                  <a:lnTo>
                    <a:pt x="67" y="480"/>
                  </a:lnTo>
                  <a:lnTo>
                    <a:pt x="51" y="454"/>
                  </a:lnTo>
                  <a:lnTo>
                    <a:pt x="39" y="428"/>
                  </a:lnTo>
                  <a:lnTo>
                    <a:pt x="28" y="404"/>
                  </a:lnTo>
                  <a:lnTo>
                    <a:pt x="20" y="381"/>
                  </a:lnTo>
                  <a:lnTo>
                    <a:pt x="13" y="358"/>
                  </a:lnTo>
                  <a:lnTo>
                    <a:pt x="8" y="338"/>
                  </a:lnTo>
                  <a:lnTo>
                    <a:pt x="5" y="320"/>
                  </a:lnTo>
                  <a:lnTo>
                    <a:pt x="2" y="303"/>
                  </a:lnTo>
                  <a:lnTo>
                    <a:pt x="1" y="290"/>
                  </a:lnTo>
                  <a:lnTo>
                    <a:pt x="0" y="278"/>
                  </a:lnTo>
                  <a:lnTo>
                    <a:pt x="0" y="0"/>
                  </a:lnTo>
                  <a:close/>
                </a:path>
              </a:pathLst>
            </a:custGeom>
            <a:solidFill>
              <a:srgbClr val="963237"/>
            </a:solidFill>
            <a:ln w="9525">
              <a:noFill/>
              <a:round/>
              <a:headEnd/>
              <a:tailEnd/>
            </a:ln>
          </p:spPr>
          <p:txBody>
            <a:bodyPr/>
            <a:lstStyle/>
            <a:p>
              <a:pPr fontAlgn="base">
                <a:spcBef>
                  <a:spcPct val="0"/>
                </a:spcBef>
                <a:spcAft>
                  <a:spcPct val="0"/>
                </a:spcAft>
              </a:pPr>
              <a:endParaRPr lang="en-US" sz="2400">
                <a:solidFill>
                  <a:prstClr val="black"/>
                </a:solidFill>
                <a:latin typeface="Calibri" pitchFamily="34" charset="0"/>
              </a:endParaRPr>
            </a:p>
          </p:txBody>
        </p:sp>
        <p:sp>
          <p:nvSpPr>
            <p:cNvPr id="13323" name="Freeform 11"/>
            <p:cNvSpPr>
              <a:spLocks noChangeAspect="1"/>
            </p:cNvSpPr>
            <p:nvPr userDrawn="1"/>
          </p:nvSpPr>
          <p:spPr bwMode="auto">
            <a:xfrm>
              <a:off x="3797" y="1445"/>
              <a:ext cx="121" cy="482"/>
            </a:xfrm>
            <a:custGeom>
              <a:avLst/>
              <a:gdLst/>
              <a:ahLst/>
              <a:cxnLst>
                <a:cxn ang="0">
                  <a:pos x="63" y="0"/>
                </a:cxn>
                <a:cxn ang="0">
                  <a:pos x="121" y="0"/>
                </a:cxn>
                <a:cxn ang="0">
                  <a:pos x="120" y="2"/>
                </a:cxn>
                <a:cxn ang="0">
                  <a:pos x="118" y="4"/>
                </a:cxn>
                <a:cxn ang="0">
                  <a:pos x="115" y="11"/>
                </a:cxn>
                <a:cxn ang="0">
                  <a:pos x="111" y="18"/>
                </a:cxn>
                <a:cxn ang="0">
                  <a:pos x="106" y="29"/>
                </a:cxn>
                <a:cxn ang="0">
                  <a:pos x="101" y="41"/>
                </a:cxn>
                <a:cxn ang="0">
                  <a:pos x="95" y="54"/>
                </a:cxn>
                <a:cxn ang="0">
                  <a:pos x="89" y="68"/>
                </a:cxn>
                <a:cxn ang="0">
                  <a:pos x="84" y="84"/>
                </a:cxn>
                <a:cxn ang="0">
                  <a:pos x="78" y="101"/>
                </a:cxn>
                <a:cxn ang="0">
                  <a:pos x="72" y="118"/>
                </a:cxn>
                <a:cxn ang="0">
                  <a:pos x="67" y="137"/>
                </a:cxn>
                <a:cxn ang="0">
                  <a:pos x="63" y="156"/>
                </a:cxn>
                <a:cxn ang="0">
                  <a:pos x="60" y="175"/>
                </a:cxn>
                <a:cxn ang="0">
                  <a:pos x="58" y="194"/>
                </a:cxn>
                <a:cxn ang="0">
                  <a:pos x="56" y="213"/>
                </a:cxn>
                <a:cxn ang="0">
                  <a:pos x="114" y="213"/>
                </a:cxn>
                <a:cxn ang="0">
                  <a:pos x="114" y="263"/>
                </a:cxn>
                <a:cxn ang="0">
                  <a:pos x="54" y="263"/>
                </a:cxn>
                <a:cxn ang="0">
                  <a:pos x="54" y="279"/>
                </a:cxn>
                <a:cxn ang="0">
                  <a:pos x="55" y="291"/>
                </a:cxn>
                <a:cxn ang="0">
                  <a:pos x="56" y="304"/>
                </a:cxn>
                <a:cxn ang="0">
                  <a:pos x="59" y="321"/>
                </a:cxn>
                <a:cxn ang="0">
                  <a:pos x="63" y="339"/>
                </a:cxn>
                <a:cxn ang="0">
                  <a:pos x="67" y="359"/>
                </a:cxn>
                <a:cxn ang="0">
                  <a:pos x="74" y="382"/>
                </a:cxn>
                <a:cxn ang="0">
                  <a:pos x="82" y="405"/>
                </a:cxn>
                <a:cxn ang="0">
                  <a:pos x="93" y="430"/>
                </a:cxn>
                <a:cxn ang="0">
                  <a:pos x="105" y="456"/>
                </a:cxn>
                <a:cxn ang="0">
                  <a:pos x="121" y="482"/>
                </a:cxn>
                <a:cxn ang="0">
                  <a:pos x="63" y="482"/>
                </a:cxn>
                <a:cxn ang="0">
                  <a:pos x="62" y="481"/>
                </a:cxn>
                <a:cxn ang="0">
                  <a:pos x="57" y="473"/>
                </a:cxn>
                <a:cxn ang="0">
                  <a:pos x="53" y="466"/>
                </a:cxn>
                <a:cxn ang="0">
                  <a:pos x="48" y="458"/>
                </a:cxn>
                <a:cxn ang="0">
                  <a:pos x="43" y="447"/>
                </a:cxn>
                <a:cxn ang="0">
                  <a:pos x="37" y="435"/>
                </a:cxn>
                <a:cxn ang="0">
                  <a:pos x="31" y="421"/>
                </a:cxn>
                <a:cxn ang="0">
                  <a:pos x="26" y="404"/>
                </a:cxn>
                <a:cxn ang="0">
                  <a:pos x="20" y="387"/>
                </a:cxn>
                <a:cxn ang="0">
                  <a:pos x="15" y="368"/>
                </a:cxn>
                <a:cxn ang="0">
                  <a:pos x="10" y="348"/>
                </a:cxn>
                <a:cxn ang="0">
                  <a:pos x="6" y="326"/>
                </a:cxn>
                <a:cxn ang="0">
                  <a:pos x="3" y="303"/>
                </a:cxn>
                <a:cxn ang="0">
                  <a:pos x="1" y="279"/>
                </a:cxn>
                <a:cxn ang="0">
                  <a:pos x="0" y="252"/>
                </a:cxn>
                <a:cxn ang="0">
                  <a:pos x="1" y="224"/>
                </a:cxn>
                <a:cxn ang="0">
                  <a:pos x="4" y="196"/>
                </a:cxn>
                <a:cxn ang="0">
                  <a:pos x="8" y="166"/>
                </a:cxn>
                <a:cxn ang="0">
                  <a:pos x="14" y="134"/>
                </a:cxn>
                <a:cxn ang="0">
                  <a:pos x="23" y="103"/>
                </a:cxn>
                <a:cxn ang="0">
                  <a:pos x="33" y="70"/>
                </a:cxn>
                <a:cxn ang="0">
                  <a:pos x="47" y="35"/>
                </a:cxn>
                <a:cxn ang="0">
                  <a:pos x="63" y="0"/>
                </a:cxn>
              </a:cxnLst>
              <a:rect l="0" t="0" r="r" b="b"/>
              <a:pathLst>
                <a:path w="121" h="482">
                  <a:moveTo>
                    <a:pt x="63" y="0"/>
                  </a:moveTo>
                  <a:lnTo>
                    <a:pt x="121" y="0"/>
                  </a:lnTo>
                  <a:lnTo>
                    <a:pt x="120" y="2"/>
                  </a:lnTo>
                  <a:lnTo>
                    <a:pt x="118" y="4"/>
                  </a:lnTo>
                  <a:lnTo>
                    <a:pt x="115" y="11"/>
                  </a:lnTo>
                  <a:lnTo>
                    <a:pt x="111" y="18"/>
                  </a:lnTo>
                  <a:lnTo>
                    <a:pt x="106" y="29"/>
                  </a:lnTo>
                  <a:lnTo>
                    <a:pt x="101" y="41"/>
                  </a:lnTo>
                  <a:lnTo>
                    <a:pt x="95" y="54"/>
                  </a:lnTo>
                  <a:lnTo>
                    <a:pt x="89" y="68"/>
                  </a:lnTo>
                  <a:lnTo>
                    <a:pt x="84" y="84"/>
                  </a:lnTo>
                  <a:lnTo>
                    <a:pt x="78" y="101"/>
                  </a:lnTo>
                  <a:lnTo>
                    <a:pt x="72" y="118"/>
                  </a:lnTo>
                  <a:lnTo>
                    <a:pt x="67" y="137"/>
                  </a:lnTo>
                  <a:lnTo>
                    <a:pt x="63" y="156"/>
                  </a:lnTo>
                  <a:lnTo>
                    <a:pt x="60" y="175"/>
                  </a:lnTo>
                  <a:lnTo>
                    <a:pt x="58" y="194"/>
                  </a:lnTo>
                  <a:lnTo>
                    <a:pt x="56" y="213"/>
                  </a:lnTo>
                  <a:lnTo>
                    <a:pt x="114" y="213"/>
                  </a:lnTo>
                  <a:lnTo>
                    <a:pt x="114" y="263"/>
                  </a:lnTo>
                  <a:lnTo>
                    <a:pt x="54" y="263"/>
                  </a:lnTo>
                  <a:lnTo>
                    <a:pt x="54" y="279"/>
                  </a:lnTo>
                  <a:lnTo>
                    <a:pt x="55" y="291"/>
                  </a:lnTo>
                  <a:lnTo>
                    <a:pt x="56" y="304"/>
                  </a:lnTo>
                  <a:lnTo>
                    <a:pt x="59" y="321"/>
                  </a:lnTo>
                  <a:lnTo>
                    <a:pt x="63" y="339"/>
                  </a:lnTo>
                  <a:lnTo>
                    <a:pt x="67" y="359"/>
                  </a:lnTo>
                  <a:lnTo>
                    <a:pt x="74" y="382"/>
                  </a:lnTo>
                  <a:lnTo>
                    <a:pt x="82" y="405"/>
                  </a:lnTo>
                  <a:lnTo>
                    <a:pt x="93" y="430"/>
                  </a:lnTo>
                  <a:lnTo>
                    <a:pt x="105" y="456"/>
                  </a:lnTo>
                  <a:lnTo>
                    <a:pt x="121" y="482"/>
                  </a:lnTo>
                  <a:lnTo>
                    <a:pt x="63" y="482"/>
                  </a:lnTo>
                  <a:lnTo>
                    <a:pt x="62" y="481"/>
                  </a:lnTo>
                  <a:lnTo>
                    <a:pt x="57" y="473"/>
                  </a:lnTo>
                  <a:lnTo>
                    <a:pt x="53" y="466"/>
                  </a:lnTo>
                  <a:lnTo>
                    <a:pt x="48" y="458"/>
                  </a:lnTo>
                  <a:lnTo>
                    <a:pt x="43" y="447"/>
                  </a:lnTo>
                  <a:lnTo>
                    <a:pt x="37" y="435"/>
                  </a:lnTo>
                  <a:lnTo>
                    <a:pt x="31" y="421"/>
                  </a:lnTo>
                  <a:lnTo>
                    <a:pt x="26" y="404"/>
                  </a:lnTo>
                  <a:lnTo>
                    <a:pt x="20" y="387"/>
                  </a:lnTo>
                  <a:lnTo>
                    <a:pt x="15" y="368"/>
                  </a:lnTo>
                  <a:lnTo>
                    <a:pt x="10" y="348"/>
                  </a:lnTo>
                  <a:lnTo>
                    <a:pt x="6" y="326"/>
                  </a:lnTo>
                  <a:lnTo>
                    <a:pt x="3" y="303"/>
                  </a:lnTo>
                  <a:lnTo>
                    <a:pt x="1" y="279"/>
                  </a:lnTo>
                  <a:lnTo>
                    <a:pt x="0" y="252"/>
                  </a:lnTo>
                  <a:lnTo>
                    <a:pt x="1" y="224"/>
                  </a:lnTo>
                  <a:lnTo>
                    <a:pt x="4" y="196"/>
                  </a:lnTo>
                  <a:lnTo>
                    <a:pt x="8" y="166"/>
                  </a:lnTo>
                  <a:lnTo>
                    <a:pt x="14" y="134"/>
                  </a:lnTo>
                  <a:lnTo>
                    <a:pt x="23" y="103"/>
                  </a:lnTo>
                  <a:lnTo>
                    <a:pt x="33" y="70"/>
                  </a:lnTo>
                  <a:lnTo>
                    <a:pt x="47" y="35"/>
                  </a:lnTo>
                  <a:lnTo>
                    <a:pt x="63" y="0"/>
                  </a:lnTo>
                  <a:close/>
                </a:path>
              </a:pathLst>
            </a:custGeom>
            <a:solidFill>
              <a:srgbClr val="000000"/>
            </a:solidFill>
            <a:ln w="9525">
              <a:noFill/>
              <a:round/>
              <a:headEnd/>
              <a:tailEnd/>
            </a:ln>
          </p:spPr>
          <p:txBody>
            <a:bodyPr/>
            <a:lstStyle/>
            <a:p>
              <a:pPr fontAlgn="base">
                <a:spcBef>
                  <a:spcPct val="0"/>
                </a:spcBef>
                <a:spcAft>
                  <a:spcPct val="0"/>
                </a:spcAft>
              </a:pPr>
              <a:endParaRPr lang="en-US" sz="2400">
                <a:solidFill>
                  <a:prstClr val="black"/>
                </a:solidFill>
                <a:latin typeface="Calibri" pitchFamily="34" charset="0"/>
              </a:endParaRPr>
            </a:p>
          </p:txBody>
        </p:sp>
        <p:sp>
          <p:nvSpPr>
            <p:cNvPr id="13324" name="Freeform 12"/>
            <p:cNvSpPr>
              <a:spLocks noChangeAspect="1"/>
            </p:cNvSpPr>
            <p:nvPr userDrawn="1"/>
          </p:nvSpPr>
          <p:spPr bwMode="auto">
            <a:xfrm>
              <a:off x="4157" y="1445"/>
              <a:ext cx="120" cy="482"/>
            </a:xfrm>
            <a:custGeom>
              <a:avLst/>
              <a:gdLst/>
              <a:ahLst/>
              <a:cxnLst>
                <a:cxn ang="0">
                  <a:pos x="62" y="0"/>
                </a:cxn>
                <a:cxn ang="0">
                  <a:pos x="120" y="0"/>
                </a:cxn>
                <a:cxn ang="0">
                  <a:pos x="119" y="2"/>
                </a:cxn>
                <a:cxn ang="0">
                  <a:pos x="117" y="4"/>
                </a:cxn>
                <a:cxn ang="0">
                  <a:pos x="114" y="11"/>
                </a:cxn>
                <a:cxn ang="0">
                  <a:pos x="110" y="18"/>
                </a:cxn>
                <a:cxn ang="0">
                  <a:pos x="106" y="29"/>
                </a:cxn>
                <a:cxn ang="0">
                  <a:pos x="100" y="41"/>
                </a:cxn>
                <a:cxn ang="0">
                  <a:pos x="94" y="54"/>
                </a:cxn>
                <a:cxn ang="0">
                  <a:pos x="89" y="68"/>
                </a:cxn>
                <a:cxn ang="0">
                  <a:pos x="82" y="84"/>
                </a:cxn>
                <a:cxn ang="0">
                  <a:pos x="71" y="118"/>
                </a:cxn>
                <a:cxn ang="0">
                  <a:pos x="62" y="156"/>
                </a:cxn>
                <a:cxn ang="0">
                  <a:pos x="59" y="175"/>
                </a:cxn>
                <a:cxn ang="0">
                  <a:pos x="56" y="194"/>
                </a:cxn>
                <a:cxn ang="0">
                  <a:pos x="55" y="213"/>
                </a:cxn>
                <a:cxn ang="0">
                  <a:pos x="113" y="213"/>
                </a:cxn>
                <a:cxn ang="0">
                  <a:pos x="113" y="263"/>
                </a:cxn>
                <a:cxn ang="0">
                  <a:pos x="55" y="263"/>
                </a:cxn>
                <a:cxn ang="0">
                  <a:pos x="55" y="482"/>
                </a:cxn>
                <a:cxn ang="0">
                  <a:pos x="0" y="482"/>
                </a:cxn>
                <a:cxn ang="0">
                  <a:pos x="0" y="241"/>
                </a:cxn>
                <a:cxn ang="0">
                  <a:pos x="1" y="215"/>
                </a:cxn>
                <a:cxn ang="0">
                  <a:pos x="4" y="188"/>
                </a:cxn>
                <a:cxn ang="0">
                  <a:pos x="8" y="159"/>
                </a:cxn>
                <a:cxn ang="0">
                  <a:pos x="15" y="129"/>
                </a:cxn>
                <a:cxn ang="0">
                  <a:pos x="23" y="98"/>
                </a:cxn>
                <a:cxn ang="0">
                  <a:pos x="34" y="66"/>
                </a:cxn>
                <a:cxn ang="0">
                  <a:pos x="46" y="34"/>
                </a:cxn>
                <a:cxn ang="0">
                  <a:pos x="62" y="0"/>
                </a:cxn>
              </a:cxnLst>
              <a:rect l="0" t="0" r="r" b="b"/>
              <a:pathLst>
                <a:path w="120" h="482">
                  <a:moveTo>
                    <a:pt x="62" y="0"/>
                  </a:moveTo>
                  <a:lnTo>
                    <a:pt x="120" y="0"/>
                  </a:lnTo>
                  <a:lnTo>
                    <a:pt x="119" y="2"/>
                  </a:lnTo>
                  <a:lnTo>
                    <a:pt x="117" y="4"/>
                  </a:lnTo>
                  <a:lnTo>
                    <a:pt x="114" y="11"/>
                  </a:lnTo>
                  <a:lnTo>
                    <a:pt x="110" y="18"/>
                  </a:lnTo>
                  <a:lnTo>
                    <a:pt x="106" y="29"/>
                  </a:lnTo>
                  <a:lnTo>
                    <a:pt x="100" y="41"/>
                  </a:lnTo>
                  <a:lnTo>
                    <a:pt x="94" y="54"/>
                  </a:lnTo>
                  <a:lnTo>
                    <a:pt x="89" y="68"/>
                  </a:lnTo>
                  <a:lnTo>
                    <a:pt x="82" y="84"/>
                  </a:lnTo>
                  <a:lnTo>
                    <a:pt x="71" y="118"/>
                  </a:lnTo>
                  <a:lnTo>
                    <a:pt x="62" y="156"/>
                  </a:lnTo>
                  <a:lnTo>
                    <a:pt x="59" y="175"/>
                  </a:lnTo>
                  <a:lnTo>
                    <a:pt x="56" y="194"/>
                  </a:lnTo>
                  <a:lnTo>
                    <a:pt x="55" y="213"/>
                  </a:lnTo>
                  <a:lnTo>
                    <a:pt x="113" y="213"/>
                  </a:lnTo>
                  <a:lnTo>
                    <a:pt x="113" y="263"/>
                  </a:lnTo>
                  <a:lnTo>
                    <a:pt x="55" y="263"/>
                  </a:lnTo>
                  <a:lnTo>
                    <a:pt x="55" y="482"/>
                  </a:lnTo>
                  <a:lnTo>
                    <a:pt x="0" y="482"/>
                  </a:lnTo>
                  <a:lnTo>
                    <a:pt x="0" y="241"/>
                  </a:lnTo>
                  <a:lnTo>
                    <a:pt x="1" y="215"/>
                  </a:lnTo>
                  <a:lnTo>
                    <a:pt x="4" y="188"/>
                  </a:lnTo>
                  <a:lnTo>
                    <a:pt x="8" y="159"/>
                  </a:lnTo>
                  <a:lnTo>
                    <a:pt x="15" y="129"/>
                  </a:lnTo>
                  <a:lnTo>
                    <a:pt x="23" y="98"/>
                  </a:lnTo>
                  <a:lnTo>
                    <a:pt x="34" y="66"/>
                  </a:lnTo>
                  <a:lnTo>
                    <a:pt x="46" y="34"/>
                  </a:lnTo>
                  <a:lnTo>
                    <a:pt x="62" y="0"/>
                  </a:lnTo>
                  <a:close/>
                </a:path>
              </a:pathLst>
            </a:custGeom>
            <a:solidFill>
              <a:srgbClr val="000000"/>
            </a:solidFill>
            <a:ln w="9525">
              <a:noFill/>
              <a:round/>
              <a:headEnd/>
              <a:tailEnd/>
            </a:ln>
          </p:spPr>
          <p:txBody>
            <a:bodyPr/>
            <a:lstStyle/>
            <a:p>
              <a:pPr fontAlgn="base">
                <a:spcBef>
                  <a:spcPct val="0"/>
                </a:spcBef>
                <a:spcAft>
                  <a:spcPct val="0"/>
                </a:spcAft>
              </a:pPr>
              <a:endParaRPr lang="en-US" sz="2400">
                <a:solidFill>
                  <a:prstClr val="black"/>
                </a:solidFill>
                <a:latin typeface="Calibri" pitchFamily="34" charset="0"/>
              </a:endParaRPr>
            </a:p>
          </p:txBody>
        </p:sp>
        <p:sp>
          <p:nvSpPr>
            <p:cNvPr id="13325" name="Freeform 13"/>
            <p:cNvSpPr>
              <a:spLocks noChangeAspect="1"/>
            </p:cNvSpPr>
            <p:nvPr userDrawn="1"/>
          </p:nvSpPr>
          <p:spPr bwMode="auto">
            <a:xfrm>
              <a:off x="4300" y="1445"/>
              <a:ext cx="121" cy="482"/>
            </a:xfrm>
            <a:custGeom>
              <a:avLst/>
              <a:gdLst/>
              <a:ahLst/>
              <a:cxnLst>
                <a:cxn ang="0">
                  <a:pos x="0" y="0"/>
                </a:cxn>
                <a:cxn ang="0">
                  <a:pos x="53" y="0"/>
                </a:cxn>
                <a:cxn ang="0">
                  <a:pos x="53" y="263"/>
                </a:cxn>
                <a:cxn ang="0">
                  <a:pos x="53" y="279"/>
                </a:cxn>
                <a:cxn ang="0">
                  <a:pos x="54" y="291"/>
                </a:cxn>
                <a:cxn ang="0">
                  <a:pos x="57" y="304"/>
                </a:cxn>
                <a:cxn ang="0">
                  <a:pos x="58" y="321"/>
                </a:cxn>
                <a:cxn ang="0">
                  <a:pos x="63" y="339"/>
                </a:cxn>
                <a:cxn ang="0">
                  <a:pos x="66" y="359"/>
                </a:cxn>
                <a:cxn ang="0">
                  <a:pos x="74" y="382"/>
                </a:cxn>
                <a:cxn ang="0">
                  <a:pos x="82" y="405"/>
                </a:cxn>
                <a:cxn ang="0">
                  <a:pos x="93" y="430"/>
                </a:cxn>
                <a:cxn ang="0">
                  <a:pos x="105" y="456"/>
                </a:cxn>
                <a:cxn ang="0">
                  <a:pos x="121" y="482"/>
                </a:cxn>
                <a:cxn ang="0">
                  <a:pos x="63" y="482"/>
                </a:cxn>
                <a:cxn ang="0">
                  <a:pos x="62" y="481"/>
                </a:cxn>
                <a:cxn ang="0">
                  <a:pos x="59" y="478"/>
                </a:cxn>
                <a:cxn ang="0">
                  <a:pos x="57" y="473"/>
                </a:cxn>
                <a:cxn ang="0">
                  <a:pos x="52" y="465"/>
                </a:cxn>
                <a:cxn ang="0">
                  <a:pos x="47" y="456"/>
                </a:cxn>
                <a:cxn ang="0">
                  <a:pos x="41" y="445"/>
                </a:cxn>
                <a:cxn ang="0">
                  <a:pos x="36" y="433"/>
                </a:cxn>
                <a:cxn ang="0">
                  <a:pos x="29" y="418"/>
                </a:cxn>
                <a:cxn ang="0">
                  <a:pos x="23" y="401"/>
                </a:cxn>
                <a:cxn ang="0">
                  <a:pos x="18" y="383"/>
                </a:cxn>
                <a:cxn ang="0">
                  <a:pos x="12" y="363"/>
                </a:cxn>
                <a:cxn ang="0">
                  <a:pos x="8" y="342"/>
                </a:cxn>
                <a:cxn ang="0">
                  <a:pos x="4" y="319"/>
                </a:cxn>
                <a:cxn ang="0">
                  <a:pos x="1" y="294"/>
                </a:cxn>
                <a:cxn ang="0">
                  <a:pos x="0" y="268"/>
                </a:cxn>
                <a:cxn ang="0">
                  <a:pos x="0" y="0"/>
                </a:cxn>
              </a:cxnLst>
              <a:rect l="0" t="0" r="r" b="b"/>
              <a:pathLst>
                <a:path w="121" h="482">
                  <a:moveTo>
                    <a:pt x="0" y="0"/>
                  </a:moveTo>
                  <a:lnTo>
                    <a:pt x="53" y="0"/>
                  </a:lnTo>
                  <a:lnTo>
                    <a:pt x="53" y="263"/>
                  </a:lnTo>
                  <a:lnTo>
                    <a:pt x="53" y="279"/>
                  </a:lnTo>
                  <a:lnTo>
                    <a:pt x="54" y="291"/>
                  </a:lnTo>
                  <a:lnTo>
                    <a:pt x="57" y="304"/>
                  </a:lnTo>
                  <a:lnTo>
                    <a:pt x="58" y="321"/>
                  </a:lnTo>
                  <a:lnTo>
                    <a:pt x="63" y="339"/>
                  </a:lnTo>
                  <a:lnTo>
                    <a:pt x="66" y="359"/>
                  </a:lnTo>
                  <a:lnTo>
                    <a:pt x="74" y="382"/>
                  </a:lnTo>
                  <a:lnTo>
                    <a:pt x="82" y="405"/>
                  </a:lnTo>
                  <a:lnTo>
                    <a:pt x="93" y="430"/>
                  </a:lnTo>
                  <a:lnTo>
                    <a:pt x="105" y="456"/>
                  </a:lnTo>
                  <a:lnTo>
                    <a:pt x="121" y="482"/>
                  </a:lnTo>
                  <a:lnTo>
                    <a:pt x="63" y="482"/>
                  </a:lnTo>
                  <a:lnTo>
                    <a:pt x="62" y="481"/>
                  </a:lnTo>
                  <a:lnTo>
                    <a:pt x="59" y="478"/>
                  </a:lnTo>
                  <a:lnTo>
                    <a:pt x="57" y="473"/>
                  </a:lnTo>
                  <a:lnTo>
                    <a:pt x="52" y="465"/>
                  </a:lnTo>
                  <a:lnTo>
                    <a:pt x="47" y="456"/>
                  </a:lnTo>
                  <a:lnTo>
                    <a:pt x="41" y="445"/>
                  </a:lnTo>
                  <a:lnTo>
                    <a:pt x="36" y="433"/>
                  </a:lnTo>
                  <a:lnTo>
                    <a:pt x="29" y="418"/>
                  </a:lnTo>
                  <a:lnTo>
                    <a:pt x="23" y="401"/>
                  </a:lnTo>
                  <a:lnTo>
                    <a:pt x="18" y="383"/>
                  </a:lnTo>
                  <a:lnTo>
                    <a:pt x="12" y="363"/>
                  </a:lnTo>
                  <a:lnTo>
                    <a:pt x="8" y="342"/>
                  </a:lnTo>
                  <a:lnTo>
                    <a:pt x="4" y="319"/>
                  </a:lnTo>
                  <a:lnTo>
                    <a:pt x="1" y="294"/>
                  </a:lnTo>
                  <a:lnTo>
                    <a:pt x="0" y="268"/>
                  </a:lnTo>
                  <a:lnTo>
                    <a:pt x="0" y="0"/>
                  </a:lnTo>
                  <a:close/>
                </a:path>
              </a:pathLst>
            </a:custGeom>
            <a:solidFill>
              <a:srgbClr val="000000"/>
            </a:solidFill>
            <a:ln w="9525">
              <a:noFill/>
              <a:round/>
              <a:headEnd/>
              <a:tailEnd/>
            </a:ln>
          </p:spPr>
          <p:txBody>
            <a:bodyPr/>
            <a:lstStyle/>
            <a:p>
              <a:pPr fontAlgn="base">
                <a:spcBef>
                  <a:spcPct val="0"/>
                </a:spcBef>
                <a:spcAft>
                  <a:spcPct val="0"/>
                </a:spcAft>
              </a:pPr>
              <a:endParaRPr lang="en-US" sz="2400">
                <a:solidFill>
                  <a:prstClr val="black"/>
                </a:solidFill>
                <a:latin typeface="Calibri" pitchFamily="34" charset="0"/>
              </a:endParaRPr>
            </a:p>
          </p:txBody>
        </p:sp>
        <p:sp>
          <p:nvSpPr>
            <p:cNvPr id="13326" name="Rectangle 14"/>
            <p:cNvSpPr>
              <a:spLocks noChangeAspect="1" noChangeArrowheads="1"/>
            </p:cNvSpPr>
            <p:nvPr userDrawn="1"/>
          </p:nvSpPr>
          <p:spPr bwMode="auto">
            <a:xfrm>
              <a:off x="3962" y="1445"/>
              <a:ext cx="56" cy="482"/>
            </a:xfrm>
            <a:prstGeom prst="rect">
              <a:avLst/>
            </a:prstGeom>
            <a:solidFill>
              <a:srgbClr val="000000"/>
            </a:solidFill>
            <a:ln w="9525">
              <a:noFill/>
              <a:miter lim="800000"/>
              <a:headEnd/>
              <a:tailEnd/>
            </a:ln>
          </p:spPr>
          <p:txBody>
            <a:bodyPr/>
            <a:lstStyle/>
            <a:p>
              <a:pPr fontAlgn="base">
                <a:spcBef>
                  <a:spcPct val="0"/>
                </a:spcBef>
                <a:spcAft>
                  <a:spcPct val="0"/>
                </a:spcAft>
              </a:pPr>
              <a:endParaRPr lang="en-US" sz="2400">
                <a:solidFill>
                  <a:prstClr val="black"/>
                </a:solidFill>
                <a:latin typeface="Calibri" pitchFamily="34" charset="0"/>
              </a:endParaRPr>
            </a:p>
          </p:txBody>
        </p:sp>
        <p:sp>
          <p:nvSpPr>
            <p:cNvPr id="13327" name="Freeform 15"/>
            <p:cNvSpPr>
              <a:spLocks noChangeAspect="1"/>
            </p:cNvSpPr>
            <p:nvPr userDrawn="1"/>
          </p:nvSpPr>
          <p:spPr bwMode="auto">
            <a:xfrm>
              <a:off x="4038" y="1445"/>
              <a:ext cx="95" cy="241"/>
            </a:xfrm>
            <a:custGeom>
              <a:avLst/>
              <a:gdLst/>
              <a:ahLst/>
              <a:cxnLst>
                <a:cxn ang="0">
                  <a:pos x="0" y="0"/>
                </a:cxn>
                <a:cxn ang="0">
                  <a:pos x="57" y="0"/>
                </a:cxn>
                <a:cxn ang="0">
                  <a:pos x="70" y="23"/>
                </a:cxn>
                <a:cxn ang="0">
                  <a:pos x="81" y="45"/>
                </a:cxn>
                <a:cxn ang="0">
                  <a:pos x="88" y="66"/>
                </a:cxn>
                <a:cxn ang="0">
                  <a:pos x="93" y="87"/>
                </a:cxn>
                <a:cxn ang="0">
                  <a:pos x="94" y="106"/>
                </a:cxn>
                <a:cxn ang="0">
                  <a:pos x="95" y="125"/>
                </a:cxn>
                <a:cxn ang="0">
                  <a:pos x="94" y="143"/>
                </a:cxn>
                <a:cxn ang="0">
                  <a:pos x="92" y="161"/>
                </a:cxn>
                <a:cxn ang="0">
                  <a:pos x="87" y="177"/>
                </a:cxn>
                <a:cxn ang="0">
                  <a:pos x="82" y="191"/>
                </a:cxn>
                <a:cxn ang="0">
                  <a:pos x="77" y="204"/>
                </a:cxn>
                <a:cxn ang="0">
                  <a:pos x="73" y="214"/>
                </a:cxn>
                <a:cxn ang="0">
                  <a:pos x="68" y="224"/>
                </a:cxn>
                <a:cxn ang="0">
                  <a:pos x="63" y="232"/>
                </a:cxn>
                <a:cxn ang="0">
                  <a:pos x="61" y="237"/>
                </a:cxn>
                <a:cxn ang="0">
                  <a:pos x="58" y="240"/>
                </a:cxn>
                <a:cxn ang="0">
                  <a:pos x="57" y="241"/>
                </a:cxn>
                <a:cxn ang="0">
                  <a:pos x="0" y="241"/>
                </a:cxn>
                <a:cxn ang="0">
                  <a:pos x="13" y="221"/>
                </a:cxn>
                <a:cxn ang="0">
                  <a:pos x="23" y="202"/>
                </a:cxn>
                <a:cxn ang="0">
                  <a:pos x="31" y="182"/>
                </a:cxn>
                <a:cxn ang="0">
                  <a:pos x="36" y="163"/>
                </a:cxn>
                <a:cxn ang="0">
                  <a:pos x="39" y="143"/>
                </a:cxn>
                <a:cxn ang="0">
                  <a:pos x="40" y="124"/>
                </a:cxn>
                <a:cxn ang="0">
                  <a:pos x="39" y="107"/>
                </a:cxn>
                <a:cxn ang="0">
                  <a:pos x="37" y="91"/>
                </a:cxn>
                <a:cxn ang="0">
                  <a:pos x="34" y="75"/>
                </a:cxn>
                <a:cxn ang="0">
                  <a:pos x="29" y="61"/>
                </a:cxn>
                <a:cxn ang="0">
                  <a:pos x="25" y="48"/>
                </a:cxn>
                <a:cxn ang="0">
                  <a:pos x="20" y="36"/>
                </a:cxn>
                <a:cxn ang="0">
                  <a:pos x="15" y="26"/>
                </a:cxn>
                <a:cxn ang="0">
                  <a:pos x="10" y="17"/>
                </a:cxn>
                <a:cxn ang="0">
                  <a:pos x="6" y="10"/>
                </a:cxn>
                <a:cxn ang="0">
                  <a:pos x="3" y="4"/>
                </a:cxn>
                <a:cxn ang="0">
                  <a:pos x="1" y="2"/>
                </a:cxn>
                <a:cxn ang="0">
                  <a:pos x="0" y="0"/>
                </a:cxn>
              </a:cxnLst>
              <a:rect l="0" t="0" r="r" b="b"/>
              <a:pathLst>
                <a:path w="95" h="241">
                  <a:moveTo>
                    <a:pt x="0" y="0"/>
                  </a:moveTo>
                  <a:lnTo>
                    <a:pt x="57" y="0"/>
                  </a:lnTo>
                  <a:lnTo>
                    <a:pt x="70" y="23"/>
                  </a:lnTo>
                  <a:lnTo>
                    <a:pt x="81" y="45"/>
                  </a:lnTo>
                  <a:lnTo>
                    <a:pt x="88" y="66"/>
                  </a:lnTo>
                  <a:lnTo>
                    <a:pt x="93" y="87"/>
                  </a:lnTo>
                  <a:lnTo>
                    <a:pt x="94" y="106"/>
                  </a:lnTo>
                  <a:lnTo>
                    <a:pt x="95" y="125"/>
                  </a:lnTo>
                  <a:lnTo>
                    <a:pt x="94" y="143"/>
                  </a:lnTo>
                  <a:lnTo>
                    <a:pt x="92" y="161"/>
                  </a:lnTo>
                  <a:lnTo>
                    <a:pt x="87" y="177"/>
                  </a:lnTo>
                  <a:lnTo>
                    <a:pt x="82" y="191"/>
                  </a:lnTo>
                  <a:lnTo>
                    <a:pt x="77" y="204"/>
                  </a:lnTo>
                  <a:lnTo>
                    <a:pt x="73" y="214"/>
                  </a:lnTo>
                  <a:lnTo>
                    <a:pt x="68" y="224"/>
                  </a:lnTo>
                  <a:lnTo>
                    <a:pt x="63" y="232"/>
                  </a:lnTo>
                  <a:lnTo>
                    <a:pt x="61" y="237"/>
                  </a:lnTo>
                  <a:lnTo>
                    <a:pt x="58" y="240"/>
                  </a:lnTo>
                  <a:lnTo>
                    <a:pt x="57" y="241"/>
                  </a:lnTo>
                  <a:lnTo>
                    <a:pt x="0" y="241"/>
                  </a:lnTo>
                  <a:lnTo>
                    <a:pt x="13" y="221"/>
                  </a:lnTo>
                  <a:lnTo>
                    <a:pt x="23" y="202"/>
                  </a:lnTo>
                  <a:lnTo>
                    <a:pt x="31" y="182"/>
                  </a:lnTo>
                  <a:lnTo>
                    <a:pt x="36" y="163"/>
                  </a:lnTo>
                  <a:lnTo>
                    <a:pt x="39" y="143"/>
                  </a:lnTo>
                  <a:lnTo>
                    <a:pt x="40" y="124"/>
                  </a:lnTo>
                  <a:lnTo>
                    <a:pt x="39" y="107"/>
                  </a:lnTo>
                  <a:lnTo>
                    <a:pt x="37" y="91"/>
                  </a:lnTo>
                  <a:lnTo>
                    <a:pt x="34" y="75"/>
                  </a:lnTo>
                  <a:lnTo>
                    <a:pt x="29" y="61"/>
                  </a:lnTo>
                  <a:lnTo>
                    <a:pt x="25" y="48"/>
                  </a:lnTo>
                  <a:lnTo>
                    <a:pt x="20" y="36"/>
                  </a:lnTo>
                  <a:lnTo>
                    <a:pt x="15" y="26"/>
                  </a:lnTo>
                  <a:lnTo>
                    <a:pt x="10" y="17"/>
                  </a:lnTo>
                  <a:lnTo>
                    <a:pt x="6" y="10"/>
                  </a:lnTo>
                  <a:lnTo>
                    <a:pt x="3" y="4"/>
                  </a:lnTo>
                  <a:lnTo>
                    <a:pt x="1" y="2"/>
                  </a:lnTo>
                  <a:lnTo>
                    <a:pt x="0" y="0"/>
                  </a:lnTo>
                  <a:close/>
                </a:path>
              </a:pathLst>
            </a:custGeom>
            <a:solidFill>
              <a:srgbClr val="000000"/>
            </a:solidFill>
            <a:ln w="9525">
              <a:noFill/>
              <a:round/>
              <a:headEnd/>
              <a:tailEnd/>
            </a:ln>
          </p:spPr>
          <p:txBody>
            <a:bodyPr/>
            <a:lstStyle/>
            <a:p>
              <a:pPr fontAlgn="base">
                <a:spcBef>
                  <a:spcPct val="0"/>
                </a:spcBef>
                <a:spcAft>
                  <a:spcPct val="0"/>
                </a:spcAft>
              </a:pPr>
              <a:endParaRPr lang="en-US" sz="2400">
                <a:solidFill>
                  <a:prstClr val="black"/>
                </a:solidFill>
                <a:latin typeface="Calibri" pitchFamily="34" charset="0"/>
              </a:endParaRPr>
            </a:p>
          </p:txBody>
        </p:sp>
      </p:grpSp>
      <p:pic>
        <p:nvPicPr>
          <p:cNvPr id="14" name="Picture 13" descr="dias_color_proposals_0142_3D_medium.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08104" y="6058082"/>
            <a:ext cx="1468760" cy="571133"/>
          </a:xfrm>
          <a:prstGeom prst="rect">
            <a:avLst/>
          </a:prstGeom>
        </p:spPr>
      </p:pic>
      <p:pic>
        <p:nvPicPr>
          <p:cNvPr id="15" name="Picture 14" descr="SAP_grad_R_pref.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3568" y="6096000"/>
            <a:ext cx="966843" cy="478729"/>
          </a:xfrm>
          <a:prstGeom prst="rect">
            <a:avLst/>
          </a:prstGeom>
        </p:spPr>
      </p:pic>
    </p:spTree>
    <p:extLst>
      <p:ext uri="{BB962C8B-B14F-4D97-AF65-F5344CB8AC3E}">
        <p14:creationId xmlns:p14="http://schemas.microsoft.com/office/powerpoint/2010/main" val="5120787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172200"/>
            <a:ext cx="2133600" cy="476250"/>
          </a:xfrm>
          <a:prstGeom prst="rect">
            <a:avLst/>
          </a:prstGeom>
        </p:spPr>
        <p:txBody>
          <a:bodyPr/>
          <a:lstStyle>
            <a:lvl1pPr>
              <a:defRPr/>
            </a:lvl1pPr>
          </a:lstStyle>
          <a:p>
            <a:pPr fontAlgn="base">
              <a:spcBef>
                <a:spcPct val="0"/>
              </a:spcBef>
              <a:spcAft>
                <a:spcPct val="0"/>
              </a:spcAft>
            </a:pPr>
            <a:endParaRPr lang="en-US" sz="2400">
              <a:solidFill>
                <a:prstClr val="black"/>
              </a:solidFill>
              <a:latin typeface="Calibri" pitchFamily="34" charset="0"/>
            </a:endParaRPr>
          </a:p>
        </p:txBody>
      </p:sp>
      <p:sp>
        <p:nvSpPr>
          <p:cNvPr id="6" name="Slide Number Placeholder 5"/>
          <p:cNvSpPr>
            <a:spLocks noGrp="1"/>
          </p:cNvSpPr>
          <p:nvPr>
            <p:ph type="sldNum" sz="quarter" idx="12"/>
          </p:nvPr>
        </p:nvSpPr>
        <p:spPr/>
        <p:txBody>
          <a:bodyPr/>
          <a:lstStyle>
            <a:lvl1pPr>
              <a:defRPr/>
            </a:lvl1pPr>
          </a:lstStyle>
          <a:p>
            <a:fld id="{FA4B124F-D3AE-4AEB-B238-04968465F699}" type="slidenum">
              <a:rPr lang="en-US">
                <a:solidFill>
                  <a:prstClr val="white">
                    <a:lumMod val="50000"/>
                  </a:prstClr>
                </a:solidFill>
              </a:rPr>
              <a:pPr/>
              <a:t>‹#›</a:t>
            </a:fld>
            <a:endParaRPr lang="en-US">
              <a:solidFill>
                <a:prstClr val="white">
                  <a:lumMod val="50000"/>
                </a:prstClr>
              </a:solidFill>
            </a:endParaRPr>
          </a:p>
        </p:txBody>
      </p:sp>
    </p:spTree>
    <p:extLst>
      <p:ext uri="{BB962C8B-B14F-4D97-AF65-F5344CB8AC3E}">
        <p14:creationId xmlns:p14="http://schemas.microsoft.com/office/powerpoint/2010/main" val="1954560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172200"/>
            <a:ext cx="2133600" cy="476250"/>
          </a:xfrm>
          <a:prstGeom prst="rect">
            <a:avLst/>
          </a:prstGeom>
        </p:spPr>
        <p:txBody>
          <a:bodyPr/>
          <a:lstStyle>
            <a:lvl1pPr>
              <a:defRPr/>
            </a:lvl1pPr>
          </a:lstStyle>
          <a:p>
            <a:pPr fontAlgn="base">
              <a:spcBef>
                <a:spcPct val="0"/>
              </a:spcBef>
              <a:spcAft>
                <a:spcPct val="0"/>
              </a:spcAft>
            </a:pPr>
            <a:endParaRPr lang="en-US" sz="2400">
              <a:solidFill>
                <a:prstClr val="black"/>
              </a:solidFill>
              <a:latin typeface="Calibri" pitchFamily="34" charset="0"/>
            </a:endParaRPr>
          </a:p>
        </p:txBody>
      </p:sp>
      <p:sp>
        <p:nvSpPr>
          <p:cNvPr id="6" name="Slide Number Placeholder 5"/>
          <p:cNvSpPr>
            <a:spLocks noGrp="1"/>
          </p:cNvSpPr>
          <p:nvPr>
            <p:ph type="sldNum" sz="quarter" idx="12"/>
          </p:nvPr>
        </p:nvSpPr>
        <p:spPr/>
        <p:txBody>
          <a:bodyPr/>
          <a:lstStyle>
            <a:lvl1pPr>
              <a:defRPr/>
            </a:lvl1pPr>
          </a:lstStyle>
          <a:p>
            <a:fld id="{6D05E198-EA6C-4BFE-A482-9201B0249CD9}" type="slidenum">
              <a:rPr lang="en-US">
                <a:solidFill>
                  <a:prstClr val="white">
                    <a:lumMod val="50000"/>
                  </a:prstClr>
                </a:solidFill>
              </a:rPr>
              <a:pPr/>
              <a:t>‹#›</a:t>
            </a:fld>
            <a:endParaRPr lang="en-US">
              <a:solidFill>
                <a:prstClr val="white">
                  <a:lumMod val="50000"/>
                </a:prstClr>
              </a:solidFill>
            </a:endParaRPr>
          </a:p>
        </p:txBody>
      </p:sp>
    </p:spTree>
    <p:extLst>
      <p:ext uri="{BB962C8B-B14F-4D97-AF65-F5344CB8AC3E}">
        <p14:creationId xmlns:p14="http://schemas.microsoft.com/office/powerpoint/2010/main" val="3354069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457200" y="1219200"/>
            <a:ext cx="4038600" cy="4906963"/>
          </a:xfrm>
        </p:spPr>
        <p:txBody>
          <a:bodyPr/>
          <a:lstStyle/>
          <a:p>
            <a:r>
              <a:rPr lang="en-US" smtClean="0"/>
              <a:t>Click icon to add chart</a:t>
            </a:r>
            <a:endParaRPr lang="en-US"/>
          </a:p>
        </p:txBody>
      </p:sp>
      <p:sp>
        <p:nvSpPr>
          <p:cNvPr id="4" name="Text Placeholder 3"/>
          <p:cNvSpPr>
            <a:spLocks noGrp="1"/>
          </p:cNvSpPr>
          <p:nvPr>
            <p:ph type="body" sz="half" idx="2"/>
          </p:nvPr>
        </p:nvSpPr>
        <p:spPr>
          <a:xfrm>
            <a:off x="4648200" y="1219200"/>
            <a:ext cx="4038600" cy="49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172200"/>
            <a:ext cx="2133600" cy="476250"/>
          </a:xfrm>
          <a:prstGeom prst="rect">
            <a:avLst/>
          </a:prstGeom>
        </p:spPr>
        <p:txBody>
          <a:bodyPr/>
          <a:lstStyle>
            <a:lvl1pPr>
              <a:defRPr/>
            </a:lvl1pPr>
          </a:lstStyle>
          <a:p>
            <a:pPr fontAlgn="base">
              <a:spcBef>
                <a:spcPct val="0"/>
              </a:spcBef>
              <a:spcAft>
                <a:spcPct val="0"/>
              </a:spcAft>
            </a:pPr>
            <a:endParaRPr lang="en-US" sz="2400">
              <a:solidFill>
                <a:prstClr val="black"/>
              </a:solidFill>
              <a:latin typeface="Calibri" pitchFamily="34" charset="0"/>
            </a:endParaRPr>
          </a:p>
        </p:txBody>
      </p:sp>
      <p:sp>
        <p:nvSpPr>
          <p:cNvPr id="7" name="Slide Number Placeholder 6"/>
          <p:cNvSpPr>
            <a:spLocks noGrp="1"/>
          </p:cNvSpPr>
          <p:nvPr>
            <p:ph type="sldNum" sz="quarter" idx="12"/>
          </p:nvPr>
        </p:nvSpPr>
        <p:spPr>
          <a:xfrm>
            <a:off x="6553200" y="6245225"/>
            <a:ext cx="2438400" cy="476250"/>
          </a:xfrm>
        </p:spPr>
        <p:txBody>
          <a:bodyPr/>
          <a:lstStyle>
            <a:lvl1pPr>
              <a:defRPr/>
            </a:lvl1pPr>
          </a:lstStyle>
          <a:p>
            <a:fld id="{1C2F872F-421D-4B65-AAA3-129D049C92AB}" type="slidenum">
              <a:rPr lang="en-US">
                <a:solidFill>
                  <a:prstClr val="white">
                    <a:lumMod val="50000"/>
                  </a:prstClr>
                </a:solidFill>
              </a:rPr>
              <a:pPr/>
              <a:t>‹#›</a:t>
            </a:fld>
            <a:endParaRPr lang="en-US">
              <a:solidFill>
                <a:prstClr val="white">
                  <a:lumMod val="50000"/>
                </a:prstClr>
              </a:solidFill>
            </a:endParaRPr>
          </a:p>
        </p:txBody>
      </p:sp>
    </p:spTree>
    <p:extLst>
      <p:ext uri="{BB962C8B-B14F-4D97-AF65-F5344CB8AC3E}">
        <p14:creationId xmlns:p14="http://schemas.microsoft.com/office/powerpoint/2010/main" val="2163692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9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172200"/>
            <a:ext cx="2133600" cy="476250"/>
          </a:xfrm>
          <a:prstGeom prst="rect">
            <a:avLst/>
          </a:prstGeom>
        </p:spPr>
        <p:txBody>
          <a:bodyPr/>
          <a:lstStyle>
            <a:lvl1pPr>
              <a:defRPr/>
            </a:lvl1pPr>
          </a:lstStyle>
          <a:p>
            <a:pPr fontAlgn="base">
              <a:spcBef>
                <a:spcPct val="0"/>
              </a:spcBef>
              <a:spcAft>
                <a:spcPct val="0"/>
              </a:spcAft>
            </a:pPr>
            <a:endParaRPr lang="en-US" sz="2400">
              <a:solidFill>
                <a:prstClr val="black"/>
              </a:solidFill>
              <a:latin typeface="Calibri" pitchFamily="34" charset="0"/>
            </a:endParaRPr>
          </a:p>
        </p:txBody>
      </p:sp>
      <p:sp>
        <p:nvSpPr>
          <p:cNvPr id="7" name="Slide Number Placeholder 6"/>
          <p:cNvSpPr>
            <a:spLocks noGrp="1"/>
          </p:cNvSpPr>
          <p:nvPr>
            <p:ph type="sldNum" sz="quarter" idx="12"/>
          </p:nvPr>
        </p:nvSpPr>
        <p:spPr>
          <a:xfrm>
            <a:off x="6553200" y="6245225"/>
            <a:ext cx="2438400" cy="476250"/>
          </a:xfrm>
        </p:spPr>
        <p:txBody>
          <a:bodyPr/>
          <a:lstStyle>
            <a:lvl1pPr>
              <a:defRPr/>
            </a:lvl1pPr>
          </a:lstStyle>
          <a:p>
            <a:fld id="{3B99274B-176E-435C-8857-84979719B9CE}" type="slidenum">
              <a:rPr lang="en-US">
                <a:solidFill>
                  <a:prstClr val="white">
                    <a:lumMod val="50000"/>
                  </a:prstClr>
                </a:solidFill>
              </a:rPr>
              <a:pPr/>
              <a:t>‹#›</a:t>
            </a:fld>
            <a:endParaRPr lang="en-US">
              <a:solidFill>
                <a:prstClr val="white">
                  <a:lumMod val="50000"/>
                </a:prstClr>
              </a:solidFill>
            </a:endParaRPr>
          </a:p>
        </p:txBody>
      </p:sp>
    </p:spTree>
    <p:extLst>
      <p:ext uri="{BB962C8B-B14F-4D97-AF65-F5344CB8AC3E}">
        <p14:creationId xmlns:p14="http://schemas.microsoft.com/office/powerpoint/2010/main" val="6320401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219200"/>
            <a:ext cx="8229600" cy="4906963"/>
          </a:xfrm>
        </p:spPr>
        <p:txBody>
          <a:bodyPr/>
          <a:lstStyle/>
          <a:p>
            <a:r>
              <a:rPr lang="en-US" smtClean="0"/>
              <a:t>Click icon to add chart</a:t>
            </a:r>
            <a:endParaRPr lang="en-US"/>
          </a:p>
        </p:txBody>
      </p:sp>
      <p:sp>
        <p:nvSpPr>
          <p:cNvPr id="4" name="Date Placeholder 3"/>
          <p:cNvSpPr>
            <a:spLocks noGrp="1"/>
          </p:cNvSpPr>
          <p:nvPr>
            <p:ph type="dt" sz="half" idx="10"/>
          </p:nvPr>
        </p:nvSpPr>
        <p:spPr>
          <a:xfrm>
            <a:off x="3581400" y="6172200"/>
            <a:ext cx="2133600" cy="476250"/>
          </a:xfrm>
          <a:prstGeom prst="rect">
            <a:avLst/>
          </a:prstGeom>
        </p:spPr>
        <p:txBody>
          <a:bodyPr/>
          <a:lstStyle>
            <a:lvl1pPr>
              <a:defRPr/>
            </a:lvl1pPr>
          </a:lstStyle>
          <a:p>
            <a:pPr fontAlgn="base">
              <a:spcBef>
                <a:spcPct val="0"/>
              </a:spcBef>
              <a:spcAft>
                <a:spcPct val="0"/>
              </a:spcAft>
            </a:pPr>
            <a:endParaRPr lang="en-US" sz="2400">
              <a:solidFill>
                <a:prstClr val="black"/>
              </a:solidFill>
              <a:latin typeface="Calibri" pitchFamily="34" charset="0"/>
            </a:endParaRPr>
          </a:p>
        </p:txBody>
      </p:sp>
      <p:sp>
        <p:nvSpPr>
          <p:cNvPr id="6" name="Slide Number Placeholder 5"/>
          <p:cNvSpPr>
            <a:spLocks noGrp="1"/>
          </p:cNvSpPr>
          <p:nvPr>
            <p:ph type="sldNum" sz="quarter" idx="12"/>
          </p:nvPr>
        </p:nvSpPr>
        <p:spPr>
          <a:xfrm>
            <a:off x="6553200" y="6245225"/>
            <a:ext cx="2438400" cy="476250"/>
          </a:xfrm>
        </p:spPr>
        <p:txBody>
          <a:bodyPr/>
          <a:lstStyle>
            <a:lvl1pPr>
              <a:defRPr/>
            </a:lvl1pPr>
          </a:lstStyle>
          <a:p>
            <a:fld id="{E783343F-3840-485D-A731-06527D2D3B63}" type="slidenum">
              <a:rPr lang="en-US">
                <a:solidFill>
                  <a:prstClr val="white">
                    <a:lumMod val="50000"/>
                  </a:prstClr>
                </a:solidFill>
              </a:rPr>
              <a:pPr/>
              <a:t>‹#›</a:t>
            </a:fld>
            <a:endParaRPr lang="en-US">
              <a:solidFill>
                <a:prstClr val="white">
                  <a:lumMod val="50000"/>
                </a:prstClr>
              </a:solidFill>
            </a:endParaRPr>
          </a:p>
        </p:txBody>
      </p:sp>
    </p:spTree>
    <p:extLst>
      <p:ext uri="{BB962C8B-B14F-4D97-AF65-F5344CB8AC3E}">
        <p14:creationId xmlns:p14="http://schemas.microsoft.com/office/powerpoint/2010/main" val="31373052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3581400" y="6172200"/>
            <a:ext cx="2133600" cy="476250"/>
          </a:xfrm>
          <a:prstGeom prst="rect">
            <a:avLst/>
          </a:prstGeom>
        </p:spPr>
        <p:txBody>
          <a:bodyPr/>
          <a:lstStyle>
            <a:lvl1pPr>
              <a:defRPr/>
            </a:lvl1pPr>
          </a:lstStyle>
          <a:p>
            <a:pPr fontAlgn="base">
              <a:spcBef>
                <a:spcPct val="0"/>
              </a:spcBef>
              <a:spcAft>
                <a:spcPct val="0"/>
              </a:spcAft>
            </a:pPr>
            <a:endParaRPr lang="en-US" sz="2400">
              <a:solidFill>
                <a:prstClr val="black"/>
              </a:solidFill>
              <a:latin typeface="Calibri" pitchFamily="34" charset="0"/>
            </a:endParaRPr>
          </a:p>
        </p:txBody>
      </p:sp>
      <p:sp>
        <p:nvSpPr>
          <p:cNvPr id="6" name="Slide Number Placeholder 5"/>
          <p:cNvSpPr>
            <a:spLocks noGrp="1"/>
          </p:cNvSpPr>
          <p:nvPr>
            <p:ph type="sldNum" sz="quarter" idx="12"/>
          </p:nvPr>
        </p:nvSpPr>
        <p:spPr/>
        <p:txBody>
          <a:bodyPr/>
          <a:lstStyle>
            <a:lvl1pPr>
              <a:defRPr/>
            </a:lvl1pPr>
          </a:lstStyle>
          <a:p>
            <a:fld id="{35B54189-C436-47D0-AC37-8484B13A8E13}" type="slidenum">
              <a:rPr lang="en-US">
                <a:solidFill>
                  <a:prstClr val="white">
                    <a:lumMod val="50000"/>
                  </a:prstClr>
                </a:solidFill>
              </a:rPr>
              <a:pPr/>
              <a:t>‹#›</a:t>
            </a:fld>
            <a:endParaRPr lang="en-US">
              <a:solidFill>
                <a:prstClr val="white">
                  <a:lumMod val="50000"/>
                </a:prstClr>
              </a:solidFill>
            </a:endParaRPr>
          </a:p>
        </p:txBody>
      </p:sp>
    </p:spTree>
    <p:extLst>
      <p:ext uri="{BB962C8B-B14F-4D97-AF65-F5344CB8AC3E}">
        <p14:creationId xmlns:p14="http://schemas.microsoft.com/office/powerpoint/2010/main" val="19177614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3581400" y="6172200"/>
            <a:ext cx="2133600" cy="476250"/>
          </a:xfrm>
          <a:prstGeom prst="rect">
            <a:avLst/>
          </a:prstGeom>
        </p:spPr>
        <p:txBody>
          <a:bodyPr/>
          <a:lstStyle>
            <a:lvl1pPr>
              <a:defRPr/>
            </a:lvl1pPr>
          </a:lstStyle>
          <a:p>
            <a:pPr fontAlgn="base">
              <a:spcBef>
                <a:spcPct val="0"/>
              </a:spcBef>
              <a:spcAft>
                <a:spcPct val="0"/>
              </a:spcAft>
            </a:pPr>
            <a:endParaRPr lang="en-US" sz="2400">
              <a:solidFill>
                <a:prstClr val="black"/>
              </a:solidFill>
              <a:latin typeface="Calibri" pitchFamily="34" charset="0"/>
            </a:endParaRPr>
          </a:p>
        </p:txBody>
      </p:sp>
      <p:sp>
        <p:nvSpPr>
          <p:cNvPr id="6" name="Slide Number Placeholder 5"/>
          <p:cNvSpPr>
            <a:spLocks noGrp="1"/>
          </p:cNvSpPr>
          <p:nvPr>
            <p:ph type="sldNum" sz="quarter" idx="12"/>
          </p:nvPr>
        </p:nvSpPr>
        <p:spPr/>
        <p:txBody>
          <a:bodyPr/>
          <a:lstStyle>
            <a:lvl1pPr>
              <a:defRPr/>
            </a:lvl1pPr>
          </a:lstStyle>
          <a:p>
            <a:fld id="{9CF5F9E2-ACF0-4066-8FCC-6FF3D74F2099}" type="slidenum">
              <a:rPr lang="en-US">
                <a:solidFill>
                  <a:prstClr val="white">
                    <a:lumMod val="50000"/>
                  </a:prstClr>
                </a:solidFill>
              </a:rPr>
              <a:pPr/>
              <a:t>‹#›</a:t>
            </a:fld>
            <a:endParaRPr lang="en-US">
              <a:solidFill>
                <a:prstClr val="white">
                  <a:lumMod val="50000"/>
                </a:prstClr>
              </a:solidFill>
            </a:endParaRPr>
          </a:p>
        </p:txBody>
      </p:sp>
    </p:spTree>
    <p:extLst>
      <p:ext uri="{BB962C8B-B14F-4D97-AF65-F5344CB8AC3E}">
        <p14:creationId xmlns:p14="http://schemas.microsoft.com/office/powerpoint/2010/main" val="12532946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172200"/>
            <a:ext cx="2133600" cy="476250"/>
          </a:xfrm>
          <a:prstGeom prst="rect">
            <a:avLst/>
          </a:prstGeom>
        </p:spPr>
        <p:txBody>
          <a:bodyPr/>
          <a:lstStyle>
            <a:lvl1pPr>
              <a:defRPr/>
            </a:lvl1pPr>
          </a:lstStyle>
          <a:p>
            <a:pPr fontAlgn="base">
              <a:spcBef>
                <a:spcPct val="0"/>
              </a:spcBef>
              <a:spcAft>
                <a:spcPct val="0"/>
              </a:spcAft>
            </a:pPr>
            <a:endParaRPr lang="en-US" sz="2400">
              <a:solidFill>
                <a:prstClr val="black"/>
              </a:solidFill>
              <a:latin typeface="Calibri" pitchFamily="34" charset="0"/>
            </a:endParaRPr>
          </a:p>
        </p:txBody>
      </p:sp>
      <p:sp>
        <p:nvSpPr>
          <p:cNvPr id="7" name="Slide Number Placeholder 6"/>
          <p:cNvSpPr>
            <a:spLocks noGrp="1"/>
          </p:cNvSpPr>
          <p:nvPr>
            <p:ph type="sldNum" sz="quarter" idx="12"/>
          </p:nvPr>
        </p:nvSpPr>
        <p:spPr/>
        <p:txBody>
          <a:bodyPr/>
          <a:lstStyle>
            <a:lvl1pPr>
              <a:defRPr/>
            </a:lvl1pPr>
          </a:lstStyle>
          <a:p>
            <a:fld id="{91462274-4D91-4102-8B2B-567009310D18}" type="slidenum">
              <a:rPr lang="en-US">
                <a:solidFill>
                  <a:prstClr val="white">
                    <a:lumMod val="50000"/>
                  </a:prstClr>
                </a:solidFill>
              </a:rPr>
              <a:pPr/>
              <a:t>‹#›</a:t>
            </a:fld>
            <a:endParaRPr lang="en-US">
              <a:solidFill>
                <a:prstClr val="white">
                  <a:lumMod val="50000"/>
                </a:prstClr>
              </a:solidFill>
            </a:endParaRPr>
          </a:p>
        </p:txBody>
      </p:sp>
    </p:spTree>
    <p:extLst>
      <p:ext uri="{BB962C8B-B14F-4D97-AF65-F5344CB8AC3E}">
        <p14:creationId xmlns:p14="http://schemas.microsoft.com/office/powerpoint/2010/main" val="10428629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581400" y="6172200"/>
            <a:ext cx="2133600" cy="476250"/>
          </a:xfrm>
          <a:prstGeom prst="rect">
            <a:avLst/>
          </a:prstGeom>
        </p:spPr>
        <p:txBody>
          <a:bodyPr/>
          <a:lstStyle>
            <a:lvl1pPr>
              <a:defRPr/>
            </a:lvl1pPr>
          </a:lstStyle>
          <a:p>
            <a:pPr fontAlgn="base">
              <a:spcBef>
                <a:spcPct val="0"/>
              </a:spcBef>
              <a:spcAft>
                <a:spcPct val="0"/>
              </a:spcAft>
            </a:pPr>
            <a:endParaRPr lang="en-US" sz="2400">
              <a:solidFill>
                <a:prstClr val="black"/>
              </a:solidFill>
              <a:latin typeface="Calibri" pitchFamily="34" charset="0"/>
            </a:endParaRPr>
          </a:p>
        </p:txBody>
      </p:sp>
      <p:sp>
        <p:nvSpPr>
          <p:cNvPr id="9" name="Slide Number Placeholder 8"/>
          <p:cNvSpPr>
            <a:spLocks noGrp="1"/>
          </p:cNvSpPr>
          <p:nvPr>
            <p:ph type="sldNum" sz="quarter" idx="12"/>
          </p:nvPr>
        </p:nvSpPr>
        <p:spPr/>
        <p:txBody>
          <a:bodyPr/>
          <a:lstStyle>
            <a:lvl1pPr>
              <a:defRPr/>
            </a:lvl1pPr>
          </a:lstStyle>
          <a:p>
            <a:fld id="{078409BE-044C-40FD-B391-8DFF2F79F7C9}" type="slidenum">
              <a:rPr lang="en-US">
                <a:solidFill>
                  <a:prstClr val="white">
                    <a:lumMod val="50000"/>
                  </a:prstClr>
                </a:solidFill>
              </a:rPr>
              <a:pPr/>
              <a:t>‹#›</a:t>
            </a:fld>
            <a:endParaRPr lang="en-US">
              <a:solidFill>
                <a:prstClr val="white">
                  <a:lumMod val="50000"/>
                </a:prstClr>
              </a:solidFill>
            </a:endParaRPr>
          </a:p>
        </p:txBody>
      </p:sp>
    </p:spTree>
    <p:extLst>
      <p:ext uri="{BB962C8B-B14F-4D97-AF65-F5344CB8AC3E}">
        <p14:creationId xmlns:p14="http://schemas.microsoft.com/office/powerpoint/2010/main" val="425685773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581400" y="6172200"/>
            <a:ext cx="2133600" cy="476250"/>
          </a:xfrm>
          <a:prstGeom prst="rect">
            <a:avLst/>
          </a:prstGeom>
        </p:spPr>
        <p:txBody>
          <a:bodyPr/>
          <a:lstStyle>
            <a:lvl1pPr>
              <a:defRPr/>
            </a:lvl1pPr>
          </a:lstStyle>
          <a:p>
            <a:pPr fontAlgn="base">
              <a:spcBef>
                <a:spcPct val="0"/>
              </a:spcBef>
              <a:spcAft>
                <a:spcPct val="0"/>
              </a:spcAft>
            </a:pPr>
            <a:endParaRPr lang="en-US" sz="2400">
              <a:solidFill>
                <a:prstClr val="black"/>
              </a:solidFill>
              <a:latin typeface="Calibri" pitchFamily="34" charset="0"/>
            </a:endParaRPr>
          </a:p>
        </p:txBody>
      </p:sp>
      <p:sp>
        <p:nvSpPr>
          <p:cNvPr id="5" name="Slide Number Placeholder 4"/>
          <p:cNvSpPr>
            <a:spLocks noGrp="1"/>
          </p:cNvSpPr>
          <p:nvPr>
            <p:ph type="sldNum" sz="quarter" idx="12"/>
          </p:nvPr>
        </p:nvSpPr>
        <p:spPr/>
        <p:txBody>
          <a:bodyPr/>
          <a:lstStyle>
            <a:lvl1pPr>
              <a:defRPr/>
            </a:lvl1pPr>
          </a:lstStyle>
          <a:p>
            <a:fld id="{93E970BD-9972-4D08-B83E-9264E792A2B8}" type="slidenum">
              <a:rPr lang="en-US">
                <a:solidFill>
                  <a:prstClr val="white">
                    <a:lumMod val="50000"/>
                  </a:prstClr>
                </a:solidFill>
              </a:rPr>
              <a:pPr/>
              <a:t>‹#›</a:t>
            </a:fld>
            <a:endParaRPr lang="en-US">
              <a:solidFill>
                <a:prstClr val="white">
                  <a:lumMod val="50000"/>
                </a:prstClr>
              </a:solidFill>
            </a:endParaRPr>
          </a:p>
        </p:txBody>
      </p:sp>
    </p:spTree>
    <p:extLst>
      <p:ext uri="{BB962C8B-B14F-4D97-AF65-F5344CB8AC3E}">
        <p14:creationId xmlns:p14="http://schemas.microsoft.com/office/powerpoint/2010/main" val="2614054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581400" y="6172200"/>
            <a:ext cx="2133600" cy="476250"/>
          </a:xfrm>
          <a:prstGeom prst="rect">
            <a:avLst/>
          </a:prstGeom>
        </p:spPr>
        <p:txBody>
          <a:bodyPr/>
          <a:lstStyle>
            <a:lvl1pPr>
              <a:defRPr/>
            </a:lvl1pPr>
          </a:lstStyle>
          <a:p>
            <a:pPr fontAlgn="base">
              <a:spcBef>
                <a:spcPct val="0"/>
              </a:spcBef>
              <a:spcAft>
                <a:spcPct val="0"/>
              </a:spcAft>
            </a:pPr>
            <a:endParaRPr lang="en-US" sz="2400">
              <a:solidFill>
                <a:prstClr val="black"/>
              </a:solidFill>
              <a:latin typeface="Calibri" pitchFamily="34" charset="0"/>
            </a:endParaRPr>
          </a:p>
        </p:txBody>
      </p:sp>
      <p:sp>
        <p:nvSpPr>
          <p:cNvPr id="4" name="Slide Number Placeholder 3"/>
          <p:cNvSpPr>
            <a:spLocks noGrp="1"/>
          </p:cNvSpPr>
          <p:nvPr>
            <p:ph type="sldNum" sz="quarter" idx="12"/>
          </p:nvPr>
        </p:nvSpPr>
        <p:spPr/>
        <p:txBody>
          <a:bodyPr/>
          <a:lstStyle>
            <a:lvl1pPr>
              <a:defRPr/>
            </a:lvl1pPr>
          </a:lstStyle>
          <a:p>
            <a:fld id="{643FC239-7393-457C-9CC3-689C6419CA6F}" type="slidenum">
              <a:rPr lang="en-US">
                <a:solidFill>
                  <a:prstClr val="white">
                    <a:lumMod val="50000"/>
                  </a:prstClr>
                </a:solidFill>
              </a:rPr>
              <a:pPr/>
              <a:t>‹#›</a:t>
            </a:fld>
            <a:endParaRPr lang="en-US">
              <a:solidFill>
                <a:prstClr val="white">
                  <a:lumMod val="50000"/>
                </a:prstClr>
              </a:solidFill>
            </a:endParaRPr>
          </a:p>
        </p:txBody>
      </p:sp>
    </p:spTree>
    <p:extLst>
      <p:ext uri="{BB962C8B-B14F-4D97-AF65-F5344CB8AC3E}">
        <p14:creationId xmlns:p14="http://schemas.microsoft.com/office/powerpoint/2010/main" val="3990769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581400" y="6172200"/>
            <a:ext cx="2133600" cy="476250"/>
          </a:xfrm>
          <a:prstGeom prst="rect">
            <a:avLst/>
          </a:prstGeom>
        </p:spPr>
        <p:txBody>
          <a:bodyPr/>
          <a:lstStyle>
            <a:lvl1pPr>
              <a:defRPr/>
            </a:lvl1pPr>
          </a:lstStyle>
          <a:p>
            <a:pPr fontAlgn="base">
              <a:spcBef>
                <a:spcPct val="0"/>
              </a:spcBef>
              <a:spcAft>
                <a:spcPct val="0"/>
              </a:spcAft>
            </a:pPr>
            <a:endParaRPr lang="en-US" sz="2400">
              <a:solidFill>
                <a:prstClr val="black"/>
              </a:solidFill>
              <a:latin typeface="Calibri" pitchFamily="34" charset="0"/>
            </a:endParaRPr>
          </a:p>
        </p:txBody>
      </p:sp>
      <p:sp>
        <p:nvSpPr>
          <p:cNvPr id="7" name="Slide Number Placeholder 6"/>
          <p:cNvSpPr>
            <a:spLocks noGrp="1"/>
          </p:cNvSpPr>
          <p:nvPr>
            <p:ph type="sldNum" sz="quarter" idx="12"/>
          </p:nvPr>
        </p:nvSpPr>
        <p:spPr/>
        <p:txBody>
          <a:bodyPr/>
          <a:lstStyle>
            <a:lvl1pPr>
              <a:defRPr/>
            </a:lvl1pPr>
          </a:lstStyle>
          <a:p>
            <a:fld id="{48C460BC-0006-4CBA-B4E4-B3FFD2C25ECC}" type="slidenum">
              <a:rPr lang="en-US">
                <a:solidFill>
                  <a:prstClr val="white">
                    <a:lumMod val="50000"/>
                  </a:prstClr>
                </a:solidFill>
              </a:rPr>
              <a:pPr/>
              <a:t>‹#›</a:t>
            </a:fld>
            <a:endParaRPr lang="en-US">
              <a:solidFill>
                <a:prstClr val="white">
                  <a:lumMod val="50000"/>
                </a:prstClr>
              </a:solidFill>
            </a:endParaRPr>
          </a:p>
        </p:txBody>
      </p:sp>
    </p:spTree>
    <p:extLst>
      <p:ext uri="{BB962C8B-B14F-4D97-AF65-F5344CB8AC3E}">
        <p14:creationId xmlns:p14="http://schemas.microsoft.com/office/powerpoint/2010/main" val="3800655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581400" y="6172200"/>
            <a:ext cx="2133600" cy="476250"/>
          </a:xfrm>
          <a:prstGeom prst="rect">
            <a:avLst/>
          </a:prstGeom>
        </p:spPr>
        <p:txBody>
          <a:bodyPr/>
          <a:lstStyle>
            <a:lvl1pPr>
              <a:defRPr/>
            </a:lvl1pPr>
          </a:lstStyle>
          <a:p>
            <a:pPr fontAlgn="base">
              <a:spcBef>
                <a:spcPct val="0"/>
              </a:spcBef>
              <a:spcAft>
                <a:spcPct val="0"/>
              </a:spcAft>
            </a:pPr>
            <a:endParaRPr lang="en-US" sz="2400">
              <a:solidFill>
                <a:prstClr val="black"/>
              </a:solidFill>
              <a:latin typeface="Calibri" pitchFamily="34" charset="0"/>
            </a:endParaRPr>
          </a:p>
        </p:txBody>
      </p:sp>
      <p:sp>
        <p:nvSpPr>
          <p:cNvPr id="7" name="Slide Number Placeholder 6"/>
          <p:cNvSpPr>
            <a:spLocks noGrp="1"/>
          </p:cNvSpPr>
          <p:nvPr>
            <p:ph type="sldNum" sz="quarter" idx="12"/>
          </p:nvPr>
        </p:nvSpPr>
        <p:spPr/>
        <p:txBody>
          <a:bodyPr/>
          <a:lstStyle>
            <a:lvl1pPr>
              <a:defRPr/>
            </a:lvl1pPr>
          </a:lstStyle>
          <a:p>
            <a:fld id="{2F874E61-B26F-43A7-8A14-05F02F28A834}" type="slidenum">
              <a:rPr lang="en-US">
                <a:solidFill>
                  <a:prstClr val="white">
                    <a:lumMod val="50000"/>
                  </a:prstClr>
                </a:solidFill>
              </a:rPr>
              <a:pPr/>
              <a:t>‹#›</a:t>
            </a:fld>
            <a:endParaRPr lang="en-US">
              <a:solidFill>
                <a:prstClr val="white">
                  <a:lumMod val="50000"/>
                </a:prstClr>
              </a:solidFill>
            </a:endParaRPr>
          </a:p>
        </p:txBody>
      </p:sp>
    </p:spTree>
    <p:extLst>
      <p:ext uri="{BB962C8B-B14F-4D97-AF65-F5344CB8AC3E}">
        <p14:creationId xmlns:p14="http://schemas.microsoft.com/office/powerpoint/2010/main" val="3813871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5" name="Freeform 211"/>
          <p:cNvSpPr>
            <a:spLocks noChangeAspect="1"/>
          </p:cNvSpPr>
          <p:nvPr userDrawn="1"/>
        </p:nvSpPr>
        <p:spPr bwMode="auto">
          <a:xfrm>
            <a:off x="0" y="0"/>
            <a:ext cx="9540552" cy="300038"/>
          </a:xfrm>
          <a:custGeom>
            <a:avLst/>
            <a:gdLst/>
            <a:ahLst/>
            <a:cxnLst>
              <a:cxn ang="0">
                <a:pos x="0" y="0"/>
              </a:cxn>
              <a:cxn ang="0">
                <a:pos x="545" y="0"/>
              </a:cxn>
              <a:cxn ang="0">
                <a:pos x="530" y="35"/>
              </a:cxn>
              <a:cxn ang="0">
                <a:pos x="515" y="70"/>
              </a:cxn>
              <a:cxn ang="0">
                <a:pos x="505" y="103"/>
              </a:cxn>
              <a:cxn ang="0">
                <a:pos x="496" y="134"/>
              </a:cxn>
              <a:cxn ang="0">
                <a:pos x="490" y="166"/>
              </a:cxn>
              <a:cxn ang="0">
                <a:pos x="485" y="196"/>
              </a:cxn>
              <a:cxn ang="0">
                <a:pos x="482" y="224"/>
              </a:cxn>
              <a:cxn ang="0">
                <a:pos x="482" y="251"/>
              </a:cxn>
              <a:cxn ang="0">
                <a:pos x="482" y="277"/>
              </a:cxn>
              <a:cxn ang="0">
                <a:pos x="485" y="302"/>
              </a:cxn>
              <a:cxn ang="0">
                <a:pos x="488" y="325"/>
              </a:cxn>
              <a:cxn ang="0">
                <a:pos x="491" y="347"/>
              </a:cxn>
              <a:cxn ang="0">
                <a:pos x="496" y="368"/>
              </a:cxn>
              <a:cxn ang="0">
                <a:pos x="502" y="387"/>
              </a:cxn>
              <a:cxn ang="0">
                <a:pos x="508" y="404"/>
              </a:cxn>
              <a:cxn ang="0">
                <a:pos x="514" y="419"/>
              </a:cxn>
              <a:cxn ang="0">
                <a:pos x="520" y="433"/>
              </a:cxn>
              <a:cxn ang="0">
                <a:pos x="526" y="446"/>
              </a:cxn>
              <a:cxn ang="0">
                <a:pos x="530" y="456"/>
              </a:cxn>
              <a:cxn ang="0">
                <a:pos x="536" y="465"/>
              </a:cxn>
              <a:cxn ang="0">
                <a:pos x="539" y="472"/>
              </a:cxn>
              <a:cxn ang="0">
                <a:pos x="545" y="479"/>
              </a:cxn>
              <a:cxn ang="0">
                <a:pos x="545" y="480"/>
              </a:cxn>
              <a:cxn ang="0">
                <a:pos x="0" y="480"/>
              </a:cxn>
              <a:cxn ang="0">
                <a:pos x="0" y="0"/>
              </a:cxn>
            </a:cxnLst>
            <a:rect l="0" t="0" r="r" b="b"/>
            <a:pathLst>
              <a:path w="545" h="480">
                <a:moveTo>
                  <a:pt x="0" y="0"/>
                </a:moveTo>
                <a:lnTo>
                  <a:pt x="545" y="0"/>
                </a:lnTo>
                <a:lnTo>
                  <a:pt x="530" y="35"/>
                </a:lnTo>
                <a:lnTo>
                  <a:pt x="515" y="70"/>
                </a:lnTo>
                <a:lnTo>
                  <a:pt x="505" y="103"/>
                </a:lnTo>
                <a:lnTo>
                  <a:pt x="496" y="134"/>
                </a:lnTo>
                <a:lnTo>
                  <a:pt x="490" y="166"/>
                </a:lnTo>
                <a:lnTo>
                  <a:pt x="485" y="196"/>
                </a:lnTo>
                <a:lnTo>
                  <a:pt x="482" y="224"/>
                </a:lnTo>
                <a:lnTo>
                  <a:pt x="482" y="251"/>
                </a:lnTo>
                <a:lnTo>
                  <a:pt x="482" y="277"/>
                </a:lnTo>
                <a:lnTo>
                  <a:pt x="485" y="302"/>
                </a:lnTo>
                <a:lnTo>
                  <a:pt x="488" y="325"/>
                </a:lnTo>
                <a:lnTo>
                  <a:pt x="491" y="347"/>
                </a:lnTo>
                <a:lnTo>
                  <a:pt x="496" y="368"/>
                </a:lnTo>
                <a:lnTo>
                  <a:pt x="502" y="387"/>
                </a:lnTo>
                <a:lnTo>
                  <a:pt x="508" y="404"/>
                </a:lnTo>
                <a:lnTo>
                  <a:pt x="514" y="419"/>
                </a:lnTo>
                <a:lnTo>
                  <a:pt x="520" y="433"/>
                </a:lnTo>
                <a:lnTo>
                  <a:pt x="526" y="446"/>
                </a:lnTo>
                <a:lnTo>
                  <a:pt x="530" y="456"/>
                </a:lnTo>
                <a:lnTo>
                  <a:pt x="536" y="465"/>
                </a:lnTo>
                <a:lnTo>
                  <a:pt x="539" y="472"/>
                </a:lnTo>
                <a:lnTo>
                  <a:pt x="545" y="479"/>
                </a:lnTo>
                <a:lnTo>
                  <a:pt x="545" y="480"/>
                </a:lnTo>
                <a:lnTo>
                  <a:pt x="0" y="480"/>
                </a:lnTo>
                <a:lnTo>
                  <a:pt x="0" y="0"/>
                </a:lnTo>
                <a:close/>
              </a:path>
            </a:pathLst>
          </a:custGeom>
          <a:gradFill>
            <a:gsLst>
              <a:gs pos="0">
                <a:srgbClr val="1879CB"/>
              </a:gs>
              <a:gs pos="100000">
                <a:srgbClr val="A50021"/>
              </a:gs>
            </a:gsLst>
            <a:lin ang="0" scaled="0"/>
          </a:gradFill>
          <a:ln w="9525">
            <a:noFill/>
            <a:round/>
            <a:headEnd/>
            <a:tailEnd/>
          </a:ln>
        </p:spPr>
        <p:txBody>
          <a:bodyPr/>
          <a:lstStyle/>
          <a:p>
            <a:pPr fontAlgn="base">
              <a:spcBef>
                <a:spcPct val="0"/>
              </a:spcBef>
              <a:spcAft>
                <a:spcPct val="0"/>
              </a:spcAft>
            </a:pPr>
            <a:endParaRPr lang="en-US" sz="2400">
              <a:solidFill>
                <a:prstClr val="black"/>
              </a:solidFill>
              <a:latin typeface="Calibri" pitchFamily="34" charset="0"/>
            </a:endParaRPr>
          </a:p>
        </p:txBody>
      </p:sp>
      <p:sp>
        <p:nvSpPr>
          <p:cNvPr id="1026" name="Rectangle 2"/>
          <p:cNvSpPr>
            <a:spLocks noGrp="1" noChangeArrowheads="1"/>
          </p:cNvSpPr>
          <p:nvPr>
            <p:ph type="title"/>
          </p:nvPr>
        </p:nvSpPr>
        <p:spPr bwMode="auto">
          <a:xfrm>
            <a:off x="457200" y="274638"/>
            <a:ext cx="8229600" cy="7921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219200"/>
            <a:ext cx="8229600" cy="4906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553200" y="6245225"/>
            <a:ext cx="2438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bg1">
                    <a:lumMod val="50000"/>
                  </a:schemeClr>
                </a:solidFill>
              </a:defRPr>
            </a:lvl1pPr>
          </a:lstStyle>
          <a:p>
            <a:pPr fontAlgn="base">
              <a:spcBef>
                <a:spcPct val="0"/>
              </a:spcBef>
              <a:spcAft>
                <a:spcPct val="0"/>
              </a:spcAft>
            </a:pPr>
            <a:fld id="{E150ECFD-5807-44D9-AF3B-3260B807F6AB}" type="slidenum">
              <a:rPr lang="en-US" smtClean="0">
                <a:solidFill>
                  <a:prstClr val="white">
                    <a:lumMod val="50000"/>
                  </a:prstClr>
                </a:solidFill>
                <a:latin typeface="Calibri" pitchFamily="34" charset="0"/>
              </a:rPr>
              <a:pPr fontAlgn="base">
                <a:spcBef>
                  <a:spcPct val="0"/>
                </a:spcBef>
                <a:spcAft>
                  <a:spcPct val="0"/>
                </a:spcAft>
              </a:pPr>
              <a:t>‹#›</a:t>
            </a:fld>
            <a:endParaRPr lang="en-US" dirty="0">
              <a:solidFill>
                <a:prstClr val="white">
                  <a:lumMod val="50000"/>
                </a:prstClr>
              </a:solidFill>
              <a:latin typeface="Calibri" pitchFamily="34" charset="0"/>
            </a:endParaRPr>
          </a:p>
        </p:txBody>
      </p:sp>
      <p:grpSp>
        <p:nvGrpSpPr>
          <p:cNvPr id="1232" name="Group 208"/>
          <p:cNvGrpSpPr>
            <a:grpSpLocks noChangeAspect="1"/>
          </p:cNvGrpSpPr>
          <p:nvPr/>
        </p:nvGrpSpPr>
        <p:grpSpPr bwMode="auto">
          <a:xfrm>
            <a:off x="8345611" y="0"/>
            <a:ext cx="1050925" cy="301625"/>
            <a:chOff x="3269" y="1445"/>
            <a:chExt cx="1680" cy="482"/>
          </a:xfrm>
        </p:grpSpPr>
        <p:sp>
          <p:nvSpPr>
            <p:cNvPr id="1224" name="Rectangle 200"/>
            <p:cNvSpPr>
              <a:spLocks noChangeAspect="1" noChangeArrowheads="1"/>
            </p:cNvSpPr>
            <p:nvPr userDrawn="1"/>
          </p:nvSpPr>
          <p:spPr bwMode="auto">
            <a:xfrm>
              <a:off x="3269" y="1445"/>
              <a:ext cx="1680" cy="480"/>
            </a:xfrm>
            <a:prstGeom prst="rect">
              <a:avLst/>
            </a:prstGeom>
            <a:solidFill>
              <a:srgbClr val="FFFFFF"/>
            </a:solidFill>
            <a:ln w="9525">
              <a:noFill/>
              <a:miter lim="800000"/>
              <a:headEnd/>
              <a:tailEnd/>
            </a:ln>
          </p:spPr>
          <p:txBody>
            <a:bodyPr/>
            <a:lstStyle/>
            <a:p>
              <a:pPr fontAlgn="base">
                <a:spcBef>
                  <a:spcPct val="0"/>
                </a:spcBef>
                <a:spcAft>
                  <a:spcPct val="0"/>
                </a:spcAft>
              </a:pPr>
              <a:endParaRPr lang="en-US" sz="2400">
                <a:solidFill>
                  <a:prstClr val="black"/>
                </a:solidFill>
                <a:latin typeface="Calibri" pitchFamily="34" charset="0"/>
              </a:endParaRPr>
            </a:p>
          </p:txBody>
        </p:sp>
        <p:sp>
          <p:nvSpPr>
            <p:cNvPr id="1225" name="Freeform 201"/>
            <p:cNvSpPr>
              <a:spLocks noChangeAspect="1"/>
            </p:cNvSpPr>
            <p:nvPr userDrawn="1"/>
          </p:nvSpPr>
          <p:spPr bwMode="auto">
            <a:xfrm>
              <a:off x="3269" y="1445"/>
              <a:ext cx="545" cy="480"/>
            </a:xfrm>
            <a:custGeom>
              <a:avLst/>
              <a:gdLst/>
              <a:ahLst/>
              <a:cxnLst>
                <a:cxn ang="0">
                  <a:pos x="0" y="0"/>
                </a:cxn>
                <a:cxn ang="0">
                  <a:pos x="545" y="0"/>
                </a:cxn>
                <a:cxn ang="0">
                  <a:pos x="530" y="35"/>
                </a:cxn>
                <a:cxn ang="0">
                  <a:pos x="515" y="70"/>
                </a:cxn>
                <a:cxn ang="0">
                  <a:pos x="505" y="103"/>
                </a:cxn>
                <a:cxn ang="0">
                  <a:pos x="496" y="134"/>
                </a:cxn>
                <a:cxn ang="0">
                  <a:pos x="490" y="166"/>
                </a:cxn>
                <a:cxn ang="0">
                  <a:pos x="485" y="196"/>
                </a:cxn>
                <a:cxn ang="0">
                  <a:pos x="482" y="224"/>
                </a:cxn>
                <a:cxn ang="0">
                  <a:pos x="482" y="251"/>
                </a:cxn>
                <a:cxn ang="0">
                  <a:pos x="482" y="277"/>
                </a:cxn>
                <a:cxn ang="0">
                  <a:pos x="485" y="302"/>
                </a:cxn>
                <a:cxn ang="0">
                  <a:pos x="488" y="325"/>
                </a:cxn>
                <a:cxn ang="0">
                  <a:pos x="491" y="347"/>
                </a:cxn>
                <a:cxn ang="0">
                  <a:pos x="496" y="368"/>
                </a:cxn>
                <a:cxn ang="0">
                  <a:pos x="502" y="387"/>
                </a:cxn>
                <a:cxn ang="0">
                  <a:pos x="508" y="404"/>
                </a:cxn>
                <a:cxn ang="0">
                  <a:pos x="514" y="419"/>
                </a:cxn>
                <a:cxn ang="0">
                  <a:pos x="520" y="433"/>
                </a:cxn>
                <a:cxn ang="0">
                  <a:pos x="526" y="446"/>
                </a:cxn>
                <a:cxn ang="0">
                  <a:pos x="530" y="456"/>
                </a:cxn>
                <a:cxn ang="0">
                  <a:pos x="536" y="465"/>
                </a:cxn>
                <a:cxn ang="0">
                  <a:pos x="539" y="472"/>
                </a:cxn>
                <a:cxn ang="0">
                  <a:pos x="545" y="479"/>
                </a:cxn>
                <a:cxn ang="0">
                  <a:pos x="545" y="480"/>
                </a:cxn>
                <a:cxn ang="0">
                  <a:pos x="0" y="480"/>
                </a:cxn>
                <a:cxn ang="0">
                  <a:pos x="0" y="0"/>
                </a:cxn>
              </a:cxnLst>
              <a:rect l="0" t="0" r="r" b="b"/>
              <a:pathLst>
                <a:path w="545" h="480">
                  <a:moveTo>
                    <a:pt x="0" y="0"/>
                  </a:moveTo>
                  <a:lnTo>
                    <a:pt x="545" y="0"/>
                  </a:lnTo>
                  <a:lnTo>
                    <a:pt x="530" y="35"/>
                  </a:lnTo>
                  <a:lnTo>
                    <a:pt x="515" y="70"/>
                  </a:lnTo>
                  <a:lnTo>
                    <a:pt x="505" y="103"/>
                  </a:lnTo>
                  <a:lnTo>
                    <a:pt x="496" y="134"/>
                  </a:lnTo>
                  <a:lnTo>
                    <a:pt x="490" y="166"/>
                  </a:lnTo>
                  <a:lnTo>
                    <a:pt x="485" y="196"/>
                  </a:lnTo>
                  <a:lnTo>
                    <a:pt x="482" y="224"/>
                  </a:lnTo>
                  <a:lnTo>
                    <a:pt x="482" y="251"/>
                  </a:lnTo>
                  <a:lnTo>
                    <a:pt x="482" y="277"/>
                  </a:lnTo>
                  <a:lnTo>
                    <a:pt x="485" y="302"/>
                  </a:lnTo>
                  <a:lnTo>
                    <a:pt x="488" y="325"/>
                  </a:lnTo>
                  <a:lnTo>
                    <a:pt x="491" y="347"/>
                  </a:lnTo>
                  <a:lnTo>
                    <a:pt x="496" y="368"/>
                  </a:lnTo>
                  <a:lnTo>
                    <a:pt x="502" y="387"/>
                  </a:lnTo>
                  <a:lnTo>
                    <a:pt x="508" y="404"/>
                  </a:lnTo>
                  <a:lnTo>
                    <a:pt x="514" y="419"/>
                  </a:lnTo>
                  <a:lnTo>
                    <a:pt x="520" y="433"/>
                  </a:lnTo>
                  <a:lnTo>
                    <a:pt x="526" y="446"/>
                  </a:lnTo>
                  <a:lnTo>
                    <a:pt x="530" y="456"/>
                  </a:lnTo>
                  <a:lnTo>
                    <a:pt x="536" y="465"/>
                  </a:lnTo>
                  <a:lnTo>
                    <a:pt x="539" y="472"/>
                  </a:lnTo>
                  <a:lnTo>
                    <a:pt x="545" y="479"/>
                  </a:lnTo>
                  <a:lnTo>
                    <a:pt x="545" y="480"/>
                  </a:lnTo>
                  <a:lnTo>
                    <a:pt x="0" y="480"/>
                  </a:lnTo>
                  <a:lnTo>
                    <a:pt x="0" y="0"/>
                  </a:lnTo>
                  <a:close/>
                </a:path>
              </a:pathLst>
            </a:custGeom>
            <a:solidFill>
              <a:srgbClr val="963237"/>
            </a:solidFill>
            <a:ln w="9525">
              <a:noFill/>
              <a:round/>
              <a:headEnd/>
              <a:tailEnd/>
            </a:ln>
          </p:spPr>
          <p:txBody>
            <a:bodyPr/>
            <a:lstStyle/>
            <a:p>
              <a:pPr fontAlgn="base">
                <a:spcBef>
                  <a:spcPct val="0"/>
                </a:spcBef>
                <a:spcAft>
                  <a:spcPct val="0"/>
                </a:spcAft>
              </a:pPr>
              <a:endParaRPr lang="en-US" sz="2400">
                <a:solidFill>
                  <a:prstClr val="black"/>
                </a:solidFill>
                <a:latin typeface="Calibri" pitchFamily="34" charset="0"/>
              </a:endParaRPr>
            </a:p>
          </p:txBody>
        </p:sp>
        <p:sp>
          <p:nvSpPr>
            <p:cNvPr id="1226" name="Freeform 202"/>
            <p:cNvSpPr>
              <a:spLocks noChangeAspect="1"/>
            </p:cNvSpPr>
            <p:nvPr userDrawn="1"/>
          </p:nvSpPr>
          <p:spPr bwMode="auto">
            <a:xfrm>
              <a:off x="4397" y="1445"/>
              <a:ext cx="552" cy="480"/>
            </a:xfrm>
            <a:custGeom>
              <a:avLst/>
              <a:gdLst/>
              <a:ahLst/>
              <a:cxnLst>
                <a:cxn ang="0">
                  <a:pos x="0" y="0"/>
                </a:cxn>
                <a:cxn ang="0">
                  <a:pos x="552" y="0"/>
                </a:cxn>
                <a:cxn ang="0">
                  <a:pos x="551" y="480"/>
                </a:cxn>
                <a:cxn ang="0">
                  <a:pos x="67" y="480"/>
                </a:cxn>
                <a:cxn ang="0">
                  <a:pos x="51" y="454"/>
                </a:cxn>
                <a:cxn ang="0">
                  <a:pos x="39" y="428"/>
                </a:cxn>
                <a:cxn ang="0">
                  <a:pos x="28" y="404"/>
                </a:cxn>
                <a:cxn ang="0">
                  <a:pos x="20" y="381"/>
                </a:cxn>
                <a:cxn ang="0">
                  <a:pos x="13" y="358"/>
                </a:cxn>
                <a:cxn ang="0">
                  <a:pos x="8" y="338"/>
                </a:cxn>
                <a:cxn ang="0">
                  <a:pos x="5" y="320"/>
                </a:cxn>
                <a:cxn ang="0">
                  <a:pos x="2" y="303"/>
                </a:cxn>
                <a:cxn ang="0">
                  <a:pos x="1" y="290"/>
                </a:cxn>
                <a:cxn ang="0">
                  <a:pos x="0" y="278"/>
                </a:cxn>
                <a:cxn ang="0">
                  <a:pos x="0" y="0"/>
                </a:cxn>
              </a:cxnLst>
              <a:rect l="0" t="0" r="r" b="b"/>
              <a:pathLst>
                <a:path w="552" h="480">
                  <a:moveTo>
                    <a:pt x="0" y="0"/>
                  </a:moveTo>
                  <a:lnTo>
                    <a:pt x="552" y="0"/>
                  </a:lnTo>
                  <a:lnTo>
                    <a:pt x="551" y="480"/>
                  </a:lnTo>
                  <a:lnTo>
                    <a:pt x="67" y="480"/>
                  </a:lnTo>
                  <a:lnTo>
                    <a:pt x="51" y="454"/>
                  </a:lnTo>
                  <a:lnTo>
                    <a:pt x="39" y="428"/>
                  </a:lnTo>
                  <a:lnTo>
                    <a:pt x="28" y="404"/>
                  </a:lnTo>
                  <a:lnTo>
                    <a:pt x="20" y="381"/>
                  </a:lnTo>
                  <a:lnTo>
                    <a:pt x="13" y="358"/>
                  </a:lnTo>
                  <a:lnTo>
                    <a:pt x="8" y="338"/>
                  </a:lnTo>
                  <a:lnTo>
                    <a:pt x="5" y="320"/>
                  </a:lnTo>
                  <a:lnTo>
                    <a:pt x="2" y="303"/>
                  </a:lnTo>
                  <a:lnTo>
                    <a:pt x="1" y="290"/>
                  </a:lnTo>
                  <a:lnTo>
                    <a:pt x="0" y="278"/>
                  </a:lnTo>
                  <a:lnTo>
                    <a:pt x="0" y="0"/>
                  </a:lnTo>
                  <a:close/>
                </a:path>
              </a:pathLst>
            </a:custGeom>
            <a:solidFill>
              <a:srgbClr val="963237"/>
            </a:solidFill>
            <a:ln w="9525">
              <a:noFill/>
              <a:round/>
              <a:headEnd/>
              <a:tailEnd/>
            </a:ln>
          </p:spPr>
          <p:txBody>
            <a:bodyPr/>
            <a:lstStyle/>
            <a:p>
              <a:pPr fontAlgn="base">
                <a:spcBef>
                  <a:spcPct val="0"/>
                </a:spcBef>
                <a:spcAft>
                  <a:spcPct val="0"/>
                </a:spcAft>
              </a:pPr>
              <a:endParaRPr lang="en-US" sz="2400">
                <a:solidFill>
                  <a:prstClr val="black"/>
                </a:solidFill>
                <a:latin typeface="Calibri" pitchFamily="34" charset="0"/>
              </a:endParaRPr>
            </a:p>
          </p:txBody>
        </p:sp>
        <p:sp>
          <p:nvSpPr>
            <p:cNvPr id="1227" name="Freeform 203"/>
            <p:cNvSpPr>
              <a:spLocks noChangeAspect="1"/>
            </p:cNvSpPr>
            <p:nvPr userDrawn="1"/>
          </p:nvSpPr>
          <p:spPr bwMode="auto">
            <a:xfrm>
              <a:off x="3797" y="1445"/>
              <a:ext cx="121" cy="482"/>
            </a:xfrm>
            <a:custGeom>
              <a:avLst/>
              <a:gdLst/>
              <a:ahLst/>
              <a:cxnLst>
                <a:cxn ang="0">
                  <a:pos x="63" y="0"/>
                </a:cxn>
                <a:cxn ang="0">
                  <a:pos x="121" y="0"/>
                </a:cxn>
                <a:cxn ang="0">
                  <a:pos x="120" y="2"/>
                </a:cxn>
                <a:cxn ang="0">
                  <a:pos x="118" y="4"/>
                </a:cxn>
                <a:cxn ang="0">
                  <a:pos x="115" y="11"/>
                </a:cxn>
                <a:cxn ang="0">
                  <a:pos x="111" y="18"/>
                </a:cxn>
                <a:cxn ang="0">
                  <a:pos x="106" y="29"/>
                </a:cxn>
                <a:cxn ang="0">
                  <a:pos x="101" y="41"/>
                </a:cxn>
                <a:cxn ang="0">
                  <a:pos x="95" y="54"/>
                </a:cxn>
                <a:cxn ang="0">
                  <a:pos x="89" y="68"/>
                </a:cxn>
                <a:cxn ang="0">
                  <a:pos x="84" y="84"/>
                </a:cxn>
                <a:cxn ang="0">
                  <a:pos x="78" y="101"/>
                </a:cxn>
                <a:cxn ang="0">
                  <a:pos x="72" y="118"/>
                </a:cxn>
                <a:cxn ang="0">
                  <a:pos x="67" y="137"/>
                </a:cxn>
                <a:cxn ang="0">
                  <a:pos x="63" y="156"/>
                </a:cxn>
                <a:cxn ang="0">
                  <a:pos x="60" y="175"/>
                </a:cxn>
                <a:cxn ang="0">
                  <a:pos x="58" y="194"/>
                </a:cxn>
                <a:cxn ang="0">
                  <a:pos x="56" y="213"/>
                </a:cxn>
                <a:cxn ang="0">
                  <a:pos x="114" y="213"/>
                </a:cxn>
                <a:cxn ang="0">
                  <a:pos x="114" y="263"/>
                </a:cxn>
                <a:cxn ang="0">
                  <a:pos x="54" y="263"/>
                </a:cxn>
                <a:cxn ang="0">
                  <a:pos x="54" y="279"/>
                </a:cxn>
                <a:cxn ang="0">
                  <a:pos x="55" y="291"/>
                </a:cxn>
                <a:cxn ang="0">
                  <a:pos x="56" y="304"/>
                </a:cxn>
                <a:cxn ang="0">
                  <a:pos x="59" y="321"/>
                </a:cxn>
                <a:cxn ang="0">
                  <a:pos x="63" y="339"/>
                </a:cxn>
                <a:cxn ang="0">
                  <a:pos x="67" y="359"/>
                </a:cxn>
                <a:cxn ang="0">
                  <a:pos x="74" y="382"/>
                </a:cxn>
                <a:cxn ang="0">
                  <a:pos x="82" y="405"/>
                </a:cxn>
                <a:cxn ang="0">
                  <a:pos x="93" y="430"/>
                </a:cxn>
                <a:cxn ang="0">
                  <a:pos x="105" y="456"/>
                </a:cxn>
                <a:cxn ang="0">
                  <a:pos x="121" y="482"/>
                </a:cxn>
                <a:cxn ang="0">
                  <a:pos x="63" y="482"/>
                </a:cxn>
                <a:cxn ang="0">
                  <a:pos x="62" y="481"/>
                </a:cxn>
                <a:cxn ang="0">
                  <a:pos x="57" y="473"/>
                </a:cxn>
                <a:cxn ang="0">
                  <a:pos x="53" y="466"/>
                </a:cxn>
                <a:cxn ang="0">
                  <a:pos x="48" y="458"/>
                </a:cxn>
                <a:cxn ang="0">
                  <a:pos x="43" y="447"/>
                </a:cxn>
                <a:cxn ang="0">
                  <a:pos x="37" y="435"/>
                </a:cxn>
                <a:cxn ang="0">
                  <a:pos x="31" y="421"/>
                </a:cxn>
                <a:cxn ang="0">
                  <a:pos x="26" y="404"/>
                </a:cxn>
                <a:cxn ang="0">
                  <a:pos x="20" y="387"/>
                </a:cxn>
                <a:cxn ang="0">
                  <a:pos x="15" y="368"/>
                </a:cxn>
                <a:cxn ang="0">
                  <a:pos x="10" y="348"/>
                </a:cxn>
                <a:cxn ang="0">
                  <a:pos x="6" y="326"/>
                </a:cxn>
                <a:cxn ang="0">
                  <a:pos x="3" y="303"/>
                </a:cxn>
                <a:cxn ang="0">
                  <a:pos x="1" y="279"/>
                </a:cxn>
                <a:cxn ang="0">
                  <a:pos x="0" y="252"/>
                </a:cxn>
                <a:cxn ang="0">
                  <a:pos x="1" y="224"/>
                </a:cxn>
                <a:cxn ang="0">
                  <a:pos x="4" y="196"/>
                </a:cxn>
                <a:cxn ang="0">
                  <a:pos x="8" y="166"/>
                </a:cxn>
                <a:cxn ang="0">
                  <a:pos x="14" y="134"/>
                </a:cxn>
                <a:cxn ang="0">
                  <a:pos x="23" y="103"/>
                </a:cxn>
                <a:cxn ang="0">
                  <a:pos x="33" y="70"/>
                </a:cxn>
                <a:cxn ang="0">
                  <a:pos x="47" y="35"/>
                </a:cxn>
                <a:cxn ang="0">
                  <a:pos x="63" y="0"/>
                </a:cxn>
              </a:cxnLst>
              <a:rect l="0" t="0" r="r" b="b"/>
              <a:pathLst>
                <a:path w="121" h="482">
                  <a:moveTo>
                    <a:pt x="63" y="0"/>
                  </a:moveTo>
                  <a:lnTo>
                    <a:pt x="121" y="0"/>
                  </a:lnTo>
                  <a:lnTo>
                    <a:pt x="120" y="2"/>
                  </a:lnTo>
                  <a:lnTo>
                    <a:pt x="118" y="4"/>
                  </a:lnTo>
                  <a:lnTo>
                    <a:pt x="115" y="11"/>
                  </a:lnTo>
                  <a:lnTo>
                    <a:pt x="111" y="18"/>
                  </a:lnTo>
                  <a:lnTo>
                    <a:pt x="106" y="29"/>
                  </a:lnTo>
                  <a:lnTo>
                    <a:pt x="101" y="41"/>
                  </a:lnTo>
                  <a:lnTo>
                    <a:pt x="95" y="54"/>
                  </a:lnTo>
                  <a:lnTo>
                    <a:pt x="89" y="68"/>
                  </a:lnTo>
                  <a:lnTo>
                    <a:pt x="84" y="84"/>
                  </a:lnTo>
                  <a:lnTo>
                    <a:pt x="78" y="101"/>
                  </a:lnTo>
                  <a:lnTo>
                    <a:pt x="72" y="118"/>
                  </a:lnTo>
                  <a:lnTo>
                    <a:pt x="67" y="137"/>
                  </a:lnTo>
                  <a:lnTo>
                    <a:pt x="63" y="156"/>
                  </a:lnTo>
                  <a:lnTo>
                    <a:pt x="60" y="175"/>
                  </a:lnTo>
                  <a:lnTo>
                    <a:pt x="58" y="194"/>
                  </a:lnTo>
                  <a:lnTo>
                    <a:pt x="56" y="213"/>
                  </a:lnTo>
                  <a:lnTo>
                    <a:pt x="114" y="213"/>
                  </a:lnTo>
                  <a:lnTo>
                    <a:pt x="114" y="263"/>
                  </a:lnTo>
                  <a:lnTo>
                    <a:pt x="54" y="263"/>
                  </a:lnTo>
                  <a:lnTo>
                    <a:pt x="54" y="279"/>
                  </a:lnTo>
                  <a:lnTo>
                    <a:pt x="55" y="291"/>
                  </a:lnTo>
                  <a:lnTo>
                    <a:pt x="56" y="304"/>
                  </a:lnTo>
                  <a:lnTo>
                    <a:pt x="59" y="321"/>
                  </a:lnTo>
                  <a:lnTo>
                    <a:pt x="63" y="339"/>
                  </a:lnTo>
                  <a:lnTo>
                    <a:pt x="67" y="359"/>
                  </a:lnTo>
                  <a:lnTo>
                    <a:pt x="74" y="382"/>
                  </a:lnTo>
                  <a:lnTo>
                    <a:pt x="82" y="405"/>
                  </a:lnTo>
                  <a:lnTo>
                    <a:pt x="93" y="430"/>
                  </a:lnTo>
                  <a:lnTo>
                    <a:pt x="105" y="456"/>
                  </a:lnTo>
                  <a:lnTo>
                    <a:pt x="121" y="482"/>
                  </a:lnTo>
                  <a:lnTo>
                    <a:pt x="63" y="482"/>
                  </a:lnTo>
                  <a:lnTo>
                    <a:pt x="62" y="481"/>
                  </a:lnTo>
                  <a:lnTo>
                    <a:pt x="57" y="473"/>
                  </a:lnTo>
                  <a:lnTo>
                    <a:pt x="53" y="466"/>
                  </a:lnTo>
                  <a:lnTo>
                    <a:pt x="48" y="458"/>
                  </a:lnTo>
                  <a:lnTo>
                    <a:pt x="43" y="447"/>
                  </a:lnTo>
                  <a:lnTo>
                    <a:pt x="37" y="435"/>
                  </a:lnTo>
                  <a:lnTo>
                    <a:pt x="31" y="421"/>
                  </a:lnTo>
                  <a:lnTo>
                    <a:pt x="26" y="404"/>
                  </a:lnTo>
                  <a:lnTo>
                    <a:pt x="20" y="387"/>
                  </a:lnTo>
                  <a:lnTo>
                    <a:pt x="15" y="368"/>
                  </a:lnTo>
                  <a:lnTo>
                    <a:pt x="10" y="348"/>
                  </a:lnTo>
                  <a:lnTo>
                    <a:pt x="6" y="326"/>
                  </a:lnTo>
                  <a:lnTo>
                    <a:pt x="3" y="303"/>
                  </a:lnTo>
                  <a:lnTo>
                    <a:pt x="1" y="279"/>
                  </a:lnTo>
                  <a:lnTo>
                    <a:pt x="0" y="252"/>
                  </a:lnTo>
                  <a:lnTo>
                    <a:pt x="1" y="224"/>
                  </a:lnTo>
                  <a:lnTo>
                    <a:pt x="4" y="196"/>
                  </a:lnTo>
                  <a:lnTo>
                    <a:pt x="8" y="166"/>
                  </a:lnTo>
                  <a:lnTo>
                    <a:pt x="14" y="134"/>
                  </a:lnTo>
                  <a:lnTo>
                    <a:pt x="23" y="103"/>
                  </a:lnTo>
                  <a:lnTo>
                    <a:pt x="33" y="70"/>
                  </a:lnTo>
                  <a:lnTo>
                    <a:pt x="47" y="35"/>
                  </a:lnTo>
                  <a:lnTo>
                    <a:pt x="63" y="0"/>
                  </a:lnTo>
                  <a:close/>
                </a:path>
              </a:pathLst>
            </a:custGeom>
            <a:solidFill>
              <a:srgbClr val="000000"/>
            </a:solidFill>
            <a:ln w="9525">
              <a:noFill/>
              <a:round/>
              <a:headEnd/>
              <a:tailEnd/>
            </a:ln>
          </p:spPr>
          <p:txBody>
            <a:bodyPr/>
            <a:lstStyle/>
            <a:p>
              <a:pPr fontAlgn="base">
                <a:spcBef>
                  <a:spcPct val="0"/>
                </a:spcBef>
                <a:spcAft>
                  <a:spcPct val="0"/>
                </a:spcAft>
              </a:pPr>
              <a:endParaRPr lang="en-US" sz="2400">
                <a:solidFill>
                  <a:prstClr val="black"/>
                </a:solidFill>
                <a:latin typeface="Calibri" pitchFamily="34" charset="0"/>
              </a:endParaRPr>
            </a:p>
          </p:txBody>
        </p:sp>
        <p:sp>
          <p:nvSpPr>
            <p:cNvPr id="1228" name="Freeform 204"/>
            <p:cNvSpPr>
              <a:spLocks noChangeAspect="1"/>
            </p:cNvSpPr>
            <p:nvPr userDrawn="1"/>
          </p:nvSpPr>
          <p:spPr bwMode="auto">
            <a:xfrm>
              <a:off x="4157" y="1445"/>
              <a:ext cx="120" cy="482"/>
            </a:xfrm>
            <a:custGeom>
              <a:avLst/>
              <a:gdLst/>
              <a:ahLst/>
              <a:cxnLst>
                <a:cxn ang="0">
                  <a:pos x="62" y="0"/>
                </a:cxn>
                <a:cxn ang="0">
                  <a:pos x="120" y="0"/>
                </a:cxn>
                <a:cxn ang="0">
                  <a:pos x="119" y="2"/>
                </a:cxn>
                <a:cxn ang="0">
                  <a:pos x="117" y="4"/>
                </a:cxn>
                <a:cxn ang="0">
                  <a:pos x="114" y="11"/>
                </a:cxn>
                <a:cxn ang="0">
                  <a:pos x="110" y="18"/>
                </a:cxn>
                <a:cxn ang="0">
                  <a:pos x="106" y="29"/>
                </a:cxn>
                <a:cxn ang="0">
                  <a:pos x="100" y="41"/>
                </a:cxn>
                <a:cxn ang="0">
                  <a:pos x="94" y="54"/>
                </a:cxn>
                <a:cxn ang="0">
                  <a:pos x="89" y="68"/>
                </a:cxn>
                <a:cxn ang="0">
                  <a:pos x="82" y="84"/>
                </a:cxn>
                <a:cxn ang="0">
                  <a:pos x="71" y="118"/>
                </a:cxn>
                <a:cxn ang="0">
                  <a:pos x="62" y="156"/>
                </a:cxn>
                <a:cxn ang="0">
                  <a:pos x="59" y="175"/>
                </a:cxn>
                <a:cxn ang="0">
                  <a:pos x="56" y="194"/>
                </a:cxn>
                <a:cxn ang="0">
                  <a:pos x="55" y="213"/>
                </a:cxn>
                <a:cxn ang="0">
                  <a:pos x="113" y="213"/>
                </a:cxn>
                <a:cxn ang="0">
                  <a:pos x="113" y="263"/>
                </a:cxn>
                <a:cxn ang="0">
                  <a:pos x="55" y="263"/>
                </a:cxn>
                <a:cxn ang="0">
                  <a:pos x="55" y="482"/>
                </a:cxn>
                <a:cxn ang="0">
                  <a:pos x="0" y="482"/>
                </a:cxn>
                <a:cxn ang="0">
                  <a:pos x="0" y="241"/>
                </a:cxn>
                <a:cxn ang="0">
                  <a:pos x="1" y="215"/>
                </a:cxn>
                <a:cxn ang="0">
                  <a:pos x="4" y="188"/>
                </a:cxn>
                <a:cxn ang="0">
                  <a:pos x="8" y="159"/>
                </a:cxn>
                <a:cxn ang="0">
                  <a:pos x="15" y="129"/>
                </a:cxn>
                <a:cxn ang="0">
                  <a:pos x="23" y="98"/>
                </a:cxn>
                <a:cxn ang="0">
                  <a:pos x="34" y="66"/>
                </a:cxn>
                <a:cxn ang="0">
                  <a:pos x="46" y="34"/>
                </a:cxn>
                <a:cxn ang="0">
                  <a:pos x="62" y="0"/>
                </a:cxn>
              </a:cxnLst>
              <a:rect l="0" t="0" r="r" b="b"/>
              <a:pathLst>
                <a:path w="120" h="482">
                  <a:moveTo>
                    <a:pt x="62" y="0"/>
                  </a:moveTo>
                  <a:lnTo>
                    <a:pt x="120" y="0"/>
                  </a:lnTo>
                  <a:lnTo>
                    <a:pt x="119" y="2"/>
                  </a:lnTo>
                  <a:lnTo>
                    <a:pt x="117" y="4"/>
                  </a:lnTo>
                  <a:lnTo>
                    <a:pt x="114" y="11"/>
                  </a:lnTo>
                  <a:lnTo>
                    <a:pt x="110" y="18"/>
                  </a:lnTo>
                  <a:lnTo>
                    <a:pt x="106" y="29"/>
                  </a:lnTo>
                  <a:lnTo>
                    <a:pt x="100" y="41"/>
                  </a:lnTo>
                  <a:lnTo>
                    <a:pt x="94" y="54"/>
                  </a:lnTo>
                  <a:lnTo>
                    <a:pt x="89" y="68"/>
                  </a:lnTo>
                  <a:lnTo>
                    <a:pt x="82" y="84"/>
                  </a:lnTo>
                  <a:lnTo>
                    <a:pt x="71" y="118"/>
                  </a:lnTo>
                  <a:lnTo>
                    <a:pt x="62" y="156"/>
                  </a:lnTo>
                  <a:lnTo>
                    <a:pt x="59" y="175"/>
                  </a:lnTo>
                  <a:lnTo>
                    <a:pt x="56" y="194"/>
                  </a:lnTo>
                  <a:lnTo>
                    <a:pt x="55" y="213"/>
                  </a:lnTo>
                  <a:lnTo>
                    <a:pt x="113" y="213"/>
                  </a:lnTo>
                  <a:lnTo>
                    <a:pt x="113" y="263"/>
                  </a:lnTo>
                  <a:lnTo>
                    <a:pt x="55" y="263"/>
                  </a:lnTo>
                  <a:lnTo>
                    <a:pt x="55" y="482"/>
                  </a:lnTo>
                  <a:lnTo>
                    <a:pt x="0" y="482"/>
                  </a:lnTo>
                  <a:lnTo>
                    <a:pt x="0" y="241"/>
                  </a:lnTo>
                  <a:lnTo>
                    <a:pt x="1" y="215"/>
                  </a:lnTo>
                  <a:lnTo>
                    <a:pt x="4" y="188"/>
                  </a:lnTo>
                  <a:lnTo>
                    <a:pt x="8" y="159"/>
                  </a:lnTo>
                  <a:lnTo>
                    <a:pt x="15" y="129"/>
                  </a:lnTo>
                  <a:lnTo>
                    <a:pt x="23" y="98"/>
                  </a:lnTo>
                  <a:lnTo>
                    <a:pt x="34" y="66"/>
                  </a:lnTo>
                  <a:lnTo>
                    <a:pt x="46" y="34"/>
                  </a:lnTo>
                  <a:lnTo>
                    <a:pt x="62" y="0"/>
                  </a:lnTo>
                  <a:close/>
                </a:path>
              </a:pathLst>
            </a:custGeom>
            <a:solidFill>
              <a:srgbClr val="000000"/>
            </a:solidFill>
            <a:ln w="9525">
              <a:noFill/>
              <a:round/>
              <a:headEnd/>
              <a:tailEnd/>
            </a:ln>
          </p:spPr>
          <p:txBody>
            <a:bodyPr/>
            <a:lstStyle/>
            <a:p>
              <a:pPr fontAlgn="base">
                <a:spcBef>
                  <a:spcPct val="0"/>
                </a:spcBef>
                <a:spcAft>
                  <a:spcPct val="0"/>
                </a:spcAft>
              </a:pPr>
              <a:endParaRPr lang="en-US" sz="2400">
                <a:solidFill>
                  <a:prstClr val="black"/>
                </a:solidFill>
                <a:latin typeface="Calibri" pitchFamily="34" charset="0"/>
              </a:endParaRPr>
            </a:p>
          </p:txBody>
        </p:sp>
        <p:sp>
          <p:nvSpPr>
            <p:cNvPr id="1229" name="Freeform 205"/>
            <p:cNvSpPr>
              <a:spLocks noChangeAspect="1"/>
            </p:cNvSpPr>
            <p:nvPr userDrawn="1"/>
          </p:nvSpPr>
          <p:spPr bwMode="auto">
            <a:xfrm>
              <a:off x="4300" y="1445"/>
              <a:ext cx="121" cy="482"/>
            </a:xfrm>
            <a:custGeom>
              <a:avLst/>
              <a:gdLst/>
              <a:ahLst/>
              <a:cxnLst>
                <a:cxn ang="0">
                  <a:pos x="0" y="0"/>
                </a:cxn>
                <a:cxn ang="0">
                  <a:pos x="53" y="0"/>
                </a:cxn>
                <a:cxn ang="0">
                  <a:pos x="53" y="263"/>
                </a:cxn>
                <a:cxn ang="0">
                  <a:pos x="53" y="279"/>
                </a:cxn>
                <a:cxn ang="0">
                  <a:pos x="54" y="291"/>
                </a:cxn>
                <a:cxn ang="0">
                  <a:pos x="57" y="304"/>
                </a:cxn>
                <a:cxn ang="0">
                  <a:pos x="58" y="321"/>
                </a:cxn>
                <a:cxn ang="0">
                  <a:pos x="63" y="339"/>
                </a:cxn>
                <a:cxn ang="0">
                  <a:pos x="66" y="359"/>
                </a:cxn>
                <a:cxn ang="0">
                  <a:pos x="74" y="382"/>
                </a:cxn>
                <a:cxn ang="0">
                  <a:pos x="82" y="405"/>
                </a:cxn>
                <a:cxn ang="0">
                  <a:pos x="93" y="430"/>
                </a:cxn>
                <a:cxn ang="0">
                  <a:pos x="105" y="456"/>
                </a:cxn>
                <a:cxn ang="0">
                  <a:pos x="121" y="482"/>
                </a:cxn>
                <a:cxn ang="0">
                  <a:pos x="63" y="482"/>
                </a:cxn>
                <a:cxn ang="0">
                  <a:pos x="62" y="481"/>
                </a:cxn>
                <a:cxn ang="0">
                  <a:pos x="59" y="478"/>
                </a:cxn>
                <a:cxn ang="0">
                  <a:pos x="57" y="473"/>
                </a:cxn>
                <a:cxn ang="0">
                  <a:pos x="52" y="465"/>
                </a:cxn>
                <a:cxn ang="0">
                  <a:pos x="47" y="456"/>
                </a:cxn>
                <a:cxn ang="0">
                  <a:pos x="41" y="445"/>
                </a:cxn>
                <a:cxn ang="0">
                  <a:pos x="36" y="433"/>
                </a:cxn>
                <a:cxn ang="0">
                  <a:pos x="29" y="418"/>
                </a:cxn>
                <a:cxn ang="0">
                  <a:pos x="23" y="401"/>
                </a:cxn>
                <a:cxn ang="0">
                  <a:pos x="18" y="383"/>
                </a:cxn>
                <a:cxn ang="0">
                  <a:pos x="12" y="363"/>
                </a:cxn>
                <a:cxn ang="0">
                  <a:pos x="8" y="342"/>
                </a:cxn>
                <a:cxn ang="0">
                  <a:pos x="4" y="319"/>
                </a:cxn>
                <a:cxn ang="0">
                  <a:pos x="1" y="294"/>
                </a:cxn>
                <a:cxn ang="0">
                  <a:pos x="0" y="268"/>
                </a:cxn>
                <a:cxn ang="0">
                  <a:pos x="0" y="0"/>
                </a:cxn>
              </a:cxnLst>
              <a:rect l="0" t="0" r="r" b="b"/>
              <a:pathLst>
                <a:path w="121" h="482">
                  <a:moveTo>
                    <a:pt x="0" y="0"/>
                  </a:moveTo>
                  <a:lnTo>
                    <a:pt x="53" y="0"/>
                  </a:lnTo>
                  <a:lnTo>
                    <a:pt x="53" y="263"/>
                  </a:lnTo>
                  <a:lnTo>
                    <a:pt x="53" y="279"/>
                  </a:lnTo>
                  <a:lnTo>
                    <a:pt x="54" y="291"/>
                  </a:lnTo>
                  <a:lnTo>
                    <a:pt x="57" y="304"/>
                  </a:lnTo>
                  <a:lnTo>
                    <a:pt x="58" y="321"/>
                  </a:lnTo>
                  <a:lnTo>
                    <a:pt x="63" y="339"/>
                  </a:lnTo>
                  <a:lnTo>
                    <a:pt x="66" y="359"/>
                  </a:lnTo>
                  <a:lnTo>
                    <a:pt x="74" y="382"/>
                  </a:lnTo>
                  <a:lnTo>
                    <a:pt x="82" y="405"/>
                  </a:lnTo>
                  <a:lnTo>
                    <a:pt x="93" y="430"/>
                  </a:lnTo>
                  <a:lnTo>
                    <a:pt x="105" y="456"/>
                  </a:lnTo>
                  <a:lnTo>
                    <a:pt x="121" y="482"/>
                  </a:lnTo>
                  <a:lnTo>
                    <a:pt x="63" y="482"/>
                  </a:lnTo>
                  <a:lnTo>
                    <a:pt x="62" y="481"/>
                  </a:lnTo>
                  <a:lnTo>
                    <a:pt x="59" y="478"/>
                  </a:lnTo>
                  <a:lnTo>
                    <a:pt x="57" y="473"/>
                  </a:lnTo>
                  <a:lnTo>
                    <a:pt x="52" y="465"/>
                  </a:lnTo>
                  <a:lnTo>
                    <a:pt x="47" y="456"/>
                  </a:lnTo>
                  <a:lnTo>
                    <a:pt x="41" y="445"/>
                  </a:lnTo>
                  <a:lnTo>
                    <a:pt x="36" y="433"/>
                  </a:lnTo>
                  <a:lnTo>
                    <a:pt x="29" y="418"/>
                  </a:lnTo>
                  <a:lnTo>
                    <a:pt x="23" y="401"/>
                  </a:lnTo>
                  <a:lnTo>
                    <a:pt x="18" y="383"/>
                  </a:lnTo>
                  <a:lnTo>
                    <a:pt x="12" y="363"/>
                  </a:lnTo>
                  <a:lnTo>
                    <a:pt x="8" y="342"/>
                  </a:lnTo>
                  <a:lnTo>
                    <a:pt x="4" y="319"/>
                  </a:lnTo>
                  <a:lnTo>
                    <a:pt x="1" y="294"/>
                  </a:lnTo>
                  <a:lnTo>
                    <a:pt x="0" y="268"/>
                  </a:lnTo>
                  <a:lnTo>
                    <a:pt x="0" y="0"/>
                  </a:lnTo>
                  <a:close/>
                </a:path>
              </a:pathLst>
            </a:custGeom>
            <a:solidFill>
              <a:srgbClr val="000000"/>
            </a:solidFill>
            <a:ln w="9525">
              <a:noFill/>
              <a:round/>
              <a:headEnd/>
              <a:tailEnd/>
            </a:ln>
          </p:spPr>
          <p:txBody>
            <a:bodyPr/>
            <a:lstStyle/>
            <a:p>
              <a:pPr fontAlgn="base">
                <a:spcBef>
                  <a:spcPct val="0"/>
                </a:spcBef>
                <a:spcAft>
                  <a:spcPct val="0"/>
                </a:spcAft>
              </a:pPr>
              <a:endParaRPr lang="en-US" sz="2400">
                <a:solidFill>
                  <a:prstClr val="black"/>
                </a:solidFill>
                <a:latin typeface="Calibri" pitchFamily="34" charset="0"/>
              </a:endParaRPr>
            </a:p>
          </p:txBody>
        </p:sp>
        <p:sp>
          <p:nvSpPr>
            <p:cNvPr id="1230" name="Rectangle 206"/>
            <p:cNvSpPr>
              <a:spLocks noChangeAspect="1" noChangeArrowheads="1"/>
            </p:cNvSpPr>
            <p:nvPr userDrawn="1"/>
          </p:nvSpPr>
          <p:spPr bwMode="auto">
            <a:xfrm>
              <a:off x="3962" y="1445"/>
              <a:ext cx="56" cy="482"/>
            </a:xfrm>
            <a:prstGeom prst="rect">
              <a:avLst/>
            </a:prstGeom>
            <a:solidFill>
              <a:srgbClr val="000000"/>
            </a:solidFill>
            <a:ln w="9525">
              <a:noFill/>
              <a:miter lim="800000"/>
              <a:headEnd/>
              <a:tailEnd/>
            </a:ln>
          </p:spPr>
          <p:txBody>
            <a:bodyPr/>
            <a:lstStyle/>
            <a:p>
              <a:pPr fontAlgn="base">
                <a:spcBef>
                  <a:spcPct val="0"/>
                </a:spcBef>
                <a:spcAft>
                  <a:spcPct val="0"/>
                </a:spcAft>
              </a:pPr>
              <a:endParaRPr lang="en-US" sz="2400">
                <a:solidFill>
                  <a:prstClr val="black"/>
                </a:solidFill>
                <a:latin typeface="Calibri" pitchFamily="34" charset="0"/>
              </a:endParaRPr>
            </a:p>
          </p:txBody>
        </p:sp>
        <p:sp>
          <p:nvSpPr>
            <p:cNvPr id="1231" name="Freeform 207"/>
            <p:cNvSpPr>
              <a:spLocks noChangeAspect="1"/>
            </p:cNvSpPr>
            <p:nvPr userDrawn="1"/>
          </p:nvSpPr>
          <p:spPr bwMode="auto">
            <a:xfrm>
              <a:off x="4038" y="1445"/>
              <a:ext cx="95" cy="241"/>
            </a:xfrm>
            <a:custGeom>
              <a:avLst/>
              <a:gdLst/>
              <a:ahLst/>
              <a:cxnLst>
                <a:cxn ang="0">
                  <a:pos x="0" y="0"/>
                </a:cxn>
                <a:cxn ang="0">
                  <a:pos x="57" y="0"/>
                </a:cxn>
                <a:cxn ang="0">
                  <a:pos x="70" y="23"/>
                </a:cxn>
                <a:cxn ang="0">
                  <a:pos x="81" y="45"/>
                </a:cxn>
                <a:cxn ang="0">
                  <a:pos x="88" y="66"/>
                </a:cxn>
                <a:cxn ang="0">
                  <a:pos x="93" y="87"/>
                </a:cxn>
                <a:cxn ang="0">
                  <a:pos x="94" y="106"/>
                </a:cxn>
                <a:cxn ang="0">
                  <a:pos x="95" y="125"/>
                </a:cxn>
                <a:cxn ang="0">
                  <a:pos x="94" y="143"/>
                </a:cxn>
                <a:cxn ang="0">
                  <a:pos x="92" y="161"/>
                </a:cxn>
                <a:cxn ang="0">
                  <a:pos x="87" y="177"/>
                </a:cxn>
                <a:cxn ang="0">
                  <a:pos x="82" y="191"/>
                </a:cxn>
                <a:cxn ang="0">
                  <a:pos x="77" y="204"/>
                </a:cxn>
                <a:cxn ang="0">
                  <a:pos x="73" y="214"/>
                </a:cxn>
                <a:cxn ang="0">
                  <a:pos x="68" y="224"/>
                </a:cxn>
                <a:cxn ang="0">
                  <a:pos x="63" y="232"/>
                </a:cxn>
                <a:cxn ang="0">
                  <a:pos x="61" y="237"/>
                </a:cxn>
                <a:cxn ang="0">
                  <a:pos x="58" y="240"/>
                </a:cxn>
                <a:cxn ang="0">
                  <a:pos x="57" y="241"/>
                </a:cxn>
                <a:cxn ang="0">
                  <a:pos x="0" y="241"/>
                </a:cxn>
                <a:cxn ang="0">
                  <a:pos x="13" y="221"/>
                </a:cxn>
                <a:cxn ang="0">
                  <a:pos x="23" y="202"/>
                </a:cxn>
                <a:cxn ang="0">
                  <a:pos x="31" y="182"/>
                </a:cxn>
                <a:cxn ang="0">
                  <a:pos x="36" y="163"/>
                </a:cxn>
                <a:cxn ang="0">
                  <a:pos x="39" y="143"/>
                </a:cxn>
                <a:cxn ang="0">
                  <a:pos x="40" y="124"/>
                </a:cxn>
                <a:cxn ang="0">
                  <a:pos x="39" y="107"/>
                </a:cxn>
                <a:cxn ang="0">
                  <a:pos x="37" y="91"/>
                </a:cxn>
                <a:cxn ang="0">
                  <a:pos x="34" y="75"/>
                </a:cxn>
                <a:cxn ang="0">
                  <a:pos x="29" y="61"/>
                </a:cxn>
                <a:cxn ang="0">
                  <a:pos x="25" y="48"/>
                </a:cxn>
                <a:cxn ang="0">
                  <a:pos x="20" y="36"/>
                </a:cxn>
                <a:cxn ang="0">
                  <a:pos x="15" y="26"/>
                </a:cxn>
                <a:cxn ang="0">
                  <a:pos x="10" y="17"/>
                </a:cxn>
                <a:cxn ang="0">
                  <a:pos x="6" y="10"/>
                </a:cxn>
                <a:cxn ang="0">
                  <a:pos x="3" y="4"/>
                </a:cxn>
                <a:cxn ang="0">
                  <a:pos x="1" y="2"/>
                </a:cxn>
                <a:cxn ang="0">
                  <a:pos x="0" y="0"/>
                </a:cxn>
              </a:cxnLst>
              <a:rect l="0" t="0" r="r" b="b"/>
              <a:pathLst>
                <a:path w="95" h="241">
                  <a:moveTo>
                    <a:pt x="0" y="0"/>
                  </a:moveTo>
                  <a:lnTo>
                    <a:pt x="57" y="0"/>
                  </a:lnTo>
                  <a:lnTo>
                    <a:pt x="70" y="23"/>
                  </a:lnTo>
                  <a:lnTo>
                    <a:pt x="81" y="45"/>
                  </a:lnTo>
                  <a:lnTo>
                    <a:pt x="88" y="66"/>
                  </a:lnTo>
                  <a:lnTo>
                    <a:pt x="93" y="87"/>
                  </a:lnTo>
                  <a:lnTo>
                    <a:pt x="94" y="106"/>
                  </a:lnTo>
                  <a:lnTo>
                    <a:pt x="95" y="125"/>
                  </a:lnTo>
                  <a:lnTo>
                    <a:pt x="94" y="143"/>
                  </a:lnTo>
                  <a:lnTo>
                    <a:pt x="92" y="161"/>
                  </a:lnTo>
                  <a:lnTo>
                    <a:pt x="87" y="177"/>
                  </a:lnTo>
                  <a:lnTo>
                    <a:pt x="82" y="191"/>
                  </a:lnTo>
                  <a:lnTo>
                    <a:pt x="77" y="204"/>
                  </a:lnTo>
                  <a:lnTo>
                    <a:pt x="73" y="214"/>
                  </a:lnTo>
                  <a:lnTo>
                    <a:pt x="68" y="224"/>
                  </a:lnTo>
                  <a:lnTo>
                    <a:pt x="63" y="232"/>
                  </a:lnTo>
                  <a:lnTo>
                    <a:pt x="61" y="237"/>
                  </a:lnTo>
                  <a:lnTo>
                    <a:pt x="58" y="240"/>
                  </a:lnTo>
                  <a:lnTo>
                    <a:pt x="57" y="241"/>
                  </a:lnTo>
                  <a:lnTo>
                    <a:pt x="0" y="241"/>
                  </a:lnTo>
                  <a:lnTo>
                    <a:pt x="13" y="221"/>
                  </a:lnTo>
                  <a:lnTo>
                    <a:pt x="23" y="202"/>
                  </a:lnTo>
                  <a:lnTo>
                    <a:pt x="31" y="182"/>
                  </a:lnTo>
                  <a:lnTo>
                    <a:pt x="36" y="163"/>
                  </a:lnTo>
                  <a:lnTo>
                    <a:pt x="39" y="143"/>
                  </a:lnTo>
                  <a:lnTo>
                    <a:pt x="40" y="124"/>
                  </a:lnTo>
                  <a:lnTo>
                    <a:pt x="39" y="107"/>
                  </a:lnTo>
                  <a:lnTo>
                    <a:pt x="37" y="91"/>
                  </a:lnTo>
                  <a:lnTo>
                    <a:pt x="34" y="75"/>
                  </a:lnTo>
                  <a:lnTo>
                    <a:pt x="29" y="61"/>
                  </a:lnTo>
                  <a:lnTo>
                    <a:pt x="25" y="48"/>
                  </a:lnTo>
                  <a:lnTo>
                    <a:pt x="20" y="36"/>
                  </a:lnTo>
                  <a:lnTo>
                    <a:pt x="15" y="26"/>
                  </a:lnTo>
                  <a:lnTo>
                    <a:pt x="10" y="17"/>
                  </a:lnTo>
                  <a:lnTo>
                    <a:pt x="6" y="10"/>
                  </a:lnTo>
                  <a:lnTo>
                    <a:pt x="3" y="4"/>
                  </a:lnTo>
                  <a:lnTo>
                    <a:pt x="1" y="2"/>
                  </a:lnTo>
                  <a:lnTo>
                    <a:pt x="0" y="0"/>
                  </a:lnTo>
                  <a:close/>
                </a:path>
              </a:pathLst>
            </a:custGeom>
            <a:solidFill>
              <a:srgbClr val="000000"/>
            </a:solidFill>
            <a:ln w="9525">
              <a:noFill/>
              <a:round/>
              <a:headEnd/>
              <a:tailEnd/>
            </a:ln>
          </p:spPr>
          <p:txBody>
            <a:bodyPr/>
            <a:lstStyle/>
            <a:p>
              <a:pPr fontAlgn="base">
                <a:spcBef>
                  <a:spcPct val="0"/>
                </a:spcBef>
                <a:spcAft>
                  <a:spcPct val="0"/>
                </a:spcAft>
              </a:pPr>
              <a:endParaRPr lang="en-US" sz="2400">
                <a:solidFill>
                  <a:prstClr val="black"/>
                </a:solidFill>
                <a:latin typeface="Calibri" pitchFamily="34" charset="0"/>
              </a:endParaRPr>
            </a:p>
          </p:txBody>
        </p:sp>
      </p:grpSp>
      <p:pic>
        <p:nvPicPr>
          <p:cNvPr id="19" name="Picture 18" descr="SAP_grad_R_pref.pn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0" y="3658"/>
            <a:ext cx="591181" cy="292721"/>
          </a:xfrm>
          <a:prstGeom prst="rect">
            <a:avLst/>
          </a:prstGeom>
        </p:spPr>
      </p:pic>
      <p:pic>
        <p:nvPicPr>
          <p:cNvPr id="1028" name="Picture 4" descr="C:\Users\kingherc\Desktop\svn\2013-damon-scheduler\technohour\tmp\Untitled-4.png"/>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7812360" y="19890"/>
            <a:ext cx="745594" cy="289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8991760"/>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Lst>
  <p:timing>
    <p:tnLst>
      <p:par>
        <p:cTn id="1" dur="indefinite" restart="never" nodeType="tmRoot"/>
      </p:par>
    </p:tnLst>
  </p:timing>
  <p:hf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Calibri" pitchFamily="34" charset="0"/>
          <a:cs typeface="Arial" charset="0"/>
        </a:defRPr>
      </a:lvl2pPr>
      <a:lvl3pPr algn="l" rtl="0" eaLnBrk="1" fontAlgn="base" hangingPunct="1">
        <a:spcBef>
          <a:spcPct val="0"/>
        </a:spcBef>
        <a:spcAft>
          <a:spcPct val="0"/>
        </a:spcAft>
        <a:defRPr sz="4400">
          <a:solidFill>
            <a:schemeClr val="tx2"/>
          </a:solidFill>
          <a:latin typeface="Calibri" pitchFamily="34" charset="0"/>
          <a:cs typeface="Arial" charset="0"/>
        </a:defRPr>
      </a:lvl3pPr>
      <a:lvl4pPr algn="l" rtl="0" eaLnBrk="1" fontAlgn="base" hangingPunct="1">
        <a:spcBef>
          <a:spcPct val="0"/>
        </a:spcBef>
        <a:spcAft>
          <a:spcPct val="0"/>
        </a:spcAft>
        <a:defRPr sz="4400">
          <a:solidFill>
            <a:schemeClr val="tx2"/>
          </a:solidFill>
          <a:latin typeface="Calibri" pitchFamily="34" charset="0"/>
          <a:cs typeface="Arial" charset="0"/>
        </a:defRPr>
      </a:lvl4pPr>
      <a:lvl5pPr algn="l" rtl="0" eaLnBrk="1" fontAlgn="base" hangingPunct="1">
        <a:spcBef>
          <a:spcPct val="0"/>
        </a:spcBef>
        <a:spcAft>
          <a:spcPct val="0"/>
        </a:spcAft>
        <a:defRPr sz="4400">
          <a:solidFill>
            <a:schemeClr val="tx2"/>
          </a:solidFill>
          <a:latin typeface="Calibri" pitchFamily="34" charset="0"/>
          <a:cs typeface="Arial" charset="0"/>
        </a:defRPr>
      </a:lvl5pPr>
      <a:lvl6pPr marL="457200" algn="l" rtl="0" eaLnBrk="1" fontAlgn="base" hangingPunct="1">
        <a:spcBef>
          <a:spcPct val="0"/>
        </a:spcBef>
        <a:spcAft>
          <a:spcPct val="0"/>
        </a:spcAft>
        <a:defRPr sz="4400">
          <a:solidFill>
            <a:schemeClr val="tx2"/>
          </a:solidFill>
          <a:latin typeface="Calibri" pitchFamily="34" charset="0"/>
          <a:cs typeface="Arial" charset="0"/>
        </a:defRPr>
      </a:lvl6pPr>
      <a:lvl7pPr marL="914400" algn="l" rtl="0" eaLnBrk="1" fontAlgn="base" hangingPunct="1">
        <a:spcBef>
          <a:spcPct val="0"/>
        </a:spcBef>
        <a:spcAft>
          <a:spcPct val="0"/>
        </a:spcAft>
        <a:defRPr sz="4400">
          <a:solidFill>
            <a:schemeClr val="tx2"/>
          </a:solidFill>
          <a:latin typeface="Calibri" pitchFamily="34" charset="0"/>
          <a:cs typeface="Arial" charset="0"/>
        </a:defRPr>
      </a:lvl7pPr>
      <a:lvl8pPr marL="1371600" algn="l" rtl="0" eaLnBrk="1" fontAlgn="base" hangingPunct="1">
        <a:spcBef>
          <a:spcPct val="0"/>
        </a:spcBef>
        <a:spcAft>
          <a:spcPct val="0"/>
        </a:spcAft>
        <a:defRPr sz="4400">
          <a:solidFill>
            <a:schemeClr val="tx2"/>
          </a:solidFill>
          <a:latin typeface="Calibri" pitchFamily="34" charset="0"/>
          <a:cs typeface="Arial" charset="0"/>
        </a:defRPr>
      </a:lvl8pPr>
      <a:lvl9pPr marL="1828800" algn="l" rtl="0" eaLnBrk="1" fontAlgn="base" hangingPunct="1">
        <a:spcBef>
          <a:spcPct val="0"/>
        </a:spcBef>
        <a:spcAft>
          <a:spcPct val="0"/>
        </a:spcAft>
        <a:defRPr sz="4400">
          <a:solidFill>
            <a:schemeClr val="tx2"/>
          </a:solidFill>
          <a:latin typeface="Calibri" pitchFamily="34"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a:solidFill>
            <a:schemeClr val="tx1"/>
          </a:solidFill>
          <a:latin typeface="+mn-lt"/>
          <a:cs typeface="+mn-cs"/>
        </a:defRPr>
      </a:lvl4pPr>
      <a:lvl5pPr marL="2057400" indent="-228600" algn="l" rtl="0" eaLnBrk="1" fontAlgn="base" hangingPunct="1">
        <a:spcBef>
          <a:spcPct val="20000"/>
        </a:spcBef>
        <a:spcAft>
          <a:spcPct val="0"/>
        </a:spcAft>
        <a:buChar char="»"/>
        <a:defRPr>
          <a:solidFill>
            <a:schemeClr val="tx1"/>
          </a:solidFill>
          <a:latin typeface="+mn-lt"/>
          <a:cs typeface="+mn-cs"/>
        </a:defRPr>
      </a:lvl5pPr>
      <a:lvl6pPr marL="2514600" indent="-228600" algn="l" rtl="0" eaLnBrk="1" fontAlgn="base" hangingPunct="1">
        <a:spcBef>
          <a:spcPct val="20000"/>
        </a:spcBef>
        <a:spcAft>
          <a:spcPct val="0"/>
        </a:spcAft>
        <a:buChar char="»"/>
        <a:defRPr>
          <a:solidFill>
            <a:schemeClr val="tx1"/>
          </a:solidFill>
          <a:latin typeface="+mn-lt"/>
          <a:cs typeface="+mn-cs"/>
        </a:defRPr>
      </a:lvl6pPr>
      <a:lvl7pPr marL="2971800" indent="-228600" algn="l" rtl="0" eaLnBrk="1" fontAlgn="base" hangingPunct="1">
        <a:spcBef>
          <a:spcPct val="20000"/>
        </a:spcBef>
        <a:spcAft>
          <a:spcPct val="0"/>
        </a:spcAft>
        <a:buChar char="»"/>
        <a:defRPr>
          <a:solidFill>
            <a:schemeClr val="tx1"/>
          </a:solidFill>
          <a:latin typeface="+mn-lt"/>
          <a:cs typeface="+mn-cs"/>
        </a:defRPr>
      </a:lvl7pPr>
      <a:lvl8pPr marL="3429000" indent="-228600" algn="l" rtl="0" eaLnBrk="1" fontAlgn="base" hangingPunct="1">
        <a:spcBef>
          <a:spcPct val="20000"/>
        </a:spcBef>
        <a:spcAft>
          <a:spcPct val="0"/>
        </a:spcAft>
        <a:buChar char="»"/>
        <a:defRPr>
          <a:solidFill>
            <a:schemeClr val="tx1"/>
          </a:solidFill>
          <a:latin typeface="+mn-lt"/>
          <a:cs typeface="+mn-cs"/>
        </a:defRPr>
      </a:lvl8pPr>
      <a:lvl9pPr marL="3886200" indent="-228600" algn="l" rtl="0" eaLnBrk="1" fontAlgn="base" hangingPunct="1">
        <a:spcBef>
          <a:spcPct val="20000"/>
        </a:spcBef>
        <a:spcAft>
          <a:spcPct val="0"/>
        </a:spcAft>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8.xml"/><Relationship Id="rId7" Type="http://schemas.openxmlformats.org/officeDocument/2006/relationships/chart" Target="../charts/chart1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chart" Target="../charts/chart9.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3600" dirty="0" smtClean="0"/>
              <a:t>Task Scheduling for Highly Concurrent Analytical and Transactional </a:t>
            </a:r>
            <a:br>
              <a:rPr lang="en-US" sz="3600" dirty="0" smtClean="0"/>
            </a:br>
            <a:r>
              <a:rPr lang="en-US" sz="3600" dirty="0" smtClean="0"/>
              <a:t>Main-Memory Workloads</a:t>
            </a:r>
            <a:endParaRPr lang="el-GR" sz="3600" dirty="0"/>
          </a:p>
        </p:txBody>
      </p:sp>
      <p:sp>
        <p:nvSpPr>
          <p:cNvPr id="6" name="Subtitle 5"/>
          <p:cNvSpPr>
            <a:spLocks noGrp="1"/>
          </p:cNvSpPr>
          <p:nvPr>
            <p:ph type="subTitle" idx="1"/>
          </p:nvPr>
        </p:nvSpPr>
        <p:spPr/>
        <p:txBody>
          <a:bodyPr anchor="b"/>
          <a:lstStyle/>
          <a:p>
            <a:r>
              <a:rPr lang="en-US" sz="2400" u="sng" dirty="0" err="1" smtClean="0"/>
              <a:t>Iraklis</a:t>
            </a:r>
            <a:r>
              <a:rPr lang="en-US" sz="2400" u="sng" dirty="0" smtClean="0"/>
              <a:t> </a:t>
            </a:r>
            <a:r>
              <a:rPr lang="en-US" sz="2400" u="sng" dirty="0" err="1" smtClean="0"/>
              <a:t>Psaroudakis</a:t>
            </a:r>
            <a:r>
              <a:rPr lang="en-US" sz="2400" u="sng" dirty="0" smtClean="0"/>
              <a:t> (EPFL)</a:t>
            </a:r>
            <a:r>
              <a:rPr lang="en-US" sz="2400" dirty="0" smtClean="0"/>
              <a:t>, Tobias Scheuer (SAP AG), Norman May (SAP AG), Anastasia Ailamaki (EPFL)</a:t>
            </a:r>
            <a:endParaRPr lang="el-GR" sz="1800" dirty="0"/>
          </a:p>
        </p:txBody>
      </p:sp>
      <p:sp>
        <p:nvSpPr>
          <p:cNvPr id="4" name="Slide Number Placeholder 3"/>
          <p:cNvSpPr>
            <a:spLocks noGrp="1"/>
          </p:cNvSpPr>
          <p:nvPr>
            <p:ph type="sldNum" sz="quarter" idx="4294967295"/>
          </p:nvPr>
        </p:nvSpPr>
        <p:spPr>
          <a:xfrm>
            <a:off x="6705600" y="6245225"/>
            <a:ext cx="2438400" cy="476250"/>
          </a:xfrm>
        </p:spPr>
        <p:txBody>
          <a:bodyPr/>
          <a:lstStyle/>
          <a:p>
            <a:fld id="{35B54189-C436-47D0-AC37-8484B13A8E13}" type="slidenum">
              <a:rPr lang="en-US" smtClean="0">
                <a:solidFill>
                  <a:prstClr val="white">
                    <a:lumMod val="50000"/>
                  </a:prstClr>
                </a:solidFill>
              </a:rPr>
              <a:pPr/>
              <a:t>1</a:t>
            </a:fld>
            <a:endParaRPr lang="en-US">
              <a:solidFill>
                <a:prstClr val="white">
                  <a:lumMod val="50000"/>
                </a:prstClr>
              </a:solidFill>
            </a:endParaRPr>
          </a:p>
        </p:txBody>
      </p:sp>
    </p:spTree>
    <p:extLst>
      <p:ext uri="{BB962C8B-B14F-4D97-AF65-F5344CB8AC3E}">
        <p14:creationId xmlns:p14="http://schemas.microsoft.com/office/powerpoint/2010/main" val="2572236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10523" y="1640420"/>
            <a:ext cx="6836111" cy="21602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b"/>
          <a:lstStyle/>
          <a:p>
            <a:pPr algn="r" fontAlgn="base">
              <a:spcBef>
                <a:spcPct val="0"/>
              </a:spcBef>
              <a:spcAft>
                <a:spcPct val="0"/>
              </a:spcAft>
            </a:pPr>
            <a:r>
              <a:rPr lang="en-US" b="1" i="1" dirty="0" smtClean="0">
                <a:solidFill>
                  <a:prstClr val="black"/>
                </a:solidFill>
              </a:rPr>
              <a:t>Task Scheduler</a:t>
            </a:r>
            <a:endParaRPr lang="el-GR" b="1" i="1" dirty="0">
              <a:solidFill>
                <a:prstClr val="black"/>
              </a:solidFill>
            </a:endParaRPr>
          </a:p>
        </p:txBody>
      </p:sp>
      <p:sp>
        <p:nvSpPr>
          <p:cNvPr id="6" name="Rounded Rectangle 5"/>
          <p:cNvSpPr/>
          <p:nvPr/>
        </p:nvSpPr>
        <p:spPr>
          <a:xfrm>
            <a:off x="5090572" y="1640420"/>
            <a:ext cx="2256064" cy="21602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b"/>
          <a:lstStyle/>
          <a:p>
            <a:pPr algn="r" fontAlgn="base">
              <a:spcBef>
                <a:spcPct val="0"/>
              </a:spcBef>
              <a:spcAft>
                <a:spcPct val="0"/>
              </a:spcAft>
            </a:pPr>
            <a:r>
              <a:rPr lang="en-US" b="1" i="1" dirty="0" smtClean="0">
                <a:solidFill>
                  <a:prstClr val="black"/>
                </a:solidFill>
              </a:rPr>
              <a:t>Task Scheduler</a:t>
            </a:r>
            <a:endParaRPr lang="el-GR" b="1" i="1" dirty="0">
              <a:solidFill>
                <a:prstClr val="black"/>
              </a:solidFill>
            </a:endParaRPr>
          </a:p>
        </p:txBody>
      </p:sp>
      <p:sp>
        <p:nvSpPr>
          <p:cNvPr id="2" name="Title 1"/>
          <p:cNvSpPr>
            <a:spLocks noGrp="1"/>
          </p:cNvSpPr>
          <p:nvPr>
            <p:ph type="title"/>
          </p:nvPr>
        </p:nvSpPr>
        <p:spPr/>
        <p:txBody>
          <a:bodyPr/>
          <a:lstStyle/>
          <a:p>
            <a:r>
              <a:rPr lang="en-US" dirty="0" smtClean="0"/>
              <a:t>Worker states</a:t>
            </a:r>
            <a:endParaRPr lang="de-DE" dirty="0"/>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10</a:t>
            </a:fld>
            <a:endParaRPr lang="en-US">
              <a:solidFill>
                <a:prstClr val="white">
                  <a:lumMod val="50000"/>
                </a:prstClr>
              </a:solidFill>
            </a:endParaRPr>
          </a:p>
        </p:txBody>
      </p:sp>
      <p:sp>
        <p:nvSpPr>
          <p:cNvPr id="7" name="Rounded Rectangle 6"/>
          <p:cNvSpPr/>
          <p:nvPr/>
        </p:nvSpPr>
        <p:spPr>
          <a:xfrm>
            <a:off x="626075" y="1741456"/>
            <a:ext cx="4464496" cy="1944216"/>
          </a:xfrm>
          <a:prstGeom prst="roundRect">
            <a:avLst/>
          </a:prstGeom>
        </p:spPr>
        <p:style>
          <a:lnRef idx="1">
            <a:schemeClr val="accent4"/>
          </a:lnRef>
          <a:fillRef idx="2">
            <a:schemeClr val="accent4"/>
          </a:fillRef>
          <a:effectRef idx="1">
            <a:schemeClr val="accent4"/>
          </a:effectRef>
          <a:fontRef idx="minor">
            <a:schemeClr val="dk1"/>
          </a:fontRef>
        </p:style>
        <p:txBody>
          <a:bodyPr rtlCol="0" anchor="b"/>
          <a:lstStyle/>
          <a:p>
            <a:pPr algn="r" fontAlgn="base">
              <a:spcBef>
                <a:spcPct val="0"/>
              </a:spcBef>
              <a:spcAft>
                <a:spcPct val="0"/>
              </a:spcAft>
            </a:pPr>
            <a:r>
              <a:rPr lang="en-US" b="1" i="1" dirty="0" smtClean="0">
                <a:solidFill>
                  <a:prstClr val="black"/>
                </a:solidFill>
              </a:rPr>
              <a:t>Inactive Workers</a:t>
            </a:r>
            <a:endParaRPr lang="el-GR" b="1" i="1" dirty="0">
              <a:solidFill>
                <a:prstClr val="black"/>
              </a:solidFill>
            </a:endParaRPr>
          </a:p>
        </p:txBody>
      </p:sp>
      <p:sp>
        <p:nvSpPr>
          <p:cNvPr id="8" name="Content Placeholder 2"/>
          <p:cNvSpPr>
            <a:spLocks noGrp="1"/>
          </p:cNvSpPr>
          <p:nvPr>
            <p:ph idx="1"/>
          </p:nvPr>
        </p:nvSpPr>
        <p:spPr>
          <a:xfrm>
            <a:off x="457200" y="4111141"/>
            <a:ext cx="8229600" cy="1650151"/>
          </a:xfrm>
        </p:spPr>
        <p:txBody>
          <a:bodyPr/>
          <a:lstStyle/>
          <a:p>
            <a:pPr marL="0" indent="0">
              <a:buNone/>
            </a:pPr>
            <a:r>
              <a:rPr lang="en-US" dirty="0" smtClean="0"/>
              <a:t>Watchdog:</a:t>
            </a:r>
          </a:p>
          <a:p>
            <a:pPr lvl="1"/>
            <a:r>
              <a:rPr lang="en-US" dirty="0" smtClean="0"/>
              <a:t>Monitoring, statistics, and takes actions</a:t>
            </a:r>
          </a:p>
          <a:p>
            <a:pPr lvl="1"/>
            <a:r>
              <a:rPr lang="en-US" dirty="0" smtClean="0"/>
              <a:t>Keeps active concurrency level </a:t>
            </a:r>
            <a:r>
              <a:rPr lang="en-US" dirty="0" smtClean="0">
                <a:latin typeface="Calibri"/>
                <a:cs typeface="Calibri"/>
              </a:rPr>
              <a:t>≈ </a:t>
            </a:r>
            <a:r>
              <a:rPr lang="en-US" dirty="0" smtClean="0"/>
              <a:t># of H/W contexts</a:t>
            </a:r>
            <a:endParaRPr lang="en-US" dirty="0"/>
          </a:p>
        </p:txBody>
      </p:sp>
      <p:grpSp>
        <p:nvGrpSpPr>
          <p:cNvPr id="9" name="Group 8"/>
          <p:cNvGrpSpPr/>
          <p:nvPr/>
        </p:nvGrpSpPr>
        <p:grpSpPr>
          <a:xfrm>
            <a:off x="866130" y="1899463"/>
            <a:ext cx="321494" cy="436935"/>
            <a:chOff x="1374142" y="4813312"/>
            <a:chExt cx="321494" cy="436935"/>
          </a:xfrm>
        </p:grpSpPr>
        <p:pic>
          <p:nvPicPr>
            <p:cNvPr id="10"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8876" y="4813312"/>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1374142" y="5043375"/>
              <a:ext cx="144016" cy="144016"/>
              <a:chOff x="971600" y="4694862"/>
              <a:chExt cx="144016" cy="144016"/>
            </a:xfrm>
          </p:grpSpPr>
          <p:sp>
            <p:nvSpPr>
              <p:cNvPr id="12" name="Oval 11"/>
              <p:cNvSpPr/>
              <p:nvPr/>
            </p:nvSpPr>
            <p:spPr>
              <a:xfrm>
                <a:off x="971600" y="4694862"/>
                <a:ext cx="144016" cy="144016"/>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endParaRPr lang="el-GR" sz="2400">
                  <a:solidFill>
                    <a:prstClr val="black"/>
                  </a:solidFill>
                </a:endParaRPr>
              </a:p>
            </p:txBody>
          </p:sp>
          <p:cxnSp>
            <p:nvCxnSpPr>
              <p:cNvPr id="13" name="Elbow Connector 12"/>
              <p:cNvCxnSpPr>
                <a:stCxn id="12" idx="0"/>
                <a:endCxn id="12" idx="6"/>
              </p:cNvCxnSpPr>
              <p:nvPr/>
            </p:nvCxnSpPr>
            <p:spPr>
              <a:xfrm rot="16200000" flipH="1">
                <a:off x="1043608" y="4694862"/>
                <a:ext cx="72008" cy="72008"/>
              </a:xfrm>
              <a:prstGeom prst="bentConnector4">
                <a:avLst>
                  <a:gd name="adj1" fmla="val 101412"/>
                  <a:gd name="adj2" fmla="val 2997"/>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4" name="Group 13"/>
          <p:cNvGrpSpPr/>
          <p:nvPr/>
        </p:nvGrpSpPr>
        <p:grpSpPr>
          <a:xfrm>
            <a:off x="938138" y="2136756"/>
            <a:ext cx="321494" cy="436935"/>
            <a:chOff x="1374142" y="4813312"/>
            <a:chExt cx="321494" cy="436935"/>
          </a:xfrm>
        </p:grpSpPr>
        <p:pic>
          <p:nvPicPr>
            <p:cNvPr id="15"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8876" y="4813312"/>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16" name="Group 15"/>
            <p:cNvGrpSpPr/>
            <p:nvPr/>
          </p:nvGrpSpPr>
          <p:grpSpPr>
            <a:xfrm>
              <a:off x="1374142" y="5043375"/>
              <a:ext cx="144016" cy="144016"/>
              <a:chOff x="971600" y="4694862"/>
              <a:chExt cx="144016" cy="144016"/>
            </a:xfrm>
          </p:grpSpPr>
          <p:sp>
            <p:nvSpPr>
              <p:cNvPr id="17" name="Oval 16"/>
              <p:cNvSpPr/>
              <p:nvPr/>
            </p:nvSpPr>
            <p:spPr>
              <a:xfrm>
                <a:off x="971600" y="4694862"/>
                <a:ext cx="144016" cy="144016"/>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endParaRPr lang="el-GR" sz="2400">
                  <a:solidFill>
                    <a:prstClr val="black"/>
                  </a:solidFill>
                </a:endParaRPr>
              </a:p>
            </p:txBody>
          </p:sp>
          <p:cxnSp>
            <p:nvCxnSpPr>
              <p:cNvPr id="18" name="Elbow Connector 17"/>
              <p:cNvCxnSpPr>
                <a:stCxn id="17" idx="0"/>
                <a:endCxn id="17" idx="6"/>
              </p:cNvCxnSpPr>
              <p:nvPr/>
            </p:nvCxnSpPr>
            <p:spPr>
              <a:xfrm rot="16200000" flipH="1">
                <a:off x="1043608" y="4694862"/>
                <a:ext cx="72008" cy="72008"/>
              </a:xfrm>
              <a:prstGeom prst="bentConnector4">
                <a:avLst>
                  <a:gd name="adj1" fmla="val 101412"/>
                  <a:gd name="adj2" fmla="val 2997"/>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9" name="Group 18"/>
          <p:cNvGrpSpPr/>
          <p:nvPr/>
        </p:nvGrpSpPr>
        <p:grpSpPr>
          <a:xfrm>
            <a:off x="1226170" y="1947062"/>
            <a:ext cx="321494" cy="436935"/>
            <a:chOff x="1374142" y="4813312"/>
            <a:chExt cx="321494" cy="436935"/>
          </a:xfrm>
        </p:grpSpPr>
        <p:pic>
          <p:nvPicPr>
            <p:cNvPr id="20"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8876" y="4813312"/>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21" name="Group 20"/>
            <p:cNvGrpSpPr/>
            <p:nvPr/>
          </p:nvGrpSpPr>
          <p:grpSpPr>
            <a:xfrm>
              <a:off x="1374142" y="5043375"/>
              <a:ext cx="144016" cy="144016"/>
              <a:chOff x="971600" y="4694862"/>
              <a:chExt cx="144016" cy="144016"/>
            </a:xfrm>
          </p:grpSpPr>
          <p:sp>
            <p:nvSpPr>
              <p:cNvPr id="22" name="Oval 21"/>
              <p:cNvSpPr/>
              <p:nvPr/>
            </p:nvSpPr>
            <p:spPr>
              <a:xfrm>
                <a:off x="971600" y="4694862"/>
                <a:ext cx="144016" cy="144016"/>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endParaRPr lang="el-GR" sz="2400">
                  <a:solidFill>
                    <a:prstClr val="black"/>
                  </a:solidFill>
                </a:endParaRPr>
              </a:p>
            </p:txBody>
          </p:sp>
          <p:cxnSp>
            <p:nvCxnSpPr>
              <p:cNvPr id="23" name="Elbow Connector 22"/>
              <p:cNvCxnSpPr>
                <a:stCxn id="22" idx="0"/>
                <a:endCxn id="22" idx="6"/>
              </p:cNvCxnSpPr>
              <p:nvPr/>
            </p:nvCxnSpPr>
            <p:spPr>
              <a:xfrm rot="16200000" flipH="1">
                <a:off x="1043608" y="4694862"/>
                <a:ext cx="72008" cy="72008"/>
              </a:xfrm>
              <a:prstGeom prst="bentConnector4">
                <a:avLst>
                  <a:gd name="adj1" fmla="val 101412"/>
                  <a:gd name="adj2" fmla="val 2997"/>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24"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4446" y="1892590"/>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25" name="Group 24"/>
          <p:cNvGrpSpPr/>
          <p:nvPr/>
        </p:nvGrpSpPr>
        <p:grpSpPr>
          <a:xfrm>
            <a:off x="2051720" y="2129883"/>
            <a:ext cx="321494" cy="436935"/>
            <a:chOff x="1374142" y="4813312"/>
            <a:chExt cx="321494" cy="436935"/>
          </a:xfrm>
        </p:grpSpPr>
        <p:pic>
          <p:nvPicPr>
            <p:cNvPr id="26"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8876" y="4813312"/>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27" name="Group 26"/>
            <p:cNvGrpSpPr/>
            <p:nvPr/>
          </p:nvGrpSpPr>
          <p:grpSpPr>
            <a:xfrm>
              <a:off x="1374142" y="5043375"/>
              <a:ext cx="144016" cy="144016"/>
              <a:chOff x="971600" y="4694862"/>
              <a:chExt cx="144016" cy="144016"/>
            </a:xfrm>
          </p:grpSpPr>
          <p:sp>
            <p:nvSpPr>
              <p:cNvPr id="28" name="Oval 27"/>
              <p:cNvSpPr/>
              <p:nvPr/>
            </p:nvSpPr>
            <p:spPr>
              <a:xfrm>
                <a:off x="971600" y="4694862"/>
                <a:ext cx="144016" cy="144016"/>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endParaRPr lang="el-GR" sz="2400">
                  <a:solidFill>
                    <a:prstClr val="black"/>
                  </a:solidFill>
                </a:endParaRPr>
              </a:p>
            </p:txBody>
          </p:sp>
          <p:cxnSp>
            <p:nvCxnSpPr>
              <p:cNvPr id="29" name="Elbow Connector 28"/>
              <p:cNvCxnSpPr>
                <a:stCxn id="28" idx="0"/>
                <a:endCxn id="28" idx="6"/>
              </p:cNvCxnSpPr>
              <p:nvPr/>
            </p:nvCxnSpPr>
            <p:spPr>
              <a:xfrm rot="16200000" flipH="1">
                <a:off x="1043608" y="4694862"/>
                <a:ext cx="72008" cy="72008"/>
              </a:xfrm>
              <a:prstGeom prst="bentConnector4">
                <a:avLst>
                  <a:gd name="adj1" fmla="val 101412"/>
                  <a:gd name="adj2" fmla="val 2997"/>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30"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4486" y="1940189"/>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31" name="Group 30"/>
          <p:cNvGrpSpPr/>
          <p:nvPr/>
        </p:nvGrpSpPr>
        <p:grpSpPr>
          <a:xfrm>
            <a:off x="3059832" y="1885472"/>
            <a:ext cx="321494" cy="436935"/>
            <a:chOff x="1374142" y="4813312"/>
            <a:chExt cx="321494" cy="436935"/>
          </a:xfrm>
        </p:grpSpPr>
        <p:pic>
          <p:nvPicPr>
            <p:cNvPr id="32"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8876" y="4813312"/>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33" name="Group 32"/>
            <p:cNvGrpSpPr/>
            <p:nvPr/>
          </p:nvGrpSpPr>
          <p:grpSpPr>
            <a:xfrm>
              <a:off x="1374142" y="5043375"/>
              <a:ext cx="144016" cy="144016"/>
              <a:chOff x="971600" y="4694862"/>
              <a:chExt cx="144016" cy="144016"/>
            </a:xfrm>
          </p:grpSpPr>
          <p:sp>
            <p:nvSpPr>
              <p:cNvPr id="34" name="Oval 33"/>
              <p:cNvSpPr/>
              <p:nvPr/>
            </p:nvSpPr>
            <p:spPr>
              <a:xfrm>
                <a:off x="971600" y="4694862"/>
                <a:ext cx="144016" cy="144016"/>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endParaRPr lang="el-GR" sz="2400">
                  <a:solidFill>
                    <a:prstClr val="black"/>
                  </a:solidFill>
                </a:endParaRPr>
              </a:p>
            </p:txBody>
          </p:sp>
          <p:cxnSp>
            <p:nvCxnSpPr>
              <p:cNvPr id="35" name="Elbow Connector 34"/>
              <p:cNvCxnSpPr>
                <a:stCxn id="34" idx="0"/>
                <a:endCxn id="34" idx="6"/>
              </p:cNvCxnSpPr>
              <p:nvPr/>
            </p:nvCxnSpPr>
            <p:spPr>
              <a:xfrm rot="16200000" flipH="1">
                <a:off x="1043608" y="4694862"/>
                <a:ext cx="72008" cy="72008"/>
              </a:xfrm>
              <a:prstGeom prst="bentConnector4">
                <a:avLst>
                  <a:gd name="adj1" fmla="val 101412"/>
                  <a:gd name="adj2" fmla="val 2997"/>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6" name="Group 35"/>
          <p:cNvGrpSpPr/>
          <p:nvPr/>
        </p:nvGrpSpPr>
        <p:grpSpPr>
          <a:xfrm>
            <a:off x="3131840" y="2122765"/>
            <a:ext cx="321494" cy="436935"/>
            <a:chOff x="1374142" y="4813312"/>
            <a:chExt cx="321494" cy="436935"/>
          </a:xfrm>
        </p:grpSpPr>
        <p:pic>
          <p:nvPicPr>
            <p:cNvPr id="37"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8876" y="4813312"/>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38" name="Group 37"/>
            <p:cNvGrpSpPr/>
            <p:nvPr/>
          </p:nvGrpSpPr>
          <p:grpSpPr>
            <a:xfrm>
              <a:off x="1374142" y="5043375"/>
              <a:ext cx="144016" cy="144016"/>
              <a:chOff x="971600" y="4694862"/>
              <a:chExt cx="144016" cy="144016"/>
            </a:xfrm>
          </p:grpSpPr>
          <p:sp>
            <p:nvSpPr>
              <p:cNvPr id="39" name="Oval 38"/>
              <p:cNvSpPr/>
              <p:nvPr/>
            </p:nvSpPr>
            <p:spPr>
              <a:xfrm>
                <a:off x="971600" y="4694862"/>
                <a:ext cx="144016" cy="144016"/>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endParaRPr lang="el-GR" sz="2400">
                  <a:solidFill>
                    <a:prstClr val="black"/>
                  </a:solidFill>
                </a:endParaRPr>
              </a:p>
            </p:txBody>
          </p:sp>
          <p:cxnSp>
            <p:nvCxnSpPr>
              <p:cNvPr id="40" name="Elbow Connector 39"/>
              <p:cNvCxnSpPr>
                <a:stCxn id="39" idx="0"/>
                <a:endCxn id="39" idx="6"/>
              </p:cNvCxnSpPr>
              <p:nvPr/>
            </p:nvCxnSpPr>
            <p:spPr>
              <a:xfrm rot="16200000" flipH="1">
                <a:off x="1043608" y="4694862"/>
                <a:ext cx="72008" cy="72008"/>
              </a:xfrm>
              <a:prstGeom prst="bentConnector4">
                <a:avLst>
                  <a:gd name="adj1" fmla="val 101412"/>
                  <a:gd name="adj2" fmla="val 2997"/>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1" name="Group 40"/>
          <p:cNvGrpSpPr/>
          <p:nvPr/>
        </p:nvGrpSpPr>
        <p:grpSpPr>
          <a:xfrm>
            <a:off x="3419872" y="1933071"/>
            <a:ext cx="321494" cy="436935"/>
            <a:chOff x="1374142" y="4813312"/>
            <a:chExt cx="321494" cy="436935"/>
          </a:xfrm>
        </p:grpSpPr>
        <p:pic>
          <p:nvPicPr>
            <p:cNvPr id="42"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8876" y="4813312"/>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43" name="Group 42"/>
            <p:cNvGrpSpPr/>
            <p:nvPr/>
          </p:nvGrpSpPr>
          <p:grpSpPr>
            <a:xfrm>
              <a:off x="1374142" y="5043375"/>
              <a:ext cx="144016" cy="144016"/>
              <a:chOff x="971600" y="4694862"/>
              <a:chExt cx="144016" cy="144016"/>
            </a:xfrm>
          </p:grpSpPr>
          <p:sp>
            <p:nvSpPr>
              <p:cNvPr id="44" name="Oval 43"/>
              <p:cNvSpPr/>
              <p:nvPr/>
            </p:nvSpPr>
            <p:spPr>
              <a:xfrm>
                <a:off x="971600" y="4694862"/>
                <a:ext cx="144016" cy="144016"/>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endParaRPr lang="el-GR" sz="2400">
                  <a:solidFill>
                    <a:prstClr val="black"/>
                  </a:solidFill>
                </a:endParaRPr>
              </a:p>
            </p:txBody>
          </p:sp>
          <p:cxnSp>
            <p:nvCxnSpPr>
              <p:cNvPr id="45" name="Elbow Connector 44"/>
              <p:cNvCxnSpPr>
                <a:stCxn id="44" idx="0"/>
                <a:endCxn id="44" idx="6"/>
              </p:cNvCxnSpPr>
              <p:nvPr/>
            </p:nvCxnSpPr>
            <p:spPr>
              <a:xfrm rot="16200000" flipH="1">
                <a:off x="1043608" y="4694862"/>
                <a:ext cx="72008" cy="72008"/>
              </a:xfrm>
              <a:prstGeom prst="bentConnector4">
                <a:avLst>
                  <a:gd name="adj1" fmla="val 101412"/>
                  <a:gd name="adj2" fmla="val 2997"/>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6" name="Group 45"/>
          <p:cNvGrpSpPr/>
          <p:nvPr/>
        </p:nvGrpSpPr>
        <p:grpSpPr>
          <a:xfrm>
            <a:off x="4178498" y="1885472"/>
            <a:ext cx="321494" cy="436935"/>
            <a:chOff x="1374142" y="4813312"/>
            <a:chExt cx="321494" cy="436935"/>
          </a:xfrm>
        </p:grpSpPr>
        <p:pic>
          <p:nvPicPr>
            <p:cNvPr id="47"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8876" y="4813312"/>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48" name="Group 47"/>
            <p:cNvGrpSpPr/>
            <p:nvPr/>
          </p:nvGrpSpPr>
          <p:grpSpPr>
            <a:xfrm>
              <a:off x="1374142" y="5043375"/>
              <a:ext cx="144016" cy="144016"/>
              <a:chOff x="971600" y="4694862"/>
              <a:chExt cx="144016" cy="144016"/>
            </a:xfrm>
          </p:grpSpPr>
          <p:sp>
            <p:nvSpPr>
              <p:cNvPr id="49" name="Oval 48"/>
              <p:cNvSpPr/>
              <p:nvPr/>
            </p:nvSpPr>
            <p:spPr>
              <a:xfrm>
                <a:off x="971600" y="4694862"/>
                <a:ext cx="144016" cy="144016"/>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endParaRPr lang="el-GR" sz="2400">
                  <a:solidFill>
                    <a:prstClr val="black"/>
                  </a:solidFill>
                </a:endParaRPr>
              </a:p>
            </p:txBody>
          </p:sp>
          <p:cxnSp>
            <p:nvCxnSpPr>
              <p:cNvPr id="50" name="Elbow Connector 49"/>
              <p:cNvCxnSpPr>
                <a:stCxn id="49" idx="0"/>
                <a:endCxn id="49" idx="6"/>
              </p:cNvCxnSpPr>
              <p:nvPr/>
            </p:nvCxnSpPr>
            <p:spPr>
              <a:xfrm rot="16200000" flipH="1">
                <a:off x="1043608" y="4694862"/>
                <a:ext cx="72008" cy="72008"/>
              </a:xfrm>
              <a:prstGeom prst="bentConnector4">
                <a:avLst>
                  <a:gd name="adj1" fmla="val 101412"/>
                  <a:gd name="adj2" fmla="val 2997"/>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1" name="Group 50"/>
          <p:cNvGrpSpPr/>
          <p:nvPr/>
        </p:nvGrpSpPr>
        <p:grpSpPr>
          <a:xfrm>
            <a:off x="4250506" y="2122765"/>
            <a:ext cx="321494" cy="436935"/>
            <a:chOff x="1374142" y="4813312"/>
            <a:chExt cx="321494" cy="436935"/>
          </a:xfrm>
        </p:grpSpPr>
        <p:pic>
          <p:nvPicPr>
            <p:cNvPr id="52"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8876" y="4813312"/>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53" name="Group 52"/>
            <p:cNvGrpSpPr/>
            <p:nvPr/>
          </p:nvGrpSpPr>
          <p:grpSpPr>
            <a:xfrm>
              <a:off x="1374142" y="5043375"/>
              <a:ext cx="144016" cy="144016"/>
              <a:chOff x="971600" y="4694862"/>
              <a:chExt cx="144016" cy="144016"/>
            </a:xfrm>
          </p:grpSpPr>
          <p:sp>
            <p:nvSpPr>
              <p:cNvPr id="54" name="Oval 53"/>
              <p:cNvSpPr/>
              <p:nvPr/>
            </p:nvSpPr>
            <p:spPr>
              <a:xfrm>
                <a:off x="971600" y="4694862"/>
                <a:ext cx="144016" cy="144016"/>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endParaRPr lang="el-GR" sz="2400">
                  <a:solidFill>
                    <a:prstClr val="black"/>
                  </a:solidFill>
                </a:endParaRPr>
              </a:p>
            </p:txBody>
          </p:sp>
          <p:cxnSp>
            <p:nvCxnSpPr>
              <p:cNvPr id="55" name="Elbow Connector 54"/>
              <p:cNvCxnSpPr>
                <a:stCxn id="54" idx="0"/>
                <a:endCxn id="54" idx="6"/>
              </p:cNvCxnSpPr>
              <p:nvPr/>
            </p:nvCxnSpPr>
            <p:spPr>
              <a:xfrm rot="16200000" flipH="1">
                <a:off x="1043608" y="4694862"/>
                <a:ext cx="72008" cy="72008"/>
              </a:xfrm>
              <a:prstGeom prst="bentConnector4">
                <a:avLst>
                  <a:gd name="adj1" fmla="val 101412"/>
                  <a:gd name="adj2" fmla="val 2997"/>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6" name="Group 55"/>
          <p:cNvGrpSpPr/>
          <p:nvPr/>
        </p:nvGrpSpPr>
        <p:grpSpPr>
          <a:xfrm>
            <a:off x="4538538" y="1933071"/>
            <a:ext cx="321494" cy="436935"/>
            <a:chOff x="1374142" y="4813312"/>
            <a:chExt cx="321494" cy="436935"/>
          </a:xfrm>
        </p:grpSpPr>
        <p:pic>
          <p:nvPicPr>
            <p:cNvPr id="57"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8876" y="4813312"/>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58" name="Group 57"/>
            <p:cNvGrpSpPr/>
            <p:nvPr/>
          </p:nvGrpSpPr>
          <p:grpSpPr>
            <a:xfrm>
              <a:off x="1374142" y="5043375"/>
              <a:ext cx="144016" cy="144016"/>
              <a:chOff x="971600" y="4694862"/>
              <a:chExt cx="144016" cy="144016"/>
            </a:xfrm>
          </p:grpSpPr>
          <p:sp>
            <p:nvSpPr>
              <p:cNvPr id="59" name="Oval 58"/>
              <p:cNvSpPr/>
              <p:nvPr/>
            </p:nvSpPr>
            <p:spPr>
              <a:xfrm>
                <a:off x="971600" y="4694862"/>
                <a:ext cx="144016" cy="144016"/>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endParaRPr lang="el-GR" sz="2400">
                  <a:solidFill>
                    <a:prstClr val="black"/>
                  </a:solidFill>
                </a:endParaRPr>
              </a:p>
            </p:txBody>
          </p:sp>
          <p:cxnSp>
            <p:nvCxnSpPr>
              <p:cNvPr id="60" name="Elbow Connector 59"/>
              <p:cNvCxnSpPr>
                <a:stCxn id="59" idx="0"/>
                <a:endCxn id="59" idx="6"/>
              </p:cNvCxnSpPr>
              <p:nvPr/>
            </p:nvCxnSpPr>
            <p:spPr>
              <a:xfrm rot="16200000" flipH="1">
                <a:off x="1043608" y="4694862"/>
                <a:ext cx="72008" cy="72008"/>
              </a:xfrm>
              <a:prstGeom prst="bentConnector4">
                <a:avLst>
                  <a:gd name="adj1" fmla="val 101412"/>
                  <a:gd name="adj2" fmla="val 2997"/>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61"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4088" y="1885472"/>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62"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2122765"/>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63"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4128" y="1933071"/>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64"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41504" y="2024601"/>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65"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8344" y="1885472"/>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66" name="Group 65"/>
          <p:cNvGrpSpPr/>
          <p:nvPr/>
        </p:nvGrpSpPr>
        <p:grpSpPr>
          <a:xfrm>
            <a:off x="7725618" y="2122765"/>
            <a:ext cx="321494" cy="436935"/>
            <a:chOff x="1374142" y="4813312"/>
            <a:chExt cx="321494" cy="436935"/>
          </a:xfrm>
        </p:grpSpPr>
        <p:pic>
          <p:nvPicPr>
            <p:cNvPr id="67"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8876" y="4813312"/>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68" name="Group 67"/>
            <p:cNvGrpSpPr/>
            <p:nvPr/>
          </p:nvGrpSpPr>
          <p:grpSpPr>
            <a:xfrm>
              <a:off x="1374142" y="5043375"/>
              <a:ext cx="144016" cy="144016"/>
              <a:chOff x="971600" y="4694862"/>
              <a:chExt cx="144016" cy="144016"/>
            </a:xfrm>
          </p:grpSpPr>
          <p:sp>
            <p:nvSpPr>
              <p:cNvPr id="69" name="Oval 68"/>
              <p:cNvSpPr/>
              <p:nvPr/>
            </p:nvSpPr>
            <p:spPr>
              <a:xfrm>
                <a:off x="971600" y="4694862"/>
                <a:ext cx="144016" cy="144016"/>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endParaRPr lang="el-GR" sz="2400">
                  <a:solidFill>
                    <a:prstClr val="black"/>
                  </a:solidFill>
                </a:endParaRPr>
              </a:p>
            </p:txBody>
          </p:sp>
          <p:cxnSp>
            <p:nvCxnSpPr>
              <p:cNvPr id="70" name="Elbow Connector 69"/>
              <p:cNvCxnSpPr>
                <a:stCxn id="69" idx="0"/>
                <a:endCxn id="69" idx="6"/>
              </p:cNvCxnSpPr>
              <p:nvPr/>
            </p:nvCxnSpPr>
            <p:spPr>
              <a:xfrm rot="16200000" flipH="1">
                <a:off x="1043608" y="4694862"/>
                <a:ext cx="72008" cy="72008"/>
              </a:xfrm>
              <a:prstGeom prst="bentConnector4">
                <a:avLst>
                  <a:gd name="adj1" fmla="val 101412"/>
                  <a:gd name="adj2" fmla="val 2997"/>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71"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8384" y="1933071"/>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72" name="TextBox 71"/>
          <p:cNvSpPr txBox="1"/>
          <p:nvPr/>
        </p:nvSpPr>
        <p:spPr>
          <a:xfrm>
            <a:off x="689675" y="2573691"/>
            <a:ext cx="1002005" cy="646331"/>
          </a:xfrm>
          <a:prstGeom prst="rect">
            <a:avLst/>
          </a:prstGeom>
          <a:noFill/>
        </p:spPr>
        <p:txBody>
          <a:bodyPr wrap="none" rtlCol="0">
            <a:spAutoFit/>
          </a:bodyPr>
          <a:lstStyle/>
          <a:p>
            <a:pPr algn="ctr" fontAlgn="base">
              <a:spcBef>
                <a:spcPct val="0"/>
              </a:spcBef>
              <a:spcAft>
                <a:spcPct val="0"/>
              </a:spcAft>
            </a:pPr>
            <a:r>
              <a:rPr lang="en-US" dirty="0" smtClean="0">
                <a:solidFill>
                  <a:prstClr val="black"/>
                </a:solidFill>
                <a:latin typeface="Calibri" pitchFamily="34" charset="0"/>
              </a:rPr>
              <a:t>Blocked</a:t>
            </a:r>
          </a:p>
          <a:p>
            <a:pPr algn="ctr" fontAlgn="base">
              <a:spcBef>
                <a:spcPct val="0"/>
              </a:spcBef>
              <a:spcAft>
                <a:spcPct val="0"/>
              </a:spcAft>
            </a:pPr>
            <a:r>
              <a:rPr lang="en-US" dirty="0" smtClean="0">
                <a:solidFill>
                  <a:prstClr val="black"/>
                </a:solidFill>
                <a:latin typeface="Calibri" pitchFamily="34" charset="0"/>
              </a:rPr>
              <a:t>in </a:t>
            </a:r>
            <a:r>
              <a:rPr lang="en-US" dirty="0" err="1" smtClean="0">
                <a:solidFill>
                  <a:prstClr val="black"/>
                </a:solidFill>
                <a:latin typeface="Calibri" pitchFamily="34" charset="0"/>
              </a:rPr>
              <a:t>syscall</a:t>
            </a:r>
            <a:endParaRPr lang="el-GR" dirty="0">
              <a:solidFill>
                <a:prstClr val="black"/>
              </a:solidFill>
              <a:latin typeface="Calibri" pitchFamily="34" charset="0"/>
            </a:endParaRPr>
          </a:p>
        </p:txBody>
      </p:sp>
      <p:sp>
        <p:nvSpPr>
          <p:cNvPr id="73" name="TextBox 72"/>
          <p:cNvSpPr txBox="1"/>
          <p:nvPr/>
        </p:nvSpPr>
        <p:spPr>
          <a:xfrm>
            <a:off x="1810898" y="2562572"/>
            <a:ext cx="919803" cy="646331"/>
          </a:xfrm>
          <a:prstGeom prst="rect">
            <a:avLst/>
          </a:prstGeom>
          <a:noFill/>
        </p:spPr>
        <p:txBody>
          <a:bodyPr wrap="none" rtlCol="0">
            <a:spAutoFit/>
          </a:bodyPr>
          <a:lstStyle/>
          <a:p>
            <a:pPr algn="ctr" fontAlgn="base">
              <a:spcBef>
                <a:spcPct val="0"/>
              </a:spcBef>
              <a:spcAft>
                <a:spcPct val="0"/>
              </a:spcAft>
            </a:pPr>
            <a:r>
              <a:rPr lang="en-US" dirty="0" smtClean="0">
                <a:solidFill>
                  <a:prstClr val="black"/>
                </a:solidFill>
                <a:latin typeface="Calibri" pitchFamily="34" charset="0"/>
              </a:rPr>
              <a:t>Inactive</a:t>
            </a:r>
          </a:p>
          <a:p>
            <a:pPr algn="ctr" fontAlgn="base">
              <a:spcBef>
                <a:spcPct val="0"/>
              </a:spcBef>
              <a:spcAft>
                <a:spcPct val="0"/>
              </a:spcAft>
            </a:pPr>
            <a:r>
              <a:rPr lang="en-US" dirty="0" smtClean="0">
                <a:solidFill>
                  <a:prstClr val="black"/>
                </a:solidFill>
                <a:latin typeface="Calibri" pitchFamily="34" charset="0"/>
              </a:rPr>
              <a:t>by user</a:t>
            </a:r>
            <a:endParaRPr lang="el-GR" dirty="0">
              <a:solidFill>
                <a:prstClr val="black"/>
              </a:solidFill>
              <a:latin typeface="Calibri" pitchFamily="34" charset="0"/>
            </a:endParaRPr>
          </a:p>
        </p:txBody>
      </p:sp>
      <p:sp>
        <p:nvSpPr>
          <p:cNvPr id="74" name="TextBox 73"/>
          <p:cNvSpPr txBox="1"/>
          <p:nvPr/>
        </p:nvSpPr>
        <p:spPr>
          <a:xfrm>
            <a:off x="2827217" y="2578265"/>
            <a:ext cx="1047403" cy="646331"/>
          </a:xfrm>
          <a:prstGeom prst="rect">
            <a:avLst/>
          </a:prstGeom>
          <a:noFill/>
        </p:spPr>
        <p:txBody>
          <a:bodyPr wrap="none" rtlCol="0">
            <a:spAutoFit/>
          </a:bodyPr>
          <a:lstStyle/>
          <a:p>
            <a:pPr algn="ctr" fontAlgn="base">
              <a:spcBef>
                <a:spcPct val="0"/>
              </a:spcBef>
              <a:spcAft>
                <a:spcPct val="0"/>
              </a:spcAft>
            </a:pPr>
            <a:r>
              <a:rPr lang="en-US" dirty="0" smtClean="0">
                <a:solidFill>
                  <a:prstClr val="black"/>
                </a:solidFill>
                <a:latin typeface="Calibri" pitchFamily="34" charset="0"/>
              </a:rPr>
              <a:t>Waiting</a:t>
            </a:r>
          </a:p>
          <a:p>
            <a:pPr algn="ctr" fontAlgn="base">
              <a:spcBef>
                <a:spcPct val="0"/>
              </a:spcBef>
              <a:spcAft>
                <a:spcPct val="0"/>
              </a:spcAft>
            </a:pPr>
            <a:r>
              <a:rPr lang="en-US" dirty="0" smtClean="0">
                <a:solidFill>
                  <a:prstClr val="black"/>
                </a:solidFill>
                <a:latin typeface="Calibri" pitchFamily="34" charset="0"/>
              </a:rPr>
              <a:t>for a task</a:t>
            </a:r>
            <a:endParaRPr lang="el-GR" dirty="0">
              <a:solidFill>
                <a:prstClr val="black"/>
              </a:solidFill>
              <a:latin typeface="Calibri" pitchFamily="34" charset="0"/>
            </a:endParaRPr>
          </a:p>
        </p:txBody>
      </p:sp>
      <p:sp>
        <p:nvSpPr>
          <p:cNvPr id="75" name="TextBox 74"/>
          <p:cNvSpPr txBox="1"/>
          <p:nvPr/>
        </p:nvSpPr>
        <p:spPr>
          <a:xfrm>
            <a:off x="4039169" y="2563751"/>
            <a:ext cx="927754" cy="646331"/>
          </a:xfrm>
          <a:prstGeom prst="rect">
            <a:avLst/>
          </a:prstGeom>
          <a:noFill/>
        </p:spPr>
        <p:txBody>
          <a:bodyPr wrap="none" rtlCol="0">
            <a:spAutoFit/>
          </a:bodyPr>
          <a:lstStyle/>
          <a:p>
            <a:pPr algn="ctr" fontAlgn="base">
              <a:spcBef>
                <a:spcPct val="0"/>
              </a:spcBef>
              <a:spcAft>
                <a:spcPct val="0"/>
              </a:spcAft>
            </a:pPr>
            <a:r>
              <a:rPr lang="en-US" dirty="0" smtClean="0">
                <a:solidFill>
                  <a:prstClr val="black"/>
                </a:solidFill>
                <a:latin typeface="Calibri" pitchFamily="34" charset="0"/>
              </a:rPr>
              <a:t>Parked</a:t>
            </a:r>
          </a:p>
          <a:p>
            <a:pPr algn="ctr" fontAlgn="base">
              <a:spcBef>
                <a:spcPct val="0"/>
              </a:spcBef>
              <a:spcAft>
                <a:spcPct val="0"/>
              </a:spcAft>
            </a:pPr>
            <a:r>
              <a:rPr lang="en-US" dirty="0" smtClean="0">
                <a:solidFill>
                  <a:prstClr val="black"/>
                </a:solidFill>
                <a:latin typeface="Calibri" pitchFamily="34" charset="0"/>
              </a:rPr>
              <a:t>workers</a:t>
            </a:r>
            <a:endParaRPr lang="el-GR" dirty="0">
              <a:solidFill>
                <a:prstClr val="black"/>
              </a:solidFill>
              <a:latin typeface="Calibri" pitchFamily="34" charset="0"/>
            </a:endParaRPr>
          </a:p>
        </p:txBody>
      </p:sp>
      <p:sp>
        <p:nvSpPr>
          <p:cNvPr id="76" name="TextBox 75"/>
          <p:cNvSpPr txBox="1"/>
          <p:nvPr/>
        </p:nvSpPr>
        <p:spPr>
          <a:xfrm>
            <a:off x="5185189" y="2548058"/>
            <a:ext cx="927754" cy="646331"/>
          </a:xfrm>
          <a:prstGeom prst="rect">
            <a:avLst/>
          </a:prstGeom>
          <a:noFill/>
        </p:spPr>
        <p:txBody>
          <a:bodyPr wrap="none" rtlCol="0">
            <a:spAutoFit/>
          </a:bodyPr>
          <a:lstStyle/>
          <a:p>
            <a:pPr algn="ctr" fontAlgn="base">
              <a:spcBef>
                <a:spcPct val="0"/>
              </a:spcBef>
              <a:spcAft>
                <a:spcPct val="0"/>
              </a:spcAft>
            </a:pPr>
            <a:r>
              <a:rPr lang="en-US" dirty="0" smtClean="0">
                <a:solidFill>
                  <a:prstClr val="black"/>
                </a:solidFill>
                <a:latin typeface="Calibri" pitchFamily="34" charset="0"/>
              </a:rPr>
              <a:t>Active</a:t>
            </a:r>
          </a:p>
          <a:p>
            <a:pPr algn="ctr" fontAlgn="base">
              <a:spcBef>
                <a:spcPct val="0"/>
              </a:spcBef>
              <a:spcAft>
                <a:spcPct val="0"/>
              </a:spcAft>
            </a:pPr>
            <a:r>
              <a:rPr lang="en-US" dirty="0" smtClean="0">
                <a:solidFill>
                  <a:prstClr val="black"/>
                </a:solidFill>
                <a:latin typeface="Calibri" pitchFamily="34" charset="0"/>
              </a:rPr>
              <a:t>workers</a:t>
            </a:r>
            <a:endParaRPr lang="el-GR" dirty="0">
              <a:solidFill>
                <a:prstClr val="black"/>
              </a:solidFill>
              <a:latin typeface="Calibri" pitchFamily="34" charset="0"/>
            </a:endParaRPr>
          </a:p>
        </p:txBody>
      </p:sp>
      <p:sp>
        <p:nvSpPr>
          <p:cNvPr id="77" name="TextBox 76"/>
          <p:cNvSpPr txBox="1"/>
          <p:nvPr/>
        </p:nvSpPr>
        <p:spPr>
          <a:xfrm>
            <a:off x="6238942" y="2563751"/>
            <a:ext cx="1136721" cy="369332"/>
          </a:xfrm>
          <a:prstGeom prst="rect">
            <a:avLst/>
          </a:prstGeom>
          <a:noFill/>
        </p:spPr>
        <p:txBody>
          <a:bodyPr wrap="none" rtlCol="0">
            <a:spAutoFit/>
          </a:bodyPr>
          <a:lstStyle/>
          <a:p>
            <a:pPr algn="ctr" fontAlgn="base">
              <a:spcBef>
                <a:spcPct val="0"/>
              </a:spcBef>
              <a:spcAft>
                <a:spcPct val="0"/>
              </a:spcAft>
            </a:pPr>
            <a:r>
              <a:rPr lang="en-US" dirty="0" smtClean="0">
                <a:solidFill>
                  <a:prstClr val="black"/>
                </a:solidFill>
                <a:latin typeface="Calibri" pitchFamily="34" charset="0"/>
              </a:rPr>
              <a:t>Watchdog</a:t>
            </a:r>
            <a:endParaRPr lang="el-GR" dirty="0">
              <a:solidFill>
                <a:prstClr val="black"/>
              </a:solidFill>
              <a:latin typeface="Calibri" pitchFamily="34" charset="0"/>
            </a:endParaRPr>
          </a:p>
        </p:txBody>
      </p:sp>
      <p:sp>
        <p:nvSpPr>
          <p:cNvPr id="78" name="TextBox 77"/>
          <p:cNvSpPr txBox="1"/>
          <p:nvPr/>
        </p:nvSpPr>
        <p:spPr>
          <a:xfrm>
            <a:off x="7514982" y="2567232"/>
            <a:ext cx="898196" cy="646331"/>
          </a:xfrm>
          <a:prstGeom prst="rect">
            <a:avLst/>
          </a:prstGeom>
          <a:noFill/>
        </p:spPr>
        <p:txBody>
          <a:bodyPr wrap="none" rtlCol="0">
            <a:spAutoFit/>
          </a:bodyPr>
          <a:lstStyle/>
          <a:p>
            <a:pPr algn="ctr" fontAlgn="base">
              <a:spcBef>
                <a:spcPct val="0"/>
              </a:spcBef>
              <a:spcAft>
                <a:spcPct val="0"/>
              </a:spcAft>
            </a:pPr>
            <a:r>
              <a:rPr lang="en-US" dirty="0" smtClean="0">
                <a:solidFill>
                  <a:prstClr val="black"/>
                </a:solidFill>
                <a:latin typeface="Calibri" pitchFamily="34" charset="0"/>
              </a:rPr>
              <a:t>Other</a:t>
            </a:r>
          </a:p>
          <a:p>
            <a:pPr algn="ctr" fontAlgn="base">
              <a:spcBef>
                <a:spcPct val="0"/>
              </a:spcBef>
              <a:spcAft>
                <a:spcPct val="0"/>
              </a:spcAft>
            </a:pPr>
            <a:r>
              <a:rPr lang="en-US" dirty="0" smtClean="0">
                <a:solidFill>
                  <a:prstClr val="black"/>
                </a:solidFill>
                <a:latin typeface="Calibri" pitchFamily="34" charset="0"/>
              </a:rPr>
              <a:t>threads</a:t>
            </a:r>
            <a:endParaRPr lang="el-GR" dirty="0">
              <a:solidFill>
                <a:prstClr val="black"/>
              </a:solidFill>
              <a:latin typeface="Calibri" pitchFamily="34" charset="0"/>
            </a:endParaRPr>
          </a:p>
        </p:txBody>
      </p:sp>
      <p:sp>
        <p:nvSpPr>
          <p:cNvPr id="79" name="Text Box 6"/>
          <p:cNvSpPr txBox="1">
            <a:spLocks noChangeArrowheads="1"/>
          </p:cNvSpPr>
          <p:nvPr/>
        </p:nvSpPr>
        <p:spPr bwMode="auto">
          <a:xfrm>
            <a:off x="381000" y="6019800"/>
            <a:ext cx="8511480" cy="49244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ctr" fontAlgn="base">
              <a:spcBef>
                <a:spcPct val="50000"/>
              </a:spcBef>
              <a:spcAft>
                <a:spcPct val="0"/>
              </a:spcAft>
            </a:pPr>
            <a:r>
              <a:rPr sz="2600" i="1" dirty="0" err="1" smtClean="0">
                <a:solidFill>
                  <a:prstClr val="white"/>
                </a:solidFill>
              </a:rPr>
              <a:t>We</a:t>
            </a:r>
            <a:r>
              <a:rPr sz="2600" i="1" dirty="0" smtClean="0">
                <a:solidFill>
                  <a:prstClr val="white"/>
                </a:solidFill>
              </a:rPr>
              <a:t> </a:t>
            </a:r>
            <a:r>
              <a:rPr sz="2600" i="1" dirty="0" err="1" smtClean="0">
                <a:solidFill>
                  <a:prstClr val="white"/>
                </a:solidFill>
              </a:rPr>
              <a:t>dynamically</a:t>
            </a:r>
            <a:r>
              <a:rPr sz="2600" i="1" dirty="0" smtClean="0">
                <a:solidFill>
                  <a:prstClr val="white"/>
                </a:solidFill>
              </a:rPr>
              <a:t> </a:t>
            </a:r>
            <a:r>
              <a:rPr sz="2600" i="1" dirty="0" err="1" smtClean="0">
                <a:solidFill>
                  <a:prstClr val="white"/>
                </a:solidFill>
              </a:rPr>
              <a:t>re-adjust</a:t>
            </a:r>
            <a:r>
              <a:rPr sz="2600" i="1" dirty="0" smtClean="0">
                <a:solidFill>
                  <a:prstClr val="white"/>
                </a:solidFill>
              </a:rPr>
              <a:t> </a:t>
            </a:r>
            <a:r>
              <a:rPr sz="2600" i="1" dirty="0" err="1" smtClean="0">
                <a:solidFill>
                  <a:prstClr val="white"/>
                </a:solidFill>
              </a:rPr>
              <a:t>the</a:t>
            </a:r>
            <a:r>
              <a:rPr sz="2600" i="1" dirty="0" smtClean="0">
                <a:solidFill>
                  <a:prstClr val="white"/>
                </a:solidFill>
              </a:rPr>
              <a:t> </a:t>
            </a:r>
            <a:r>
              <a:rPr sz="2600" i="1" dirty="0" err="1" smtClean="0">
                <a:solidFill>
                  <a:prstClr val="white"/>
                </a:solidFill>
              </a:rPr>
              <a:t>scheduler's</a:t>
            </a:r>
            <a:r>
              <a:rPr sz="2600" i="1" dirty="0" smtClean="0">
                <a:solidFill>
                  <a:prstClr val="white"/>
                </a:solidFill>
              </a:rPr>
              <a:t> </a:t>
            </a:r>
            <a:r>
              <a:rPr sz="2600" i="1" dirty="0" err="1" smtClean="0">
                <a:solidFill>
                  <a:prstClr val="white"/>
                </a:solidFill>
              </a:rPr>
              <a:t>concurrency</a:t>
            </a:r>
            <a:r>
              <a:rPr sz="2600" i="1" dirty="0" smtClean="0">
                <a:solidFill>
                  <a:prstClr val="white"/>
                </a:solidFill>
              </a:rPr>
              <a:t> </a:t>
            </a:r>
            <a:r>
              <a:rPr sz="2600" i="1" dirty="0" err="1" smtClean="0">
                <a:solidFill>
                  <a:prstClr val="white"/>
                </a:solidFill>
              </a:rPr>
              <a:t>level</a:t>
            </a:r>
            <a:endParaRPr lang="en-US" sz="2600" i="1" dirty="0" smtClean="0">
              <a:solidFill>
                <a:prstClr val="white"/>
              </a:solidFill>
            </a:endParaRPr>
          </a:p>
        </p:txBody>
      </p:sp>
    </p:spTree>
    <p:extLst>
      <p:ext uri="{BB962C8B-B14F-4D97-AF65-F5344CB8AC3E}">
        <p14:creationId xmlns:p14="http://schemas.microsoft.com/office/powerpoint/2010/main" val="1577831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fade">
                                      <p:cBhvr>
                                        <p:cTn id="10" dur="500"/>
                                        <p:tgtEl>
                                          <p:spTgt spid="61"/>
                                        </p:tgtEl>
                                      </p:cBhvr>
                                    </p:animEffect>
                                  </p:childTnLst>
                                </p:cTn>
                              </p:par>
                              <p:par>
                                <p:cTn id="11" presetID="10" presetClass="entr" presetSubtype="0" fill="hold" nodeType="withEffect">
                                  <p:stCondLst>
                                    <p:cond delay="0"/>
                                  </p:stCondLst>
                                  <p:childTnLst>
                                    <p:set>
                                      <p:cBhvr>
                                        <p:cTn id="12" dur="1" fill="hold">
                                          <p:stCondLst>
                                            <p:cond delay="0"/>
                                          </p:stCondLst>
                                        </p:cTn>
                                        <p:tgtEl>
                                          <p:spTgt spid="62"/>
                                        </p:tgtEl>
                                        <p:attrNameLst>
                                          <p:attrName>style.visibility</p:attrName>
                                        </p:attrNameLst>
                                      </p:cBhvr>
                                      <p:to>
                                        <p:strVal val="visible"/>
                                      </p:to>
                                    </p:set>
                                    <p:animEffect transition="in" filter="fade">
                                      <p:cBhvr>
                                        <p:cTn id="13" dur="500"/>
                                        <p:tgtEl>
                                          <p:spTgt spid="62"/>
                                        </p:tgtEl>
                                      </p:cBhvr>
                                    </p:animEffect>
                                  </p:childTnLst>
                                </p:cTn>
                              </p:par>
                              <p:par>
                                <p:cTn id="14" presetID="10" presetClass="entr" presetSubtype="0" fill="hold" nodeType="withEffect">
                                  <p:stCondLst>
                                    <p:cond delay="0"/>
                                  </p:stCondLst>
                                  <p:childTnLst>
                                    <p:set>
                                      <p:cBhvr>
                                        <p:cTn id="15" dur="1" fill="hold">
                                          <p:stCondLst>
                                            <p:cond delay="0"/>
                                          </p:stCondLst>
                                        </p:cTn>
                                        <p:tgtEl>
                                          <p:spTgt spid="63"/>
                                        </p:tgtEl>
                                        <p:attrNameLst>
                                          <p:attrName>style.visibility</p:attrName>
                                        </p:attrNameLst>
                                      </p:cBhvr>
                                      <p:to>
                                        <p:strVal val="visible"/>
                                      </p:to>
                                    </p:set>
                                    <p:animEffect transition="in" filter="fade">
                                      <p:cBhvr>
                                        <p:cTn id="16" dur="500"/>
                                        <p:tgtEl>
                                          <p:spTgt spid="63"/>
                                        </p:tgtEl>
                                      </p:cBhvr>
                                    </p:animEffect>
                                  </p:childTnLst>
                                </p:cTn>
                              </p:par>
                              <p:par>
                                <p:cTn id="17" presetID="10" presetClass="entr" presetSubtype="0" fill="hold" nodeType="withEffect">
                                  <p:stCondLst>
                                    <p:cond delay="0"/>
                                  </p:stCondLst>
                                  <p:childTnLst>
                                    <p:set>
                                      <p:cBhvr>
                                        <p:cTn id="18" dur="1" fill="hold">
                                          <p:stCondLst>
                                            <p:cond delay="0"/>
                                          </p:stCondLst>
                                        </p:cTn>
                                        <p:tgtEl>
                                          <p:spTgt spid="64"/>
                                        </p:tgtEl>
                                        <p:attrNameLst>
                                          <p:attrName>style.visibility</p:attrName>
                                        </p:attrNameLst>
                                      </p:cBhvr>
                                      <p:to>
                                        <p:strVal val="visible"/>
                                      </p:to>
                                    </p:set>
                                    <p:animEffect transition="in" filter="fade">
                                      <p:cBhvr>
                                        <p:cTn id="19" dur="500"/>
                                        <p:tgtEl>
                                          <p:spTgt spid="64"/>
                                        </p:tgtEl>
                                      </p:cBhvr>
                                    </p:animEffect>
                                  </p:childTnLst>
                                </p:cTn>
                              </p:par>
                              <p:par>
                                <p:cTn id="20" presetID="10" presetClass="entr" presetSubtype="0" fill="hold" nodeType="with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fade">
                                      <p:cBhvr>
                                        <p:cTn id="22" dur="500"/>
                                        <p:tgtEl>
                                          <p:spTgt spid="65"/>
                                        </p:tgtEl>
                                      </p:cBhvr>
                                    </p:animEffect>
                                  </p:childTnLst>
                                </p:cTn>
                              </p:par>
                              <p:par>
                                <p:cTn id="23" presetID="10" presetClass="entr" presetSubtype="0" fill="hold" nodeType="withEffect">
                                  <p:stCondLst>
                                    <p:cond delay="0"/>
                                  </p:stCondLst>
                                  <p:childTnLst>
                                    <p:set>
                                      <p:cBhvr>
                                        <p:cTn id="24" dur="1" fill="hold">
                                          <p:stCondLst>
                                            <p:cond delay="0"/>
                                          </p:stCondLst>
                                        </p:cTn>
                                        <p:tgtEl>
                                          <p:spTgt spid="66"/>
                                        </p:tgtEl>
                                        <p:attrNameLst>
                                          <p:attrName>style.visibility</p:attrName>
                                        </p:attrNameLst>
                                      </p:cBhvr>
                                      <p:to>
                                        <p:strVal val="visible"/>
                                      </p:to>
                                    </p:set>
                                    <p:animEffect transition="in" filter="fade">
                                      <p:cBhvr>
                                        <p:cTn id="25" dur="500"/>
                                        <p:tgtEl>
                                          <p:spTgt spid="66"/>
                                        </p:tgtEl>
                                      </p:cBhvr>
                                    </p:animEffect>
                                  </p:childTnLst>
                                </p:cTn>
                              </p:par>
                              <p:par>
                                <p:cTn id="26" presetID="10" presetClass="entr" presetSubtype="0" fill="hold" nodeType="withEffect">
                                  <p:stCondLst>
                                    <p:cond delay="0"/>
                                  </p:stCondLst>
                                  <p:childTnLst>
                                    <p:set>
                                      <p:cBhvr>
                                        <p:cTn id="27" dur="1" fill="hold">
                                          <p:stCondLst>
                                            <p:cond delay="0"/>
                                          </p:stCondLst>
                                        </p:cTn>
                                        <p:tgtEl>
                                          <p:spTgt spid="71"/>
                                        </p:tgtEl>
                                        <p:attrNameLst>
                                          <p:attrName>style.visibility</p:attrName>
                                        </p:attrNameLst>
                                      </p:cBhvr>
                                      <p:to>
                                        <p:strVal val="visible"/>
                                      </p:to>
                                    </p:set>
                                    <p:animEffect transition="in" filter="fade">
                                      <p:cBhvr>
                                        <p:cTn id="28" dur="500"/>
                                        <p:tgtEl>
                                          <p:spTgt spid="7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6"/>
                                        </p:tgtEl>
                                        <p:attrNameLst>
                                          <p:attrName>style.visibility</p:attrName>
                                        </p:attrNameLst>
                                      </p:cBhvr>
                                      <p:to>
                                        <p:strVal val="visible"/>
                                      </p:to>
                                    </p:set>
                                    <p:animEffect transition="in" filter="fade">
                                      <p:cBhvr>
                                        <p:cTn id="31" dur="500"/>
                                        <p:tgtEl>
                                          <p:spTgt spid="7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7"/>
                                        </p:tgtEl>
                                        <p:attrNameLst>
                                          <p:attrName>style.visibility</p:attrName>
                                        </p:attrNameLst>
                                      </p:cBhvr>
                                      <p:to>
                                        <p:strVal val="visible"/>
                                      </p:to>
                                    </p:set>
                                    <p:animEffect transition="in" filter="fade">
                                      <p:cBhvr>
                                        <p:cTn id="34" dur="500"/>
                                        <p:tgtEl>
                                          <p:spTgt spid="7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8"/>
                                        </p:tgtEl>
                                        <p:attrNameLst>
                                          <p:attrName>style.visibility</p:attrName>
                                        </p:attrNameLst>
                                      </p:cBhvr>
                                      <p:to>
                                        <p:strVal val="visible"/>
                                      </p:to>
                                    </p:set>
                                    <p:animEffect transition="in" filter="fade">
                                      <p:cBhvr>
                                        <p:cTn id="37" dur="500"/>
                                        <p:tgtEl>
                                          <p:spTgt spid="78"/>
                                        </p:tgtEl>
                                      </p:cBhvr>
                                    </p:animEffect>
                                  </p:childTnLst>
                                </p:cTn>
                              </p:par>
                              <p:par>
                                <p:cTn id="38" presetID="10" presetClass="entr" presetSubtype="0" fill="hold" nodeType="withEffect">
                                  <p:stCondLst>
                                    <p:cond delay="0"/>
                                  </p:stCondLst>
                                  <p:childTnLst>
                                    <p:set>
                                      <p:cBhvr>
                                        <p:cTn id="39" dur="1" fill="hold">
                                          <p:stCondLst>
                                            <p:cond delay="0"/>
                                          </p:stCondLst>
                                        </p:cTn>
                                        <p:tgtEl>
                                          <p:spTgt spid="8">
                                            <p:txEl>
                                              <p:pRg st="0" end="0"/>
                                            </p:txEl>
                                          </p:spTgt>
                                        </p:tgtEl>
                                        <p:attrNameLst>
                                          <p:attrName>style.visibility</p:attrName>
                                        </p:attrNameLst>
                                      </p:cBhvr>
                                      <p:to>
                                        <p:strVal val="visible"/>
                                      </p:to>
                                    </p:set>
                                    <p:animEffect transition="in" filter="fade">
                                      <p:cBhvr>
                                        <p:cTn id="40" dur="500"/>
                                        <p:tgtEl>
                                          <p:spTgt spid="8">
                                            <p:txEl>
                                              <p:pRg st="0" end="0"/>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animEffect transition="in" filter="fade">
                                      <p:cBhvr>
                                        <p:cTn id="43" dur="500"/>
                                        <p:tgtEl>
                                          <p:spTgt spid="8">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1" nodeType="clickEffect">
                                  <p:stCondLst>
                                    <p:cond delay="0"/>
                                  </p:stCondLst>
                                  <p:childTnLst>
                                    <p:animEffect transition="out" filter="fade">
                                      <p:cBhvr>
                                        <p:cTn id="47" dur="500"/>
                                        <p:tgtEl>
                                          <p:spTgt spid="6"/>
                                        </p:tgtEl>
                                      </p:cBhvr>
                                    </p:animEffect>
                                    <p:set>
                                      <p:cBhvr>
                                        <p:cTn id="48" dur="1" fill="hold">
                                          <p:stCondLst>
                                            <p:cond delay="499"/>
                                          </p:stCondLst>
                                        </p:cTn>
                                        <p:tgtEl>
                                          <p:spTgt spid="6"/>
                                        </p:tgtEl>
                                        <p:attrNameLst>
                                          <p:attrName>style.visibility</p:attrName>
                                        </p:attrNameLst>
                                      </p:cBhvr>
                                      <p:to>
                                        <p:strVal val="hidden"/>
                                      </p:to>
                                    </p:set>
                                  </p:childTnLst>
                                </p:cTn>
                              </p:par>
                              <p:par>
                                <p:cTn id="49" presetID="10" presetClass="entr" presetSubtype="0" fill="hold" grpId="0" nodeType="with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500"/>
                                        <p:tgtEl>
                                          <p:spTgt spid="7"/>
                                        </p:tgtEl>
                                      </p:cBhvr>
                                    </p:animEffect>
                                  </p:childTnLst>
                                </p:cTn>
                              </p:par>
                              <p:par>
                                <p:cTn id="52" presetID="10" presetClass="entr" presetSubtype="0"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fade">
                                      <p:cBhvr>
                                        <p:cTn id="54" dur="500"/>
                                        <p:tgtEl>
                                          <p:spTgt spid="9"/>
                                        </p:tgtEl>
                                      </p:cBhvr>
                                    </p:animEffect>
                                  </p:childTnLst>
                                </p:cTn>
                              </p:par>
                              <p:par>
                                <p:cTn id="55" presetID="10" presetClass="entr" presetSubtype="0" fill="hold"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par>
                                <p:cTn id="58" presetID="10" presetClass="entr" presetSubtype="0" fill="hold" nodeType="with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500"/>
                                        <p:tgtEl>
                                          <p:spTgt spid="19"/>
                                        </p:tgtEl>
                                      </p:cBhvr>
                                    </p:animEffect>
                                  </p:childTnLst>
                                </p:cTn>
                              </p:par>
                              <p:par>
                                <p:cTn id="61" presetID="10" presetClass="entr" presetSubtype="0" fill="hold"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500"/>
                                        <p:tgtEl>
                                          <p:spTgt spid="24"/>
                                        </p:tgtEl>
                                      </p:cBhvr>
                                    </p:animEffect>
                                  </p:childTnLst>
                                </p:cTn>
                              </p:par>
                              <p:par>
                                <p:cTn id="64" presetID="10" presetClass="entr" presetSubtype="0" fill="hold"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childTnLst>
                                </p:cTn>
                              </p:par>
                              <p:par>
                                <p:cTn id="67" presetID="10" presetClass="entr" presetSubtype="0" fill="hold" nodeType="with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fade">
                                      <p:cBhvr>
                                        <p:cTn id="69" dur="500"/>
                                        <p:tgtEl>
                                          <p:spTgt spid="30"/>
                                        </p:tgtEl>
                                      </p:cBhvr>
                                    </p:animEffect>
                                  </p:childTnLst>
                                </p:cTn>
                              </p:par>
                              <p:par>
                                <p:cTn id="70" presetID="10" presetClass="entr" presetSubtype="0" fill="hold" nodeType="with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500"/>
                                        <p:tgtEl>
                                          <p:spTgt spid="31"/>
                                        </p:tgtEl>
                                      </p:cBhvr>
                                    </p:animEffect>
                                  </p:childTnLst>
                                </p:cTn>
                              </p:par>
                              <p:par>
                                <p:cTn id="73" presetID="10" presetClass="entr" presetSubtype="0" fill="hold" nodeType="with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fade">
                                      <p:cBhvr>
                                        <p:cTn id="75" dur="500"/>
                                        <p:tgtEl>
                                          <p:spTgt spid="36"/>
                                        </p:tgtEl>
                                      </p:cBhvr>
                                    </p:animEffect>
                                  </p:childTnLst>
                                </p:cTn>
                              </p:par>
                              <p:par>
                                <p:cTn id="76" presetID="10" presetClass="entr" presetSubtype="0" fill="hold" nodeType="withEffect">
                                  <p:stCondLst>
                                    <p:cond delay="0"/>
                                  </p:stCondLst>
                                  <p:childTnLst>
                                    <p:set>
                                      <p:cBhvr>
                                        <p:cTn id="77" dur="1" fill="hold">
                                          <p:stCondLst>
                                            <p:cond delay="0"/>
                                          </p:stCondLst>
                                        </p:cTn>
                                        <p:tgtEl>
                                          <p:spTgt spid="41"/>
                                        </p:tgtEl>
                                        <p:attrNameLst>
                                          <p:attrName>style.visibility</p:attrName>
                                        </p:attrNameLst>
                                      </p:cBhvr>
                                      <p:to>
                                        <p:strVal val="visible"/>
                                      </p:to>
                                    </p:set>
                                    <p:animEffect transition="in" filter="fade">
                                      <p:cBhvr>
                                        <p:cTn id="78" dur="500"/>
                                        <p:tgtEl>
                                          <p:spTgt spid="41"/>
                                        </p:tgtEl>
                                      </p:cBhvr>
                                    </p:animEffect>
                                  </p:childTnLst>
                                </p:cTn>
                              </p:par>
                              <p:par>
                                <p:cTn id="79" presetID="10" presetClass="entr" presetSubtype="0" fill="hold" nodeType="withEffect">
                                  <p:stCondLst>
                                    <p:cond delay="0"/>
                                  </p:stCondLst>
                                  <p:childTnLst>
                                    <p:set>
                                      <p:cBhvr>
                                        <p:cTn id="80" dur="1" fill="hold">
                                          <p:stCondLst>
                                            <p:cond delay="0"/>
                                          </p:stCondLst>
                                        </p:cTn>
                                        <p:tgtEl>
                                          <p:spTgt spid="46"/>
                                        </p:tgtEl>
                                        <p:attrNameLst>
                                          <p:attrName>style.visibility</p:attrName>
                                        </p:attrNameLst>
                                      </p:cBhvr>
                                      <p:to>
                                        <p:strVal val="visible"/>
                                      </p:to>
                                    </p:set>
                                    <p:animEffect transition="in" filter="fade">
                                      <p:cBhvr>
                                        <p:cTn id="81" dur="500"/>
                                        <p:tgtEl>
                                          <p:spTgt spid="46"/>
                                        </p:tgtEl>
                                      </p:cBhvr>
                                    </p:animEffect>
                                  </p:childTnLst>
                                </p:cTn>
                              </p:par>
                              <p:par>
                                <p:cTn id="82" presetID="10" presetClass="entr" presetSubtype="0" fill="hold" nodeType="with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fade">
                                      <p:cBhvr>
                                        <p:cTn id="84" dur="500"/>
                                        <p:tgtEl>
                                          <p:spTgt spid="51"/>
                                        </p:tgtEl>
                                      </p:cBhvr>
                                    </p:animEffect>
                                  </p:childTnLst>
                                </p:cTn>
                              </p:par>
                              <p:par>
                                <p:cTn id="85" presetID="10" presetClass="entr" presetSubtype="0" fill="hold" nodeType="withEffect">
                                  <p:stCondLst>
                                    <p:cond delay="0"/>
                                  </p:stCondLst>
                                  <p:childTnLst>
                                    <p:set>
                                      <p:cBhvr>
                                        <p:cTn id="86" dur="1" fill="hold">
                                          <p:stCondLst>
                                            <p:cond delay="0"/>
                                          </p:stCondLst>
                                        </p:cTn>
                                        <p:tgtEl>
                                          <p:spTgt spid="56"/>
                                        </p:tgtEl>
                                        <p:attrNameLst>
                                          <p:attrName>style.visibility</p:attrName>
                                        </p:attrNameLst>
                                      </p:cBhvr>
                                      <p:to>
                                        <p:strVal val="visible"/>
                                      </p:to>
                                    </p:set>
                                    <p:animEffect transition="in" filter="fade">
                                      <p:cBhvr>
                                        <p:cTn id="87" dur="500"/>
                                        <p:tgtEl>
                                          <p:spTgt spid="56"/>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72"/>
                                        </p:tgtEl>
                                        <p:attrNameLst>
                                          <p:attrName>style.visibility</p:attrName>
                                        </p:attrNameLst>
                                      </p:cBhvr>
                                      <p:to>
                                        <p:strVal val="visible"/>
                                      </p:to>
                                    </p:set>
                                    <p:animEffect transition="in" filter="fade">
                                      <p:cBhvr>
                                        <p:cTn id="90" dur="500"/>
                                        <p:tgtEl>
                                          <p:spTgt spid="72"/>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73"/>
                                        </p:tgtEl>
                                        <p:attrNameLst>
                                          <p:attrName>style.visibility</p:attrName>
                                        </p:attrNameLst>
                                      </p:cBhvr>
                                      <p:to>
                                        <p:strVal val="visible"/>
                                      </p:to>
                                    </p:set>
                                    <p:animEffect transition="in" filter="fade">
                                      <p:cBhvr>
                                        <p:cTn id="93" dur="500"/>
                                        <p:tgtEl>
                                          <p:spTgt spid="73"/>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74"/>
                                        </p:tgtEl>
                                        <p:attrNameLst>
                                          <p:attrName>style.visibility</p:attrName>
                                        </p:attrNameLst>
                                      </p:cBhvr>
                                      <p:to>
                                        <p:strVal val="visible"/>
                                      </p:to>
                                    </p:set>
                                    <p:animEffect transition="in" filter="fade">
                                      <p:cBhvr>
                                        <p:cTn id="96" dur="500"/>
                                        <p:tgtEl>
                                          <p:spTgt spid="74"/>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75"/>
                                        </p:tgtEl>
                                        <p:attrNameLst>
                                          <p:attrName>style.visibility</p:attrName>
                                        </p:attrNameLst>
                                      </p:cBhvr>
                                      <p:to>
                                        <p:strVal val="visible"/>
                                      </p:to>
                                    </p:set>
                                    <p:animEffect transition="in" filter="fade">
                                      <p:cBhvr>
                                        <p:cTn id="99" dur="500"/>
                                        <p:tgtEl>
                                          <p:spTgt spid="75"/>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5"/>
                                        </p:tgtEl>
                                        <p:attrNameLst>
                                          <p:attrName>style.visibility</p:attrName>
                                        </p:attrNameLst>
                                      </p:cBhvr>
                                      <p:to>
                                        <p:strVal val="visible"/>
                                      </p:to>
                                    </p:set>
                                    <p:animEffect transition="in" filter="fade">
                                      <p:cBhvr>
                                        <p:cTn id="102" dur="500"/>
                                        <p:tgtEl>
                                          <p:spTgt spid="5"/>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8">
                                            <p:txEl>
                                              <p:pRg st="2" end="2"/>
                                            </p:txEl>
                                          </p:spTgt>
                                        </p:tgtEl>
                                        <p:attrNameLst>
                                          <p:attrName>style.visibility</p:attrName>
                                        </p:attrNameLst>
                                      </p:cBhvr>
                                      <p:to>
                                        <p:strVal val="visible"/>
                                      </p:to>
                                    </p:set>
                                    <p:animEffect transition="in" filter="fade">
                                      <p:cBhvr>
                                        <p:cTn id="107" dur="500"/>
                                        <p:tgtEl>
                                          <p:spTgt spid="8">
                                            <p:txEl>
                                              <p:pRg st="2" end="2"/>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79"/>
                                        </p:tgtEl>
                                        <p:attrNameLst>
                                          <p:attrName>style.visibility</p:attrName>
                                        </p:attrNameLst>
                                      </p:cBhvr>
                                      <p:to>
                                        <p:strVal val="visible"/>
                                      </p:to>
                                    </p:set>
                                    <p:anim calcmode="lin" valueType="num">
                                      <p:cBhvr additive="base">
                                        <p:cTn id="112" dur="500" fill="hold"/>
                                        <p:tgtEl>
                                          <p:spTgt spid="79"/>
                                        </p:tgtEl>
                                        <p:attrNameLst>
                                          <p:attrName>ppt_x</p:attrName>
                                        </p:attrNameLst>
                                      </p:cBhvr>
                                      <p:tavLst>
                                        <p:tav tm="0">
                                          <p:val>
                                            <p:strVal val="#ppt_x"/>
                                          </p:val>
                                        </p:tav>
                                        <p:tav tm="100000">
                                          <p:val>
                                            <p:strVal val="#ppt_x"/>
                                          </p:val>
                                        </p:tav>
                                      </p:tavLst>
                                    </p:anim>
                                    <p:anim calcmode="lin" valueType="num">
                                      <p:cBhvr additive="base">
                                        <p:cTn id="113"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6" grpId="1" animBg="1"/>
      <p:bldP spid="7" grpId="0" animBg="1"/>
      <p:bldP spid="72" grpId="0"/>
      <p:bldP spid="73" grpId="0"/>
      <p:bldP spid="74" grpId="0"/>
      <p:bldP spid="75" grpId="0"/>
      <p:bldP spid="76" grpId="0"/>
      <p:bldP spid="77" grpId="0"/>
      <p:bldP spid="78" grpId="0"/>
      <p:bldP spid="7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de-DE" dirty="0"/>
          </a:p>
        </p:txBody>
      </p:sp>
      <p:sp>
        <p:nvSpPr>
          <p:cNvPr id="3" name="Content Placeholder 2"/>
          <p:cNvSpPr>
            <a:spLocks noGrp="1"/>
          </p:cNvSpPr>
          <p:nvPr>
            <p:ph idx="1"/>
          </p:nvPr>
        </p:nvSpPr>
        <p:spPr/>
        <p:txBody>
          <a:bodyPr/>
          <a:lstStyle/>
          <a:p>
            <a:r>
              <a:rPr lang="en-US" dirty="0" smtClean="0">
                <a:solidFill>
                  <a:schemeClr val="bg1">
                    <a:lumMod val="65000"/>
                  </a:schemeClr>
                </a:solidFill>
              </a:rPr>
              <a:t>Introduction</a:t>
            </a:r>
          </a:p>
          <a:p>
            <a:r>
              <a:rPr lang="en-US" dirty="0" smtClean="0">
                <a:solidFill>
                  <a:schemeClr val="bg1">
                    <a:lumMod val="65000"/>
                  </a:schemeClr>
                </a:solidFill>
              </a:rPr>
              <a:t>Flexible concurrency level</a:t>
            </a:r>
          </a:p>
          <a:p>
            <a:r>
              <a:rPr lang="en-US" dirty="0"/>
              <a:t>Concurrency </a:t>
            </a:r>
            <a:r>
              <a:rPr lang="en-US" dirty="0" smtClean="0"/>
              <a:t>hint</a:t>
            </a:r>
          </a:p>
          <a:p>
            <a:r>
              <a:rPr lang="en-US" dirty="0" smtClean="0"/>
              <a:t>Experimental evaluation with SAP HANA</a:t>
            </a:r>
          </a:p>
          <a:p>
            <a:r>
              <a:rPr lang="en-US" dirty="0" smtClean="0"/>
              <a:t>Conclusions</a:t>
            </a:r>
            <a:endParaRPr lang="de-DE" dirty="0"/>
          </a:p>
        </p:txBody>
      </p:sp>
      <p:sp>
        <p:nvSpPr>
          <p:cNvPr id="4" name="Slide Number Placeholder 3"/>
          <p:cNvSpPr>
            <a:spLocks noGrp="1"/>
          </p:cNvSpPr>
          <p:nvPr>
            <p:ph type="sldNum" sz="quarter" idx="12"/>
          </p:nvPr>
        </p:nvSpPr>
        <p:spPr/>
        <p:txBody>
          <a:bodyPr/>
          <a:lstStyle/>
          <a:p>
            <a:fld id="{35B54189-C436-47D0-AC37-8484B13A8E13}" type="slidenum">
              <a:rPr lang="en-US" smtClean="0"/>
              <a:pPr/>
              <a:t>11</a:t>
            </a:fld>
            <a:endParaRPr lang="en-US"/>
          </a:p>
        </p:txBody>
      </p:sp>
    </p:spTree>
    <p:extLst>
      <p:ext uri="{BB962C8B-B14F-4D97-AF65-F5344CB8AC3E}">
        <p14:creationId xmlns:p14="http://schemas.microsoft.com/office/powerpoint/2010/main" val="38635208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Partitionable</a:t>
            </a:r>
            <a:r>
              <a:rPr lang="en-US" dirty="0" smtClean="0"/>
              <a:t> operations</a:t>
            </a:r>
            <a:endParaRPr lang="de-DE" dirty="0"/>
          </a:p>
        </p:txBody>
      </p:sp>
      <p:sp>
        <p:nvSpPr>
          <p:cNvPr id="3" name="Content Placeholder 2"/>
          <p:cNvSpPr>
            <a:spLocks noGrp="1"/>
          </p:cNvSpPr>
          <p:nvPr>
            <p:ph idx="1"/>
          </p:nvPr>
        </p:nvSpPr>
        <p:spPr>
          <a:xfrm>
            <a:off x="734300" y="1219201"/>
            <a:ext cx="8229600" cy="653844"/>
          </a:xfrm>
        </p:spPr>
        <p:txBody>
          <a:bodyPr/>
          <a:lstStyle/>
          <a:p>
            <a:r>
              <a:rPr lang="en-US" dirty="0" smtClean="0"/>
              <a:t>Can be split in a variable number of tasks</a:t>
            </a:r>
            <a:endParaRPr lang="de-DE" dirty="0" smtClean="0"/>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12</a:t>
            </a:fld>
            <a:endParaRPr lang="en-US">
              <a:solidFill>
                <a:prstClr val="white">
                  <a:lumMod val="50000"/>
                </a:prstClr>
              </a:solidFill>
            </a:endParaRPr>
          </a:p>
        </p:txBody>
      </p:sp>
      <p:sp>
        <p:nvSpPr>
          <p:cNvPr id="30" name="Rounded Rectangular Callout 29"/>
          <p:cNvSpPr/>
          <p:nvPr/>
        </p:nvSpPr>
        <p:spPr>
          <a:xfrm>
            <a:off x="766921" y="3447708"/>
            <a:ext cx="3849339" cy="428251"/>
          </a:xfrm>
          <a:prstGeom prst="wedgeRoundRectCallout">
            <a:avLst>
              <a:gd name="adj1" fmla="val -21347"/>
              <a:gd name="adj2" fmla="val -113835"/>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t>Calculates its task granularity</a:t>
            </a:r>
            <a:endParaRPr lang="en-US" sz="2400" dirty="0"/>
          </a:p>
        </p:txBody>
      </p:sp>
      <p:sp>
        <p:nvSpPr>
          <p:cNvPr id="32" name="Oval 31"/>
          <p:cNvSpPr/>
          <p:nvPr/>
        </p:nvSpPr>
        <p:spPr>
          <a:xfrm>
            <a:off x="1612557" y="2415301"/>
            <a:ext cx="473294" cy="47329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l-GR" sz="2800" dirty="0" smtClean="0"/>
              <a:t>Σ</a:t>
            </a:r>
            <a:endParaRPr lang="el-GR" sz="2800" dirty="0"/>
          </a:p>
        </p:txBody>
      </p:sp>
      <p:pic>
        <p:nvPicPr>
          <p:cNvPr id="35" name="Picture 4" descr="http://www.clker.com/cliparts/7/a/2/7/12456956501770343211Kliponius_Cardboard_box_package.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3331" y="2512199"/>
            <a:ext cx="266277" cy="279497"/>
          </a:xfrm>
          <a:prstGeom prst="rect">
            <a:avLst/>
          </a:prstGeom>
          <a:noFill/>
          <a:extLst>
            <a:ext uri="{909E8E84-426E-40DD-AFC4-6F175D3DCCD1}">
              <a14:hiddenFill xmlns:a14="http://schemas.microsoft.com/office/drawing/2010/main">
                <a:solidFill>
                  <a:srgbClr val="FFFFFF"/>
                </a:solidFill>
              </a14:hiddenFill>
            </a:ext>
          </a:extLst>
        </p:spPr>
      </p:pic>
      <p:cxnSp>
        <p:nvCxnSpPr>
          <p:cNvPr id="36" name="Straight Connector 35"/>
          <p:cNvCxnSpPr>
            <a:stCxn id="32" idx="6"/>
            <a:endCxn id="35" idx="1"/>
          </p:cNvCxnSpPr>
          <p:nvPr/>
        </p:nvCxnSpPr>
        <p:spPr>
          <a:xfrm>
            <a:off x="2085851" y="2651948"/>
            <a:ext cx="497480" cy="0"/>
          </a:xfrm>
          <a:prstGeom prst="line">
            <a:avLst/>
          </a:prstGeom>
          <a:ln>
            <a:headEnd type="none" w="med" len="med"/>
            <a:tailEnd type="arrow" w="med" len="med"/>
          </a:ln>
        </p:spPr>
        <p:style>
          <a:lnRef idx="1">
            <a:schemeClr val="accent3"/>
          </a:lnRef>
          <a:fillRef idx="0">
            <a:schemeClr val="accent3"/>
          </a:fillRef>
          <a:effectRef idx="0">
            <a:schemeClr val="accent3"/>
          </a:effectRef>
          <a:fontRef idx="minor">
            <a:schemeClr val="tx1"/>
          </a:fontRef>
        </p:style>
      </p:cxnSp>
      <p:pic>
        <p:nvPicPr>
          <p:cNvPr id="37" name="Picture 4" descr="http://www.clker.com/cliparts/7/a/2/7/12456956501770343211Kliponius_Cardboard_box_package.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3331" y="2135804"/>
            <a:ext cx="266277" cy="279497"/>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http://www.clker.com/cliparts/7/a/2/7/12456956501770343211Kliponius_Cardboard_box_package.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3330" y="2897229"/>
            <a:ext cx="266277" cy="279497"/>
          </a:xfrm>
          <a:prstGeom prst="rect">
            <a:avLst/>
          </a:prstGeom>
          <a:noFill/>
          <a:extLst>
            <a:ext uri="{909E8E84-426E-40DD-AFC4-6F175D3DCCD1}">
              <a14:hiddenFill xmlns:a14="http://schemas.microsoft.com/office/drawing/2010/main">
                <a:solidFill>
                  <a:srgbClr val="FFFFFF"/>
                </a:solidFill>
              </a14:hiddenFill>
            </a:ext>
          </a:extLst>
        </p:spPr>
      </p:pic>
      <p:cxnSp>
        <p:nvCxnSpPr>
          <p:cNvPr id="42" name="Straight Connector 41"/>
          <p:cNvCxnSpPr>
            <a:stCxn id="32" idx="6"/>
            <a:endCxn id="37" idx="1"/>
          </p:cNvCxnSpPr>
          <p:nvPr/>
        </p:nvCxnSpPr>
        <p:spPr>
          <a:xfrm flipV="1">
            <a:off x="2085851" y="2275553"/>
            <a:ext cx="497480" cy="376395"/>
          </a:xfrm>
          <a:prstGeom prst="line">
            <a:avLst/>
          </a:prstGeom>
          <a:ln>
            <a:headEnd type="none" w="med" len="med"/>
            <a:tailEnd type="arrow" w="med" len="med"/>
          </a:ln>
        </p:spPr>
        <p:style>
          <a:lnRef idx="1">
            <a:schemeClr val="accent3"/>
          </a:lnRef>
          <a:fillRef idx="0">
            <a:schemeClr val="accent3"/>
          </a:fillRef>
          <a:effectRef idx="0">
            <a:schemeClr val="accent3"/>
          </a:effectRef>
          <a:fontRef idx="minor">
            <a:schemeClr val="tx1"/>
          </a:fontRef>
        </p:style>
      </p:cxnSp>
      <p:cxnSp>
        <p:nvCxnSpPr>
          <p:cNvPr id="43" name="Straight Connector 42"/>
          <p:cNvCxnSpPr>
            <a:stCxn id="32" idx="6"/>
            <a:endCxn id="40" idx="1"/>
          </p:cNvCxnSpPr>
          <p:nvPr/>
        </p:nvCxnSpPr>
        <p:spPr>
          <a:xfrm>
            <a:off x="2085851" y="2651948"/>
            <a:ext cx="497479" cy="385030"/>
          </a:xfrm>
          <a:prstGeom prst="line">
            <a:avLst/>
          </a:prstGeom>
          <a:ln>
            <a:headEnd type="none" w="med" len="med"/>
            <a:tailEnd type="arrow" w="med" len="med"/>
          </a:ln>
        </p:spPr>
        <p:style>
          <a:lnRef idx="1">
            <a:schemeClr val="accent3"/>
          </a:lnRef>
          <a:fillRef idx="0">
            <a:schemeClr val="accent3"/>
          </a:fillRef>
          <a:effectRef idx="0">
            <a:schemeClr val="accent3"/>
          </a:effectRef>
          <a:fontRef idx="minor">
            <a:schemeClr val="tx1"/>
          </a:fontRef>
        </p:style>
      </p:cxnSp>
      <p:sp>
        <p:nvSpPr>
          <p:cNvPr id="44" name="Right Brace 43"/>
          <p:cNvSpPr/>
          <p:nvPr/>
        </p:nvSpPr>
        <p:spPr>
          <a:xfrm>
            <a:off x="6146425" y="2006233"/>
            <a:ext cx="216024" cy="1223833"/>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l-GR" dirty="0"/>
          </a:p>
        </p:txBody>
      </p:sp>
      <p:sp>
        <p:nvSpPr>
          <p:cNvPr id="45" name="TextBox 44"/>
          <p:cNvSpPr txBox="1"/>
          <p:nvPr/>
        </p:nvSpPr>
        <p:spPr>
          <a:xfrm>
            <a:off x="6520227" y="2213148"/>
            <a:ext cx="2337756" cy="830997"/>
          </a:xfrm>
          <a:prstGeom prst="rect">
            <a:avLst/>
          </a:prstGeom>
          <a:noFill/>
        </p:spPr>
        <p:txBody>
          <a:bodyPr wrap="none" rtlCol="0">
            <a:spAutoFit/>
          </a:bodyPr>
          <a:lstStyle/>
          <a:p>
            <a:pPr algn="ctr"/>
            <a:r>
              <a:rPr lang="en-US" sz="2400" dirty="0" smtClean="0"/>
              <a:t>1 </a:t>
            </a:r>
            <a:r>
              <a:rPr lang="en-US" sz="2400" dirty="0" smtClean="0">
                <a:latin typeface="Calibri"/>
                <a:cs typeface="Calibri"/>
              </a:rPr>
              <a:t>≤ # tasks </a:t>
            </a:r>
          </a:p>
          <a:p>
            <a:pPr algn="ctr"/>
            <a:r>
              <a:rPr lang="en-US" sz="2400" dirty="0" smtClean="0">
                <a:latin typeface="Calibri"/>
                <a:cs typeface="Calibri"/>
              </a:rPr>
              <a:t>≤ # H/W contexts</a:t>
            </a:r>
            <a:endParaRPr lang="de-DE" sz="2400" dirty="0"/>
          </a:p>
        </p:txBody>
      </p:sp>
      <p:sp>
        <p:nvSpPr>
          <p:cNvPr id="46" name="Content Placeholder 2"/>
          <p:cNvSpPr txBox="1">
            <a:spLocks/>
          </p:cNvSpPr>
          <p:nvPr/>
        </p:nvSpPr>
        <p:spPr bwMode="auto">
          <a:xfrm>
            <a:off x="739220" y="4100069"/>
            <a:ext cx="8229600" cy="163706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a:solidFill>
                  <a:schemeClr val="tx1"/>
                </a:solidFill>
                <a:latin typeface="+mn-lt"/>
                <a:cs typeface="+mn-cs"/>
              </a:defRPr>
            </a:lvl4pPr>
            <a:lvl5pPr marL="2057400" indent="-228600" algn="l" rtl="0" eaLnBrk="1" fontAlgn="base" hangingPunct="1">
              <a:spcBef>
                <a:spcPct val="20000"/>
              </a:spcBef>
              <a:spcAft>
                <a:spcPct val="0"/>
              </a:spcAft>
              <a:buChar char="»"/>
              <a:defRPr>
                <a:solidFill>
                  <a:schemeClr val="tx1"/>
                </a:solidFill>
                <a:latin typeface="+mn-lt"/>
                <a:cs typeface="+mn-cs"/>
              </a:defRPr>
            </a:lvl5pPr>
            <a:lvl6pPr marL="2514600" indent="-228600" algn="l" rtl="0" eaLnBrk="1" fontAlgn="base" hangingPunct="1">
              <a:spcBef>
                <a:spcPct val="20000"/>
              </a:spcBef>
              <a:spcAft>
                <a:spcPct val="0"/>
              </a:spcAft>
              <a:buChar char="»"/>
              <a:defRPr>
                <a:solidFill>
                  <a:schemeClr val="tx1"/>
                </a:solidFill>
                <a:latin typeface="+mn-lt"/>
                <a:cs typeface="+mn-cs"/>
              </a:defRPr>
            </a:lvl6pPr>
            <a:lvl7pPr marL="2971800" indent="-228600" algn="l" rtl="0" eaLnBrk="1" fontAlgn="base" hangingPunct="1">
              <a:spcBef>
                <a:spcPct val="20000"/>
              </a:spcBef>
              <a:spcAft>
                <a:spcPct val="0"/>
              </a:spcAft>
              <a:buChar char="»"/>
              <a:defRPr>
                <a:solidFill>
                  <a:schemeClr val="tx1"/>
                </a:solidFill>
                <a:latin typeface="+mn-lt"/>
                <a:cs typeface="+mn-cs"/>
              </a:defRPr>
            </a:lvl7pPr>
            <a:lvl8pPr marL="3429000" indent="-228600" algn="l" rtl="0" eaLnBrk="1" fontAlgn="base" hangingPunct="1">
              <a:spcBef>
                <a:spcPct val="20000"/>
              </a:spcBef>
              <a:spcAft>
                <a:spcPct val="0"/>
              </a:spcAft>
              <a:buChar char="»"/>
              <a:defRPr>
                <a:solidFill>
                  <a:schemeClr val="tx1"/>
                </a:solidFill>
                <a:latin typeface="+mn-lt"/>
                <a:cs typeface="+mn-cs"/>
              </a:defRPr>
            </a:lvl8pPr>
            <a:lvl9pPr marL="3886200" indent="-228600" algn="l" rtl="0" eaLnBrk="1" fontAlgn="base" hangingPunct="1">
              <a:spcBef>
                <a:spcPct val="20000"/>
              </a:spcBef>
              <a:spcAft>
                <a:spcPct val="0"/>
              </a:spcAft>
              <a:buChar char="»"/>
              <a:defRPr>
                <a:solidFill>
                  <a:schemeClr val="tx1"/>
                </a:solidFill>
                <a:latin typeface="+mn-lt"/>
                <a:cs typeface="+mn-cs"/>
              </a:defRPr>
            </a:lvl9pPr>
          </a:lstStyle>
          <a:p>
            <a:r>
              <a:rPr lang="en-US" dirty="0" smtClean="0"/>
              <a:t>Problem: calculation independent of the system’s concurrency situation</a:t>
            </a:r>
          </a:p>
          <a:p>
            <a:pPr lvl="1" indent="-342900">
              <a:buClrTx/>
              <a:buFont typeface="Symbol" pitchFamily="18" charset="2"/>
              <a:buChar char="-"/>
            </a:pPr>
            <a:r>
              <a:rPr lang="en-US" sz="2800" dirty="0" smtClean="0"/>
              <a:t>High concurrency: </a:t>
            </a:r>
            <a:r>
              <a:rPr lang="en-US" sz="2800" dirty="0"/>
              <a:t>e</a:t>
            </a:r>
            <a:r>
              <a:rPr lang="en-US" sz="2800" dirty="0" smtClean="0"/>
              <a:t>xcessive number of tasks</a:t>
            </a:r>
            <a:endParaRPr lang="en-US" sz="2800" dirty="0"/>
          </a:p>
          <a:p>
            <a:pPr lvl="1" indent="-342900"/>
            <a:endParaRPr lang="en-US" dirty="0" smtClean="0"/>
          </a:p>
        </p:txBody>
      </p:sp>
      <p:sp>
        <p:nvSpPr>
          <p:cNvPr id="48" name="Rounded Rectangular Callout 47"/>
          <p:cNvSpPr/>
          <p:nvPr/>
        </p:nvSpPr>
        <p:spPr>
          <a:xfrm>
            <a:off x="4136115" y="5810878"/>
            <a:ext cx="4452669" cy="428251"/>
          </a:xfrm>
          <a:prstGeom prst="wedgeRoundRectCallout">
            <a:avLst>
              <a:gd name="adj1" fmla="val -21067"/>
              <a:gd name="adj2" fmla="val -100060"/>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t>Unnecessary scheduling overhead</a:t>
            </a:r>
            <a:endParaRPr lang="en-US" sz="2400" dirty="0"/>
          </a:p>
        </p:txBody>
      </p:sp>
      <p:sp>
        <p:nvSpPr>
          <p:cNvPr id="49" name="Text Box 6"/>
          <p:cNvSpPr txBox="1">
            <a:spLocks noChangeArrowheads="1"/>
          </p:cNvSpPr>
          <p:nvPr/>
        </p:nvSpPr>
        <p:spPr bwMode="auto">
          <a:xfrm>
            <a:off x="381000" y="6019800"/>
            <a:ext cx="8526864" cy="507831"/>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ctr">
              <a:spcBef>
                <a:spcPct val="50000"/>
              </a:spcBef>
            </a:pPr>
            <a:r>
              <a:rPr lang="en-US" sz="2700" i="1" dirty="0" smtClean="0">
                <a:latin typeface="+mj-lt"/>
              </a:rPr>
              <a:t>We should restrict task granularity under high concurrency</a:t>
            </a:r>
          </a:p>
        </p:txBody>
      </p:sp>
      <p:sp>
        <p:nvSpPr>
          <p:cNvPr id="7" name="TextBox 6"/>
          <p:cNvSpPr txBox="1"/>
          <p:nvPr/>
        </p:nvSpPr>
        <p:spPr>
          <a:xfrm>
            <a:off x="2849607" y="2090887"/>
            <a:ext cx="1223412" cy="369332"/>
          </a:xfrm>
          <a:prstGeom prst="rect">
            <a:avLst/>
          </a:prstGeom>
          <a:noFill/>
        </p:spPr>
        <p:txBody>
          <a:bodyPr wrap="none" rtlCol="0">
            <a:spAutoFit/>
          </a:bodyPr>
          <a:lstStyle/>
          <a:p>
            <a:r>
              <a:rPr lang="en-US" dirty="0" smtClean="0"/>
              <a:t>Partition 1</a:t>
            </a:r>
            <a:endParaRPr lang="de-DE" dirty="0"/>
          </a:p>
        </p:txBody>
      </p:sp>
      <p:sp>
        <p:nvSpPr>
          <p:cNvPr id="50" name="TextBox 49"/>
          <p:cNvSpPr txBox="1"/>
          <p:nvPr/>
        </p:nvSpPr>
        <p:spPr>
          <a:xfrm>
            <a:off x="2849607" y="2433716"/>
            <a:ext cx="1223412" cy="369332"/>
          </a:xfrm>
          <a:prstGeom prst="rect">
            <a:avLst/>
          </a:prstGeom>
          <a:noFill/>
        </p:spPr>
        <p:txBody>
          <a:bodyPr wrap="none" rtlCol="0">
            <a:spAutoFit/>
          </a:bodyPr>
          <a:lstStyle/>
          <a:p>
            <a:r>
              <a:rPr lang="en-US" dirty="0" smtClean="0"/>
              <a:t>Partition 2</a:t>
            </a:r>
            <a:endParaRPr lang="de-DE" dirty="0"/>
          </a:p>
        </p:txBody>
      </p:sp>
      <p:sp>
        <p:nvSpPr>
          <p:cNvPr id="51" name="TextBox 50"/>
          <p:cNvSpPr txBox="1"/>
          <p:nvPr/>
        </p:nvSpPr>
        <p:spPr>
          <a:xfrm>
            <a:off x="2849608" y="2837874"/>
            <a:ext cx="1223412" cy="369332"/>
          </a:xfrm>
          <a:prstGeom prst="rect">
            <a:avLst/>
          </a:prstGeom>
          <a:noFill/>
        </p:spPr>
        <p:txBody>
          <a:bodyPr wrap="none" rtlCol="0">
            <a:spAutoFit/>
          </a:bodyPr>
          <a:lstStyle/>
          <a:p>
            <a:r>
              <a:rPr lang="en-US" dirty="0" smtClean="0"/>
              <a:t>Partition 3</a:t>
            </a:r>
            <a:endParaRPr lang="de-DE" dirty="0"/>
          </a:p>
        </p:txBody>
      </p:sp>
      <p:pic>
        <p:nvPicPr>
          <p:cNvPr id="53" name="Picture 4" descr="http://www.clker.com/cliparts/7/a/2/7/12456956501770343211Kliponius_Cardboard_box_package.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6713" y="2512199"/>
            <a:ext cx="266277" cy="279497"/>
          </a:xfrm>
          <a:prstGeom prst="rect">
            <a:avLst/>
          </a:prstGeom>
          <a:noFill/>
          <a:extLst>
            <a:ext uri="{909E8E84-426E-40DD-AFC4-6F175D3DCCD1}">
              <a14:hiddenFill xmlns:a14="http://schemas.microsoft.com/office/drawing/2010/main">
                <a:solidFill>
                  <a:srgbClr val="FFFFFF"/>
                </a:solidFill>
              </a14:hiddenFill>
            </a:ext>
          </a:extLst>
        </p:spPr>
      </p:pic>
      <p:sp>
        <p:nvSpPr>
          <p:cNvPr id="54" name="TextBox 53"/>
          <p:cNvSpPr txBox="1"/>
          <p:nvPr/>
        </p:nvSpPr>
        <p:spPr>
          <a:xfrm>
            <a:off x="4692989" y="2433716"/>
            <a:ext cx="1313180" cy="369332"/>
          </a:xfrm>
          <a:prstGeom prst="rect">
            <a:avLst/>
          </a:prstGeom>
          <a:noFill/>
        </p:spPr>
        <p:txBody>
          <a:bodyPr wrap="none" rtlCol="0">
            <a:spAutoFit/>
          </a:bodyPr>
          <a:lstStyle/>
          <a:p>
            <a:r>
              <a:rPr lang="en-US" dirty="0" smtClean="0"/>
              <a:t>Final result</a:t>
            </a:r>
            <a:endParaRPr lang="de-DE" dirty="0"/>
          </a:p>
        </p:txBody>
      </p:sp>
      <p:cxnSp>
        <p:nvCxnSpPr>
          <p:cNvPr id="55" name="Straight Connector 54"/>
          <p:cNvCxnSpPr>
            <a:stCxn id="7" idx="3"/>
            <a:endCxn id="53" idx="1"/>
          </p:cNvCxnSpPr>
          <p:nvPr/>
        </p:nvCxnSpPr>
        <p:spPr>
          <a:xfrm>
            <a:off x="4073019" y="2275553"/>
            <a:ext cx="353694" cy="376395"/>
          </a:xfrm>
          <a:prstGeom prst="line">
            <a:avLst/>
          </a:prstGeom>
          <a:ln>
            <a:headEnd type="none" w="med" len="med"/>
            <a:tailEnd type="arrow" w="med" len="med"/>
          </a:ln>
        </p:spPr>
        <p:style>
          <a:lnRef idx="1">
            <a:schemeClr val="accent3"/>
          </a:lnRef>
          <a:fillRef idx="0">
            <a:schemeClr val="accent3"/>
          </a:fillRef>
          <a:effectRef idx="0">
            <a:schemeClr val="accent3"/>
          </a:effectRef>
          <a:fontRef idx="minor">
            <a:schemeClr val="tx1"/>
          </a:fontRef>
        </p:style>
      </p:cxnSp>
      <p:cxnSp>
        <p:nvCxnSpPr>
          <p:cNvPr id="56" name="Straight Connector 55"/>
          <p:cNvCxnSpPr/>
          <p:nvPr/>
        </p:nvCxnSpPr>
        <p:spPr>
          <a:xfrm>
            <a:off x="4073020" y="2655946"/>
            <a:ext cx="353693" cy="1"/>
          </a:xfrm>
          <a:prstGeom prst="line">
            <a:avLst/>
          </a:prstGeom>
          <a:ln>
            <a:headEnd type="none" w="med" len="med"/>
            <a:tailEnd type="arrow" w="med" len="med"/>
          </a:ln>
        </p:spPr>
        <p:style>
          <a:lnRef idx="1">
            <a:schemeClr val="accent3"/>
          </a:lnRef>
          <a:fillRef idx="0">
            <a:schemeClr val="accent3"/>
          </a:fillRef>
          <a:effectRef idx="0">
            <a:schemeClr val="accent3"/>
          </a:effectRef>
          <a:fontRef idx="minor">
            <a:schemeClr val="tx1"/>
          </a:fontRef>
        </p:style>
      </p:cxnSp>
      <p:cxnSp>
        <p:nvCxnSpPr>
          <p:cNvPr id="61" name="Straight Connector 60"/>
          <p:cNvCxnSpPr>
            <a:stCxn id="51" idx="3"/>
            <a:endCxn id="53" idx="1"/>
          </p:cNvCxnSpPr>
          <p:nvPr/>
        </p:nvCxnSpPr>
        <p:spPr>
          <a:xfrm flipV="1">
            <a:off x="4073020" y="2651948"/>
            <a:ext cx="353693" cy="370592"/>
          </a:xfrm>
          <a:prstGeom prst="line">
            <a:avLst/>
          </a:prstGeom>
          <a:ln>
            <a:headEnd type="none" w="med" len="med"/>
            <a:tailEnd type="arrow" w="med" len="med"/>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295102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par>
                                <p:cTn id="13" presetID="10" presetClass="entr" presetSubtype="0"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par>
                                <p:cTn id="16" presetID="10" presetClass="entr" presetSubtype="0" fill="hold" nodeType="with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500"/>
                                        <p:tgtEl>
                                          <p:spTgt spid="37"/>
                                        </p:tgtEl>
                                      </p:cBhvr>
                                    </p:animEffect>
                                  </p:childTnLst>
                                </p:cTn>
                              </p:par>
                              <p:par>
                                <p:cTn id="19" presetID="10" presetClass="entr" presetSubtype="0" fill="hold" nodeType="with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fade">
                                      <p:cBhvr>
                                        <p:cTn id="21" dur="500"/>
                                        <p:tgtEl>
                                          <p:spTgt spid="40"/>
                                        </p:tgtEl>
                                      </p:cBhvr>
                                    </p:animEffect>
                                  </p:childTnLst>
                                </p:cTn>
                              </p:par>
                              <p:par>
                                <p:cTn id="22" presetID="10" presetClass="entr" presetSubtype="0" fill="hold" nodeType="with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fade">
                                      <p:cBhvr>
                                        <p:cTn id="24" dur="500"/>
                                        <p:tgtEl>
                                          <p:spTgt spid="42"/>
                                        </p:tgtEl>
                                      </p:cBhvr>
                                    </p:animEffect>
                                  </p:childTnLst>
                                </p:cTn>
                              </p:par>
                              <p:par>
                                <p:cTn id="25" presetID="10" presetClass="entr" presetSubtype="0" fill="hold" nodeType="with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fade">
                                      <p:cBhvr>
                                        <p:cTn id="27" dur="500"/>
                                        <p:tgtEl>
                                          <p:spTgt spid="4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4"/>
                                        </p:tgtEl>
                                        <p:attrNameLst>
                                          <p:attrName>style.visibility</p:attrName>
                                        </p:attrNameLst>
                                      </p:cBhvr>
                                      <p:to>
                                        <p:strVal val="visible"/>
                                      </p:to>
                                    </p:set>
                                    <p:animEffect transition="in" filter="fade">
                                      <p:cBhvr>
                                        <p:cTn id="30" dur="500"/>
                                        <p:tgtEl>
                                          <p:spTgt spid="4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fade">
                                      <p:cBhvr>
                                        <p:cTn id="33" dur="500"/>
                                        <p:tgtEl>
                                          <p:spTgt spid="4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fade">
                                      <p:cBhvr>
                                        <p:cTn id="39" dur="500"/>
                                        <p:tgtEl>
                                          <p:spTgt spid="5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fade">
                                      <p:cBhvr>
                                        <p:cTn id="42" dur="500"/>
                                        <p:tgtEl>
                                          <p:spTgt spid="51"/>
                                        </p:tgtEl>
                                      </p:cBhvr>
                                    </p:animEffect>
                                  </p:childTnLst>
                                </p:cTn>
                              </p:par>
                              <p:par>
                                <p:cTn id="43" presetID="10" presetClass="entr" presetSubtype="0" fill="hold" nodeType="withEffect">
                                  <p:stCondLst>
                                    <p:cond delay="0"/>
                                  </p:stCondLst>
                                  <p:childTnLst>
                                    <p:set>
                                      <p:cBhvr>
                                        <p:cTn id="44" dur="1" fill="hold">
                                          <p:stCondLst>
                                            <p:cond delay="0"/>
                                          </p:stCondLst>
                                        </p:cTn>
                                        <p:tgtEl>
                                          <p:spTgt spid="53"/>
                                        </p:tgtEl>
                                        <p:attrNameLst>
                                          <p:attrName>style.visibility</p:attrName>
                                        </p:attrNameLst>
                                      </p:cBhvr>
                                      <p:to>
                                        <p:strVal val="visible"/>
                                      </p:to>
                                    </p:set>
                                    <p:animEffect transition="in" filter="fade">
                                      <p:cBhvr>
                                        <p:cTn id="45" dur="500"/>
                                        <p:tgtEl>
                                          <p:spTgt spid="5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4"/>
                                        </p:tgtEl>
                                        <p:attrNameLst>
                                          <p:attrName>style.visibility</p:attrName>
                                        </p:attrNameLst>
                                      </p:cBhvr>
                                      <p:to>
                                        <p:strVal val="visible"/>
                                      </p:to>
                                    </p:set>
                                    <p:animEffect transition="in" filter="fade">
                                      <p:cBhvr>
                                        <p:cTn id="48" dur="500"/>
                                        <p:tgtEl>
                                          <p:spTgt spid="54"/>
                                        </p:tgtEl>
                                      </p:cBhvr>
                                    </p:animEffect>
                                  </p:childTnLst>
                                </p:cTn>
                              </p:par>
                              <p:par>
                                <p:cTn id="49" presetID="10" presetClass="entr" presetSubtype="0" fill="hold" nodeType="with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fade">
                                      <p:cBhvr>
                                        <p:cTn id="51" dur="500"/>
                                        <p:tgtEl>
                                          <p:spTgt spid="55"/>
                                        </p:tgtEl>
                                      </p:cBhvr>
                                    </p:animEffect>
                                  </p:childTnLst>
                                </p:cTn>
                              </p:par>
                              <p:par>
                                <p:cTn id="52" presetID="10" presetClass="entr" presetSubtype="0" fill="hold" nodeType="withEffect">
                                  <p:stCondLst>
                                    <p:cond delay="0"/>
                                  </p:stCondLst>
                                  <p:childTnLst>
                                    <p:set>
                                      <p:cBhvr>
                                        <p:cTn id="53" dur="1" fill="hold">
                                          <p:stCondLst>
                                            <p:cond delay="0"/>
                                          </p:stCondLst>
                                        </p:cTn>
                                        <p:tgtEl>
                                          <p:spTgt spid="56"/>
                                        </p:tgtEl>
                                        <p:attrNameLst>
                                          <p:attrName>style.visibility</p:attrName>
                                        </p:attrNameLst>
                                      </p:cBhvr>
                                      <p:to>
                                        <p:strVal val="visible"/>
                                      </p:to>
                                    </p:set>
                                    <p:animEffect transition="in" filter="fade">
                                      <p:cBhvr>
                                        <p:cTn id="54" dur="500"/>
                                        <p:tgtEl>
                                          <p:spTgt spid="56"/>
                                        </p:tgtEl>
                                      </p:cBhvr>
                                    </p:animEffect>
                                  </p:childTnLst>
                                </p:cTn>
                              </p:par>
                              <p:par>
                                <p:cTn id="55" presetID="10" presetClass="entr" presetSubtype="0" fill="hold" nodeType="withEffect">
                                  <p:stCondLst>
                                    <p:cond delay="0"/>
                                  </p:stCondLst>
                                  <p:childTnLst>
                                    <p:set>
                                      <p:cBhvr>
                                        <p:cTn id="56" dur="1" fill="hold">
                                          <p:stCondLst>
                                            <p:cond delay="0"/>
                                          </p:stCondLst>
                                        </p:cTn>
                                        <p:tgtEl>
                                          <p:spTgt spid="61"/>
                                        </p:tgtEl>
                                        <p:attrNameLst>
                                          <p:attrName>style.visibility</p:attrName>
                                        </p:attrNameLst>
                                      </p:cBhvr>
                                      <p:to>
                                        <p:strVal val="visible"/>
                                      </p:to>
                                    </p:set>
                                    <p:animEffect transition="in" filter="fade">
                                      <p:cBhvr>
                                        <p:cTn id="57" dur="500"/>
                                        <p:tgtEl>
                                          <p:spTgt spid="6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6"/>
                                        </p:tgtEl>
                                        <p:attrNameLst>
                                          <p:attrName>style.visibility</p:attrName>
                                        </p:attrNameLst>
                                      </p:cBhvr>
                                      <p:to>
                                        <p:strVal val="visible"/>
                                      </p:to>
                                    </p:set>
                                    <p:animEffect transition="in" filter="fade">
                                      <p:cBhvr>
                                        <p:cTn id="62" dur="500"/>
                                        <p:tgtEl>
                                          <p:spTgt spid="4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8"/>
                                        </p:tgtEl>
                                        <p:attrNameLst>
                                          <p:attrName>style.visibility</p:attrName>
                                        </p:attrNameLst>
                                      </p:cBhvr>
                                      <p:to>
                                        <p:strVal val="visible"/>
                                      </p:to>
                                    </p:set>
                                    <p:animEffect transition="in" filter="fade">
                                      <p:cBhvr>
                                        <p:cTn id="67" dur="500"/>
                                        <p:tgtEl>
                                          <p:spTgt spid="48"/>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additive="base">
                                        <p:cTn id="72" dur="500" fill="hold"/>
                                        <p:tgtEl>
                                          <p:spTgt spid="49"/>
                                        </p:tgtEl>
                                        <p:attrNameLst>
                                          <p:attrName>ppt_x</p:attrName>
                                        </p:attrNameLst>
                                      </p:cBhvr>
                                      <p:tavLst>
                                        <p:tav tm="0">
                                          <p:val>
                                            <p:strVal val="#ppt_x"/>
                                          </p:val>
                                        </p:tav>
                                        <p:tav tm="100000">
                                          <p:val>
                                            <p:strVal val="#ppt_x"/>
                                          </p:val>
                                        </p:tav>
                                      </p:tavLst>
                                    </p:anim>
                                    <p:anim calcmode="lin" valueType="num">
                                      <p:cBhvr additive="base">
                                        <p:cTn id="73"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44" grpId="0" animBg="1"/>
      <p:bldP spid="45" grpId="0"/>
      <p:bldP spid="46" grpId="0"/>
      <p:bldP spid="48" grpId="0" animBg="1"/>
      <p:bldP spid="49" grpId="0" animBg="1"/>
      <p:bldP spid="7" grpId="0"/>
      <p:bldP spid="50" grpId="0"/>
      <p:bldP spid="51" grpId="0"/>
      <p:bldP spid="5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Restricting task granularity</a:t>
            </a:r>
            <a:endParaRPr lang="de-DE" dirty="0"/>
          </a:p>
        </p:txBody>
      </p:sp>
      <p:sp>
        <p:nvSpPr>
          <p:cNvPr id="3" name="Content Placeholder 2"/>
          <p:cNvSpPr>
            <a:spLocks noGrp="1"/>
          </p:cNvSpPr>
          <p:nvPr>
            <p:ph idx="1"/>
          </p:nvPr>
        </p:nvSpPr>
        <p:spPr>
          <a:xfrm>
            <a:off x="457200" y="1219201"/>
            <a:ext cx="8229600" cy="1706880"/>
          </a:xfrm>
        </p:spPr>
        <p:txBody>
          <a:bodyPr/>
          <a:lstStyle/>
          <a:p>
            <a:pPr marL="0" indent="0">
              <a:buNone/>
            </a:pPr>
            <a:r>
              <a:rPr lang="en-US" dirty="0" smtClean="0"/>
              <a:t>Existing frameworks for data parallelism</a:t>
            </a:r>
          </a:p>
          <a:p>
            <a:pPr lvl="1"/>
            <a:r>
              <a:rPr lang="en-US" sz="2800" dirty="0" smtClean="0"/>
              <a:t>Not straightforward for a commercial DBMS</a:t>
            </a:r>
          </a:p>
          <a:p>
            <a:pPr lvl="1"/>
            <a:r>
              <a:rPr lang="en-US" sz="2800" dirty="0" smtClean="0"/>
              <a:t>Simpler way? </a:t>
            </a:r>
          </a:p>
          <a:p>
            <a:endParaRPr lang="de-DE" dirty="0"/>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13</a:t>
            </a:fld>
            <a:endParaRPr lang="en-US">
              <a:solidFill>
                <a:prstClr val="white">
                  <a:lumMod val="50000"/>
                </a:prstClr>
              </a:solidFill>
            </a:endParaRPr>
          </a:p>
        </p:txBody>
      </p:sp>
      <p:sp>
        <p:nvSpPr>
          <p:cNvPr id="7" name="TextBox 6"/>
          <p:cNvSpPr txBox="1"/>
          <p:nvPr/>
        </p:nvSpPr>
        <p:spPr>
          <a:xfrm>
            <a:off x="589504" y="3321668"/>
            <a:ext cx="8109856" cy="954107"/>
          </a:xfrm>
          <a:prstGeom prst="rect">
            <a:avLst/>
          </a:prstGeom>
          <a:noFill/>
        </p:spPr>
        <p:txBody>
          <a:bodyPr wrap="square" rtlCol="0">
            <a:spAutoFit/>
          </a:bodyPr>
          <a:lstStyle/>
          <a:p>
            <a:r>
              <a:rPr lang="en-US" sz="2800" i="1" dirty="0" smtClean="0">
                <a:latin typeface="+mj-lt"/>
              </a:rPr>
              <a:t>free worker threads = max(0, </a:t>
            </a:r>
          </a:p>
          <a:p>
            <a:r>
              <a:rPr lang="en-US" sz="2800" i="1" dirty="0">
                <a:latin typeface="+mj-lt"/>
              </a:rPr>
              <a:t> </a:t>
            </a:r>
            <a:r>
              <a:rPr lang="en-US" sz="2800" i="1" dirty="0" smtClean="0">
                <a:latin typeface="+mj-lt"/>
              </a:rPr>
              <a:t>                # of H/W contexts - # active worker threads)</a:t>
            </a:r>
          </a:p>
        </p:txBody>
      </p:sp>
      <p:sp>
        <p:nvSpPr>
          <p:cNvPr id="6" name="Text Box 6"/>
          <p:cNvSpPr txBox="1">
            <a:spLocks noChangeArrowheads="1"/>
          </p:cNvSpPr>
          <p:nvPr/>
        </p:nvSpPr>
        <p:spPr bwMode="auto">
          <a:xfrm>
            <a:off x="381000" y="6019800"/>
            <a:ext cx="8526864" cy="52322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ctr">
              <a:spcBef>
                <a:spcPct val="50000"/>
              </a:spcBef>
            </a:pPr>
            <a:r>
              <a:rPr lang="en-US" sz="2800" i="1" dirty="0" smtClean="0">
                <a:latin typeface="+mj-lt"/>
              </a:rPr>
              <a:t>The concurrency hint serves as an upper bound for # tasks</a:t>
            </a:r>
          </a:p>
        </p:txBody>
      </p:sp>
      <p:sp>
        <p:nvSpPr>
          <p:cNvPr id="9" name="TextBox 8"/>
          <p:cNvSpPr txBox="1"/>
          <p:nvPr/>
        </p:nvSpPr>
        <p:spPr>
          <a:xfrm>
            <a:off x="589504" y="4562617"/>
            <a:ext cx="8109856" cy="954107"/>
          </a:xfrm>
          <a:prstGeom prst="rect">
            <a:avLst/>
          </a:prstGeom>
          <a:noFill/>
        </p:spPr>
        <p:txBody>
          <a:bodyPr wrap="square" rtlCol="0">
            <a:spAutoFit/>
          </a:bodyPr>
          <a:lstStyle/>
          <a:p>
            <a:r>
              <a:rPr lang="en-US" sz="2800" i="1" dirty="0">
                <a:latin typeface="+mj-lt"/>
              </a:rPr>
              <a:t>concurrency hint = exponential moving average of</a:t>
            </a:r>
          </a:p>
          <a:p>
            <a:r>
              <a:rPr lang="en-US" sz="2800" i="1" dirty="0">
                <a:latin typeface="+mj-lt"/>
              </a:rPr>
              <a:t>                                  free worker </a:t>
            </a:r>
            <a:r>
              <a:rPr lang="en-US" sz="2800" i="1" dirty="0" smtClean="0">
                <a:latin typeface="+mj-lt"/>
              </a:rPr>
              <a:t>threads</a:t>
            </a:r>
            <a:endParaRPr lang="en-US" sz="2800" i="1" dirty="0">
              <a:latin typeface="+mj-lt"/>
            </a:endParaRPr>
          </a:p>
        </p:txBody>
      </p:sp>
    </p:spTree>
    <p:extLst>
      <p:ext uri="{BB962C8B-B14F-4D97-AF65-F5344CB8AC3E}">
        <p14:creationId xmlns:p14="http://schemas.microsoft.com/office/powerpoint/2010/main" val="4669714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animBg="1"/>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ounded Rectangular Callout 74"/>
          <p:cNvSpPr/>
          <p:nvPr/>
        </p:nvSpPr>
        <p:spPr>
          <a:xfrm>
            <a:off x="4469263" y="5246971"/>
            <a:ext cx="3484570" cy="1120647"/>
          </a:xfrm>
          <a:prstGeom prst="wedgeRoundRectCallout">
            <a:avLst>
              <a:gd name="adj1" fmla="val 21771"/>
              <a:gd name="adj2" fmla="val -73990"/>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t>High latency</a:t>
            </a:r>
            <a:br>
              <a:rPr lang="en-US" sz="2400" dirty="0" smtClean="0"/>
            </a:br>
            <a:r>
              <a:rPr lang="en-US" sz="2400" dirty="0" smtClean="0"/>
              <a:t>Low scheduling overhead</a:t>
            </a:r>
          </a:p>
          <a:p>
            <a:pPr algn="ctr"/>
            <a:r>
              <a:rPr lang="en-US" sz="2400" dirty="0" smtClean="0"/>
              <a:t>Higher throughput</a:t>
            </a:r>
            <a:endParaRPr lang="el-GR" sz="2400" dirty="0"/>
          </a:p>
        </p:txBody>
      </p:sp>
      <p:sp>
        <p:nvSpPr>
          <p:cNvPr id="2" name="Title 1"/>
          <p:cNvSpPr>
            <a:spLocks noGrp="1"/>
          </p:cNvSpPr>
          <p:nvPr>
            <p:ph type="title"/>
          </p:nvPr>
        </p:nvSpPr>
        <p:spPr/>
        <p:txBody>
          <a:bodyPr/>
          <a:lstStyle/>
          <a:p>
            <a:r>
              <a:rPr lang="en-US" dirty="0" smtClean="0"/>
              <a:t>Concurrency hint</a:t>
            </a:r>
            <a:endParaRPr lang="de-DE" dirty="0"/>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14</a:t>
            </a:fld>
            <a:endParaRPr lang="en-US">
              <a:solidFill>
                <a:prstClr val="white">
                  <a:lumMod val="50000"/>
                </a:prstClr>
              </a:solidFill>
            </a:endParaRPr>
          </a:p>
        </p:txBody>
      </p:sp>
      <p:sp>
        <p:nvSpPr>
          <p:cNvPr id="20" name="TextBox 19"/>
          <p:cNvSpPr txBox="1"/>
          <p:nvPr/>
        </p:nvSpPr>
        <p:spPr>
          <a:xfrm>
            <a:off x="1225294" y="1342740"/>
            <a:ext cx="2766135" cy="954107"/>
          </a:xfrm>
          <a:prstGeom prst="rect">
            <a:avLst/>
          </a:prstGeom>
          <a:noFill/>
        </p:spPr>
        <p:txBody>
          <a:bodyPr wrap="square" rtlCol="0">
            <a:spAutoFit/>
          </a:bodyPr>
          <a:lstStyle/>
          <a:p>
            <a:pPr algn="ctr" fontAlgn="base">
              <a:spcBef>
                <a:spcPct val="0"/>
              </a:spcBef>
              <a:spcAft>
                <a:spcPct val="0"/>
              </a:spcAft>
            </a:pPr>
            <a:r>
              <a:rPr lang="en-US" sz="2800" b="1" i="1" dirty="0" smtClean="0">
                <a:solidFill>
                  <a:prstClr val="black"/>
                </a:solidFill>
                <a:latin typeface="Calibri" pitchFamily="34" charset="0"/>
              </a:rPr>
              <a:t>Low concurrency situations</a:t>
            </a:r>
            <a:endParaRPr sz="2800" b="1" i="1" dirty="0">
              <a:solidFill>
                <a:prstClr val="black"/>
              </a:solidFill>
              <a:latin typeface="Calibri" pitchFamily="34" charset="0"/>
            </a:endParaRPr>
          </a:p>
        </p:txBody>
      </p:sp>
      <p:sp>
        <p:nvSpPr>
          <p:cNvPr id="48" name="Text Box 6"/>
          <p:cNvSpPr txBox="1">
            <a:spLocks noChangeArrowheads="1"/>
          </p:cNvSpPr>
          <p:nvPr/>
        </p:nvSpPr>
        <p:spPr bwMode="auto">
          <a:xfrm>
            <a:off x="381000" y="6019800"/>
            <a:ext cx="8526864" cy="46166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ctr">
              <a:spcBef>
                <a:spcPct val="50000"/>
              </a:spcBef>
            </a:pPr>
            <a:r>
              <a:rPr lang="en-US" sz="2400" i="1" dirty="0" smtClean="0">
                <a:latin typeface="+mj-lt"/>
              </a:rPr>
              <a:t>Lightweight way </a:t>
            </a:r>
            <a:r>
              <a:rPr lang="en-US" sz="2400" i="1" dirty="0" smtClean="0">
                <a:latin typeface="+mj-lt"/>
              </a:rPr>
              <a:t>to restrict task granularity under high concurrency</a:t>
            </a:r>
          </a:p>
        </p:txBody>
      </p:sp>
      <p:sp>
        <p:nvSpPr>
          <p:cNvPr id="30" name="TextBox 29"/>
          <p:cNvSpPr txBox="1"/>
          <p:nvPr/>
        </p:nvSpPr>
        <p:spPr>
          <a:xfrm>
            <a:off x="5006264" y="1342739"/>
            <a:ext cx="2766135" cy="954107"/>
          </a:xfrm>
          <a:prstGeom prst="rect">
            <a:avLst/>
          </a:prstGeom>
          <a:noFill/>
        </p:spPr>
        <p:txBody>
          <a:bodyPr wrap="square" rtlCol="0">
            <a:spAutoFit/>
          </a:bodyPr>
          <a:lstStyle/>
          <a:p>
            <a:pPr algn="ctr" fontAlgn="base">
              <a:spcBef>
                <a:spcPct val="0"/>
              </a:spcBef>
              <a:spcAft>
                <a:spcPct val="0"/>
              </a:spcAft>
            </a:pPr>
            <a:r>
              <a:rPr lang="en-US" sz="2800" b="1" i="1" dirty="0" smtClean="0">
                <a:solidFill>
                  <a:prstClr val="black"/>
                </a:solidFill>
                <a:latin typeface="Calibri" pitchFamily="34" charset="0"/>
              </a:rPr>
              <a:t>High concurrency situations</a:t>
            </a:r>
            <a:endParaRPr sz="2800" b="1" i="1" dirty="0">
              <a:solidFill>
                <a:prstClr val="black"/>
              </a:solidFill>
              <a:latin typeface="Calibri" pitchFamily="34" charset="0"/>
            </a:endParaRPr>
          </a:p>
        </p:txBody>
      </p:sp>
      <p:sp>
        <p:nvSpPr>
          <p:cNvPr id="39" name="TextBox 38"/>
          <p:cNvSpPr txBox="1"/>
          <p:nvPr/>
        </p:nvSpPr>
        <p:spPr>
          <a:xfrm>
            <a:off x="1373794" y="2431312"/>
            <a:ext cx="2457981" cy="830997"/>
          </a:xfrm>
          <a:prstGeom prst="rect">
            <a:avLst/>
          </a:prstGeom>
          <a:noFill/>
        </p:spPr>
        <p:txBody>
          <a:bodyPr wrap="none" rtlCol="0">
            <a:spAutoFit/>
          </a:bodyPr>
          <a:lstStyle/>
          <a:p>
            <a:pPr algn="ctr" fontAlgn="base">
              <a:spcBef>
                <a:spcPct val="0"/>
              </a:spcBef>
              <a:spcAft>
                <a:spcPct val="0"/>
              </a:spcAft>
            </a:pPr>
            <a:r>
              <a:rPr lang="en-US" sz="2400" dirty="0" smtClean="0">
                <a:solidFill>
                  <a:prstClr val="black"/>
                </a:solidFill>
                <a:latin typeface="Calibri" pitchFamily="34" charset="0"/>
              </a:rPr>
              <a:t>Concurrency hint</a:t>
            </a:r>
            <a:r>
              <a:rPr lang="en-US" sz="2400" dirty="0">
                <a:solidFill>
                  <a:prstClr val="black"/>
                </a:solidFill>
                <a:latin typeface="Calibri" pitchFamily="34" charset="0"/>
              </a:rPr>
              <a:t> </a:t>
            </a:r>
            <a:r>
              <a:rPr lang="en-US" sz="2400" dirty="0" smtClean="0">
                <a:solidFill>
                  <a:prstClr val="black"/>
                </a:solidFill>
                <a:latin typeface="Calibri" pitchFamily="34" charset="0"/>
              </a:rPr>
              <a:t/>
            </a:r>
            <a:br>
              <a:rPr lang="en-US" sz="2400" dirty="0" smtClean="0">
                <a:solidFill>
                  <a:prstClr val="black"/>
                </a:solidFill>
                <a:latin typeface="Calibri" pitchFamily="34" charset="0"/>
              </a:rPr>
            </a:br>
            <a:r>
              <a:rPr lang="en-US" sz="2400" dirty="0" smtClean="0">
                <a:solidFill>
                  <a:prstClr val="black"/>
                </a:solidFill>
                <a:latin typeface="Calibri"/>
                <a:cs typeface="Calibri"/>
                <a:sym typeface="Wingdings 3"/>
              </a:rPr>
              <a:t> # H/W contexts</a:t>
            </a:r>
            <a:endParaRPr lang="en-US" sz="2400" dirty="0" smtClean="0">
              <a:solidFill>
                <a:prstClr val="black"/>
              </a:solidFill>
              <a:latin typeface="Calibri" pitchFamily="34" charset="0"/>
            </a:endParaRPr>
          </a:p>
        </p:txBody>
      </p:sp>
      <p:sp>
        <p:nvSpPr>
          <p:cNvPr id="40" name="TextBox 39"/>
          <p:cNvSpPr txBox="1"/>
          <p:nvPr/>
        </p:nvSpPr>
        <p:spPr>
          <a:xfrm>
            <a:off x="5160340" y="2431311"/>
            <a:ext cx="2457981" cy="830997"/>
          </a:xfrm>
          <a:prstGeom prst="rect">
            <a:avLst/>
          </a:prstGeom>
          <a:noFill/>
        </p:spPr>
        <p:txBody>
          <a:bodyPr wrap="none" rtlCol="0">
            <a:spAutoFit/>
          </a:bodyPr>
          <a:lstStyle/>
          <a:p>
            <a:pPr algn="ctr" fontAlgn="base">
              <a:spcBef>
                <a:spcPct val="0"/>
              </a:spcBef>
              <a:spcAft>
                <a:spcPct val="0"/>
              </a:spcAft>
            </a:pPr>
            <a:r>
              <a:rPr lang="en-US" sz="2400" dirty="0" smtClean="0">
                <a:solidFill>
                  <a:prstClr val="black"/>
                </a:solidFill>
                <a:latin typeface="Calibri" pitchFamily="34" charset="0"/>
              </a:rPr>
              <a:t>Concurrency hint</a:t>
            </a:r>
            <a:r>
              <a:rPr lang="en-US" sz="2400" dirty="0">
                <a:solidFill>
                  <a:prstClr val="black"/>
                </a:solidFill>
                <a:latin typeface="Calibri" pitchFamily="34" charset="0"/>
              </a:rPr>
              <a:t> </a:t>
            </a:r>
            <a:r>
              <a:rPr lang="en-US" sz="2400" dirty="0" smtClean="0">
                <a:solidFill>
                  <a:prstClr val="black"/>
                </a:solidFill>
                <a:latin typeface="Calibri" pitchFamily="34" charset="0"/>
              </a:rPr>
              <a:t/>
            </a:r>
            <a:br>
              <a:rPr lang="en-US" sz="2400" dirty="0" smtClean="0">
                <a:solidFill>
                  <a:prstClr val="black"/>
                </a:solidFill>
                <a:latin typeface="Calibri" pitchFamily="34" charset="0"/>
              </a:rPr>
            </a:br>
            <a:r>
              <a:rPr lang="en-US" sz="2400" dirty="0" smtClean="0">
                <a:solidFill>
                  <a:prstClr val="black"/>
                </a:solidFill>
                <a:latin typeface="Calibri"/>
                <a:cs typeface="Calibri"/>
                <a:sym typeface="Wingdings 3"/>
              </a:rPr>
              <a:t> 1</a:t>
            </a:r>
            <a:endParaRPr lang="en-US" sz="2400" dirty="0" smtClean="0">
              <a:solidFill>
                <a:prstClr val="black"/>
              </a:solidFill>
              <a:latin typeface="Calibri" pitchFamily="34" charset="0"/>
            </a:endParaRPr>
          </a:p>
        </p:txBody>
      </p:sp>
      <p:sp>
        <p:nvSpPr>
          <p:cNvPr id="42" name="Oval 41"/>
          <p:cNvSpPr/>
          <p:nvPr/>
        </p:nvSpPr>
        <p:spPr>
          <a:xfrm>
            <a:off x="1884801" y="4014675"/>
            <a:ext cx="473294" cy="47329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l-GR" sz="2800" dirty="0" smtClean="0"/>
              <a:t>Σ</a:t>
            </a:r>
            <a:endParaRPr lang="el-GR" sz="2800" dirty="0"/>
          </a:p>
        </p:txBody>
      </p:sp>
      <p:pic>
        <p:nvPicPr>
          <p:cNvPr id="44" name="Picture 4" descr="http://www.clker.com/cliparts/7/a/2/7/12456956501770343211Kliponius_Cardboard_box_package.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9473" y="4111573"/>
            <a:ext cx="266277" cy="279497"/>
          </a:xfrm>
          <a:prstGeom prst="rect">
            <a:avLst/>
          </a:prstGeom>
          <a:noFill/>
          <a:extLst>
            <a:ext uri="{909E8E84-426E-40DD-AFC4-6F175D3DCCD1}">
              <a14:hiddenFill xmlns:a14="http://schemas.microsoft.com/office/drawing/2010/main">
                <a:solidFill>
                  <a:srgbClr val="FFFFFF"/>
                </a:solidFill>
              </a14:hiddenFill>
            </a:ext>
          </a:extLst>
        </p:spPr>
      </p:pic>
      <p:cxnSp>
        <p:nvCxnSpPr>
          <p:cNvPr id="47" name="Straight Connector 46"/>
          <p:cNvCxnSpPr>
            <a:stCxn id="42" idx="6"/>
            <a:endCxn id="44" idx="1"/>
          </p:cNvCxnSpPr>
          <p:nvPr/>
        </p:nvCxnSpPr>
        <p:spPr>
          <a:xfrm>
            <a:off x="2358095" y="4251322"/>
            <a:ext cx="881378" cy="0"/>
          </a:xfrm>
          <a:prstGeom prst="line">
            <a:avLst/>
          </a:prstGeom>
          <a:ln>
            <a:headEnd type="none" w="med" len="med"/>
            <a:tailEnd type="arrow" w="med" len="med"/>
          </a:ln>
        </p:spPr>
        <p:style>
          <a:lnRef idx="1">
            <a:schemeClr val="accent3"/>
          </a:lnRef>
          <a:fillRef idx="0">
            <a:schemeClr val="accent3"/>
          </a:fillRef>
          <a:effectRef idx="0">
            <a:schemeClr val="accent3"/>
          </a:effectRef>
          <a:fontRef idx="minor">
            <a:schemeClr val="tx1"/>
          </a:fontRef>
        </p:style>
      </p:cxnSp>
      <p:pic>
        <p:nvPicPr>
          <p:cNvPr id="49" name="Picture 4" descr="http://www.clker.com/cliparts/7/a/2/7/12456956501770343211Kliponius_Cardboard_box_package.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9473" y="3735178"/>
            <a:ext cx="266277" cy="279497"/>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4" descr="http://www.clker.com/cliparts/7/a/2/7/12456956501770343211Kliponius_Cardboard_box_package.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9472" y="4511843"/>
            <a:ext cx="266277" cy="279497"/>
          </a:xfrm>
          <a:prstGeom prst="rect">
            <a:avLst/>
          </a:prstGeom>
          <a:noFill/>
          <a:extLst>
            <a:ext uri="{909E8E84-426E-40DD-AFC4-6F175D3DCCD1}">
              <a14:hiddenFill xmlns:a14="http://schemas.microsoft.com/office/drawing/2010/main">
                <a:solidFill>
                  <a:srgbClr val="FFFFFF"/>
                </a:solidFill>
              </a14:hiddenFill>
            </a:ext>
          </a:extLst>
        </p:spPr>
      </p:pic>
      <p:cxnSp>
        <p:nvCxnSpPr>
          <p:cNvPr id="54" name="Straight Connector 53"/>
          <p:cNvCxnSpPr>
            <a:stCxn id="42" idx="6"/>
            <a:endCxn id="49" idx="1"/>
          </p:cNvCxnSpPr>
          <p:nvPr/>
        </p:nvCxnSpPr>
        <p:spPr>
          <a:xfrm flipV="1">
            <a:off x="2358095" y="3874927"/>
            <a:ext cx="881378" cy="376395"/>
          </a:xfrm>
          <a:prstGeom prst="line">
            <a:avLst/>
          </a:prstGeom>
          <a:ln>
            <a:headEnd type="none" w="med" len="med"/>
            <a:tailEnd type="arrow" w="med" len="med"/>
          </a:ln>
        </p:spPr>
        <p:style>
          <a:lnRef idx="1">
            <a:schemeClr val="accent3"/>
          </a:lnRef>
          <a:fillRef idx="0">
            <a:schemeClr val="accent3"/>
          </a:fillRef>
          <a:effectRef idx="0">
            <a:schemeClr val="accent3"/>
          </a:effectRef>
          <a:fontRef idx="minor">
            <a:schemeClr val="tx1"/>
          </a:fontRef>
        </p:style>
      </p:cxnSp>
      <p:cxnSp>
        <p:nvCxnSpPr>
          <p:cNvPr id="55" name="Straight Connector 54"/>
          <p:cNvCxnSpPr>
            <a:stCxn id="42" idx="6"/>
            <a:endCxn id="53" idx="1"/>
          </p:cNvCxnSpPr>
          <p:nvPr/>
        </p:nvCxnSpPr>
        <p:spPr>
          <a:xfrm>
            <a:off x="2358095" y="4251322"/>
            <a:ext cx="881377" cy="400270"/>
          </a:xfrm>
          <a:prstGeom prst="line">
            <a:avLst/>
          </a:prstGeom>
          <a:ln>
            <a:headEnd type="none" w="med" len="med"/>
            <a:tailEnd type="arrow" w="med" len="med"/>
          </a:ln>
        </p:spPr>
        <p:style>
          <a:lnRef idx="1">
            <a:schemeClr val="accent3"/>
          </a:lnRef>
          <a:fillRef idx="0">
            <a:schemeClr val="accent3"/>
          </a:fillRef>
          <a:effectRef idx="0">
            <a:schemeClr val="accent3"/>
          </a:effectRef>
          <a:fontRef idx="minor">
            <a:schemeClr val="tx1"/>
          </a:fontRef>
        </p:style>
      </p:cxnSp>
      <p:sp>
        <p:nvSpPr>
          <p:cNvPr id="62" name="Oval 61"/>
          <p:cNvSpPr/>
          <p:nvPr/>
        </p:nvSpPr>
        <p:spPr>
          <a:xfrm>
            <a:off x="5088031" y="3522169"/>
            <a:ext cx="473294" cy="47329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l-GR" sz="2800" dirty="0" smtClean="0"/>
              <a:t>Σ</a:t>
            </a:r>
            <a:endParaRPr lang="el-GR" sz="2800" dirty="0"/>
          </a:p>
        </p:txBody>
      </p:sp>
      <p:pic>
        <p:nvPicPr>
          <p:cNvPr id="63" name="Picture 4" descr="http://www.clker.com/cliparts/7/a/2/7/12456956501770343211Kliponius_Cardboard_box_package.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2014" y="3619067"/>
            <a:ext cx="266277" cy="279497"/>
          </a:xfrm>
          <a:prstGeom prst="rect">
            <a:avLst/>
          </a:prstGeom>
          <a:noFill/>
          <a:extLst>
            <a:ext uri="{909E8E84-426E-40DD-AFC4-6F175D3DCCD1}">
              <a14:hiddenFill xmlns:a14="http://schemas.microsoft.com/office/drawing/2010/main">
                <a:solidFill>
                  <a:srgbClr val="FFFFFF"/>
                </a:solidFill>
              </a14:hiddenFill>
            </a:ext>
          </a:extLst>
        </p:spPr>
      </p:pic>
      <p:cxnSp>
        <p:nvCxnSpPr>
          <p:cNvPr id="64" name="Straight Connector 63"/>
          <p:cNvCxnSpPr>
            <a:stCxn id="62" idx="6"/>
            <a:endCxn id="63" idx="1"/>
          </p:cNvCxnSpPr>
          <p:nvPr/>
        </p:nvCxnSpPr>
        <p:spPr>
          <a:xfrm>
            <a:off x="5561325" y="3758816"/>
            <a:ext cx="440689" cy="0"/>
          </a:xfrm>
          <a:prstGeom prst="line">
            <a:avLst/>
          </a:prstGeom>
          <a:ln>
            <a:headEnd type="none" w="med" len="med"/>
            <a:tailEnd type="arrow" w="med" len="med"/>
          </a:ln>
        </p:spPr>
        <p:style>
          <a:lnRef idx="1">
            <a:schemeClr val="accent3"/>
          </a:lnRef>
          <a:fillRef idx="0">
            <a:schemeClr val="accent3"/>
          </a:fillRef>
          <a:effectRef idx="0">
            <a:schemeClr val="accent3"/>
          </a:effectRef>
          <a:fontRef idx="minor">
            <a:schemeClr val="tx1"/>
          </a:fontRef>
        </p:style>
      </p:cxnSp>
      <p:sp>
        <p:nvSpPr>
          <p:cNvPr id="65" name="Oval 64"/>
          <p:cNvSpPr/>
          <p:nvPr/>
        </p:nvSpPr>
        <p:spPr>
          <a:xfrm>
            <a:off x="6703471" y="3522168"/>
            <a:ext cx="473294" cy="47329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sz="2800" dirty="0" smtClean="0"/>
              <a:t>Σ</a:t>
            </a:r>
            <a:endParaRPr lang="el-GR" sz="2800" dirty="0"/>
          </a:p>
        </p:txBody>
      </p:sp>
      <p:pic>
        <p:nvPicPr>
          <p:cNvPr id="66" name="Picture 4" descr="http://www.clker.com/cliparts/7/a/2/7/12456956501770343211Kliponius_Cardboard_box_package.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7454" y="3619066"/>
            <a:ext cx="266277" cy="279497"/>
          </a:xfrm>
          <a:prstGeom prst="rect">
            <a:avLst/>
          </a:prstGeom>
          <a:noFill/>
          <a:extLst>
            <a:ext uri="{909E8E84-426E-40DD-AFC4-6F175D3DCCD1}">
              <a14:hiddenFill xmlns:a14="http://schemas.microsoft.com/office/drawing/2010/main">
                <a:solidFill>
                  <a:srgbClr val="FFFFFF"/>
                </a:solidFill>
              </a14:hiddenFill>
            </a:ext>
          </a:extLst>
        </p:spPr>
      </p:pic>
      <p:cxnSp>
        <p:nvCxnSpPr>
          <p:cNvPr id="67" name="Straight Connector 66"/>
          <p:cNvCxnSpPr>
            <a:stCxn id="65" idx="6"/>
            <a:endCxn id="66" idx="1"/>
          </p:cNvCxnSpPr>
          <p:nvPr/>
        </p:nvCxnSpPr>
        <p:spPr>
          <a:xfrm>
            <a:off x="7176765" y="3758815"/>
            <a:ext cx="440689" cy="0"/>
          </a:xfrm>
          <a:prstGeom prst="line">
            <a:avLst/>
          </a:prstGeom>
          <a:ln>
            <a:headEnd type="none" w="med" len="med"/>
            <a:tailEnd type="arrow" w="med" len="med"/>
          </a:ln>
        </p:spPr>
        <p:style>
          <a:lnRef idx="1">
            <a:schemeClr val="accent3"/>
          </a:lnRef>
          <a:fillRef idx="0">
            <a:schemeClr val="accent3"/>
          </a:fillRef>
          <a:effectRef idx="0">
            <a:schemeClr val="accent3"/>
          </a:effectRef>
          <a:fontRef idx="minor">
            <a:schemeClr val="tx1"/>
          </a:fontRef>
        </p:style>
      </p:cxnSp>
      <p:sp>
        <p:nvSpPr>
          <p:cNvPr id="68" name="Oval 67"/>
          <p:cNvSpPr/>
          <p:nvPr/>
        </p:nvSpPr>
        <p:spPr>
          <a:xfrm>
            <a:off x="5100099" y="4411279"/>
            <a:ext cx="473294" cy="47329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2800" dirty="0" smtClean="0"/>
              <a:t>Σ</a:t>
            </a:r>
            <a:endParaRPr lang="el-GR" sz="2800" dirty="0"/>
          </a:p>
        </p:txBody>
      </p:sp>
      <p:pic>
        <p:nvPicPr>
          <p:cNvPr id="69" name="Picture 4" descr="http://www.clker.com/cliparts/7/a/2/7/12456956501770343211Kliponius_Cardboard_box_package.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4082" y="4508177"/>
            <a:ext cx="266277" cy="279497"/>
          </a:xfrm>
          <a:prstGeom prst="rect">
            <a:avLst/>
          </a:prstGeom>
          <a:noFill/>
          <a:extLst>
            <a:ext uri="{909E8E84-426E-40DD-AFC4-6F175D3DCCD1}">
              <a14:hiddenFill xmlns:a14="http://schemas.microsoft.com/office/drawing/2010/main">
                <a:solidFill>
                  <a:srgbClr val="FFFFFF"/>
                </a:solidFill>
              </a14:hiddenFill>
            </a:ext>
          </a:extLst>
        </p:spPr>
      </p:pic>
      <p:cxnSp>
        <p:nvCxnSpPr>
          <p:cNvPr id="70" name="Straight Connector 69"/>
          <p:cNvCxnSpPr>
            <a:stCxn id="68" idx="6"/>
            <a:endCxn id="69" idx="1"/>
          </p:cNvCxnSpPr>
          <p:nvPr/>
        </p:nvCxnSpPr>
        <p:spPr>
          <a:xfrm>
            <a:off x="5573393" y="4647926"/>
            <a:ext cx="440689" cy="0"/>
          </a:xfrm>
          <a:prstGeom prst="line">
            <a:avLst/>
          </a:prstGeom>
          <a:ln>
            <a:headEnd type="none" w="med" len="med"/>
            <a:tailEnd type="arrow" w="med" len="med"/>
          </a:ln>
        </p:spPr>
        <p:style>
          <a:lnRef idx="1">
            <a:schemeClr val="accent3"/>
          </a:lnRef>
          <a:fillRef idx="0">
            <a:schemeClr val="accent3"/>
          </a:fillRef>
          <a:effectRef idx="0">
            <a:schemeClr val="accent3"/>
          </a:effectRef>
          <a:fontRef idx="minor">
            <a:schemeClr val="tx1"/>
          </a:fontRef>
        </p:style>
      </p:cxnSp>
      <p:sp>
        <p:nvSpPr>
          <p:cNvPr id="71" name="Oval 70"/>
          <p:cNvSpPr/>
          <p:nvPr/>
        </p:nvSpPr>
        <p:spPr>
          <a:xfrm>
            <a:off x="6715539" y="4411278"/>
            <a:ext cx="473294" cy="47329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l-GR" sz="2800" dirty="0" smtClean="0"/>
              <a:t>Σ</a:t>
            </a:r>
            <a:endParaRPr lang="el-GR" sz="2800" dirty="0"/>
          </a:p>
        </p:txBody>
      </p:sp>
      <p:pic>
        <p:nvPicPr>
          <p:cNvPr id="72" name="Picture 4" descr="http://www.clker.com/cliparts/7/a/2/7/12456956501770343211Kliponius_Cardboard_box_package.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9522" y="4508176"/>
            <a:ext cx="266277" cy="279497"/>
          </a:xfrm>
          <a:prstGeom prst="rect">
            <a:avLst/>
          </a:prstGeom>
          <a:noFill/>
          <a:extLst>
            <a:ext uri="{909E8E84-426E-40DD-AFC4-6F175D3DCCD1}">
              <a14:hiddenFill xmlns:a14="http://schemas.microsoft.com/office/drawing/2010/main">
                <a:solidFill>
                  <a:srgbClr val="FFFFFF"/>
                </a:solidFill>
              </a14:hiddenFill>
            </a:ext>
          </a:extLst>
        </p:spPr>
      </p:pic>
      <p:cxnSp>
        <p:nvCxnSpPr>
          <p:cNvPr id="73" name="Straight Connector 72"/>
          <p:cNvCxnSpPr>
            <a:stCxn id="71" idx="6"/>
            <a:endCxn id="72" idx="1"/>
          </p:cNvCxnSpPr>
          <p:nvPr/>
        </p:nvCxnSpPr>
        <p:spPr>
          <a:xfrm>
            <a:off x="7188833" y="4647925"/>
            <a:ext cx="440689" cy="0"/>
          </a:xfrm>
          <a:prstGeom prst="line">
            <a:avLst/>
          </a:prstGeom>
          <a:ln>
            <a:headEnd type="none" w="med" len="med"/>
            <a:tailEnd type="arrow" w="med" len="med"/>
          </a:ln>
        </p:spPr>
        <p:style>
          <a:lnRef idx="1">
            <a:schemeClr val="accent3"/>
          </a:lnRef>
          <a:fillRef idx="0">
            <a:schemeClr val="accent3"/>
          </a:fillRef>
          <a:effectRef idx="0">
            <a:schemeClr val="accent3"/>
          </a:effectRef>
          <a:fontRef idx="minor">
            <a:schemeClr val="tx1"/>
          </a:fontRef>
        </p:style>
      </p:cxnSp>
      <p:sp>
        <p:nvSpPr>
          <p:cNvPr id="74" name="Rounded Rectangular Callout 73"/>
          <p:cNvSpPr/>
          <p:nvPr/>
        </p:nvSpPr>
        <p:spPr>
          <a:xfrm>
            <a:off x="1414115" y="4997858"/>
            <a:ext cx="2484459" cy="411142"/>
          </a:xfrm>
          <a:prstGeom prst="wedgeRoundRectCallout">
            <a:avLst>
              <a:gd name="adj1" fmla="val -20790"/>
              <a:gd name="adj2" fmla="val -104411"/>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t>Low latency</a:t>
            </a:r>
            <a:endParaRPr lang="el-GR" sz="2400" dirty="0"/>
          </a:p>
        </p:txBody>
      </p:sp>
    </p:spTree>
    <p:extLst>
      <p:ext uri="{BB962C8B-B14F-4D97-AF65-F5344CB8AC3E}">
        <p14:creationId xmlns:p14="http://schemas.microsoft.com/office/powerpoint/2010/main" val="26265918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fade">
                                      <p:cBhvr>
                                        <p:cTn id="10" dur="500"/>
                                        <p:tgtEl>
                                          <p:spTgt spid="42"/>
                                        </p:tgtEl>
                                      </p:cBhvr>
                                    </p:animEffect>
                                  </p:childTnLst>
                                </p:cTn>
                              </p:par>
                              <p:par>
                                <p:cTn id="11" presetID="10" presetClass="entr" presetSubtype="0" fill="hold" nodeType="with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fade">
                                      <p:cBhvr>
                                        <p:cTn id="13" dur="500"/>
                                        <p:tgtEl>
                                          <p:spTgt spid="44"/>
                                        </p:tgtEl>
                                      </p:cBhvr>
                                    </p:animEffect>
                                  </p:childTnLst>
                                </p:cTn>
                              </p:par>
                              <p:par>
                                <p:cTn id="14" presetID="10" presetClass="entr" presetSubtype="0" fill="hold"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fade">
                                      <p:cBhvr>
                                        <p:cTn id="16" dur="500"/>
                                        <p:tgtEl>
                                          <p:spTgt spid="47"/>
                                        </p:tgtEl>
                                      </p:cBhvr>
                                    </p:animEffect>
                                  </p:childTnLst>
                                </p:cTn>
                              </p:par>
                              <p:par>
                                <p:cTn id="17" presetID="10" presetClass="entr" presetSubtype="0" fill="hold" nodeType="with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fade">
                                      <p:cBhvr>
                                        <p:cTn id="19" dur="500"/>
                                        <p:tgtEl>
                                          <p:spTgt spid="49"/>
                                        </p:tgtEl>
                                      </p:cBhvr>
                                    </p:animEffect>
                                  </p:childTnLst>
                                </p:cTn>
                              </p:par>
                              <p:par>
                                <p:cTn id="20" presetID="10" presetClass="entr" presetSubtype="0" fill="hold" nodeType="with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fade">
                                      <p:cBhvr>
                                        <p:cTn id="22" dur="500"/>
                                        <p:tgtEl>
                                          <p:spTgt spid="53"/>
                                        </p:tgtEl>
                                      </p:cBhvr>
                                    </p:animEffect>
                                  </p:childTnLst>
                                </p:cTn>
                              </p:par>
                              <p:par>
                                <p:cTn id="23" presetID="10" presetClass="entr" presetSubtype="0" fill="hold" nodeType="with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fade">
                                      <p:cBhvr>
                                        <p:cTn id="25" dur="500"/>
                                        <p:tgtEl>
                                          <p:spTgt spid="54"/>
                                        </p:tgtEl>
                                      </p:cBhvr>
                                    </p:animEffect>
                                  </p:childTnLst>
                                </p:cTn>
                              </p:par>
                              <p:par>
                                <p:cTn id="26" presetID="10" presetClass="entr" presetSubtype="0" fill="hold" nodeType="withEffect">
                                  <p:stCondLst>
                                    <p:cond delay="0"/>
                                  </p:stCondLst>
                                  <p:childTnLst>
                                    <p:set>
                                      <p:cBhvr>
                                        <p:cTn id="27" dur="1" fill="hold">
                                          <p:stCondLst>
                                            <p:cond delay="0"/>
                                          </p:stCondLst>
                                        </p:cTn>
                                        <p:tgtEl>
                                          <p:spTgt spid="55"/>
                                        </p:tgtEl>
                                        <p:attrNameLst>
                                          <p:attrName>style.visibility</p:attrName>
                                        </p:attrNameLst>
                                      </p:cBhvr>
                                      <p:to>
                                        <p:strVal val="visible"/>
                                      </p:to>
                                    </p:set>
                                    <p:animEffect transition="in" filter="fade">
                                      <p:cBhvr>
                                        <p:cTn id="28" dur="500"/>
                                        <p:tgtEl>
                                          <p:spTgt spid="5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4"/>
                                        </p:tgtEl>
                                        <p:attrNameLst>
                                          <p:attrName>style.visibility</p:attrName>
                                        </p:attrNameLst>
                                      </p:cBhvr>
                                      <p:to>
                                        <p:strVal val="visible"/>
                                      </p:to>
                                    </p:set>
                                    <p:animEffect transition="in" filter="fade">
                                      <p:cBhvr>
                                        <p:cTn id="31" dur="500"/>
                                        <p:tgtEl>
                                          <p:spTgt spid="7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fade">
                                      <p:cBhvr>
                                        <p:cTn id="36" dur="500"/>
                                        <p:tgtEl>
                                          <p:spTgt spid="4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2"/>
                                        </p:tgtEl>
                                        <p:attrNameLst>
                                          <p:attrName>style.visibility</p:attrName>
                                        </p:attrNameLst>
                                      </p:cBhvr>
                                      <p:to>
                                        <p:strVal val="visible"/>
                                      </p:to>
                                    </p:set>
                                    <p:animEffect transition="in" filter="fade">
                                      <p:cBhvr>
                                        <p:cTn id="39" dur="500"/>
                                        <p:tgtEl>
                                          <p:spTgt spid="62"/>
                                        </p:tgtEl>
                                      </p:cBhvr>
                                    </p:animEffect>
                                  </p:childTnLst>
                                </p:cTn>
                              </p:par>
                              <p:par>
                                <p:cTn id="40" presetID="10" presetClass="entr" presetSubtype="0" fill="hold" nodeType="withEffect">
                                  <p:stCondLst>
                                    <p:cond delay="0"/>
                                  </p:stCondLst>
                                  <p:childTnLst>
                                    <p:set>
                                      <p:cBhvr>
                                        <p:cTn id="41" dur="1" fill="hold">
                                          <p:stCondLst>
                                            <p:cond delay="0"/>
                                          </p:stCondLst>
                                        </p:cTn>
                                        <p:tgtEl>
                                          <p:spTgt spid="63"/>
                                        </p:tgtEl>
                                        <p:attrNameLst>
                                          <p:attrName>style.visibility</p:attrName>
                                        </p:attrNameLst>
                                      </p:cBhvr>
                                      <p:to>
                                        <p:strVal val="visible"/>
                                      </p:to>
                                    </p:set>
                                    <p:animEffect transition="in" filter="fade">
                                      <p:cBhvr>
                                        <p:cTn id="42" dur="500"/>
                                        <p:tgtEl>
                                          <p:spTgt spid="63"/>
                                        </p:tgtEl>
                                      </p:cBhvr>
                                    </p:animEffect>
                                  </p:childTnLst>
                                </p:cTn>
                              </p:par>
                              <p:par>
                                <p:cTn id="43" presetID="10" presetClass="entr" presetSubtype="0" fill="hold" nodeType="withEffect">
                                  <p:stCondLst>
                                    <p:cond delay="0"/>
                                  </p:stCondLst>
                                  <p:childTnLst>
                                    <p:set>
                                      <p:cBhvr>
                                        <p:cTn id="44" dur="1" fill="hold">
                                          <p:stCondLst>
                                            <p:cond delay="0"/>
                                          </p:stCondLst>
                                        </p:cTn>
                                        <p:tgtEl>
                                          <p:spTgt spid="64"/>
                                        </p:tgtEl>
                                        <p:attrNameLst>
                                          <p:attrName>style.visibility</p:attrName>
                                        </p:attrNameLst>
                                      </p:cBhvr>
                                      <p:to>
                                        <p:strVal val="visible"/>
                                      </p:to>
                                    </p:set>
                                    <p:animEffect transition="in" filter="fade">
                                      <p:cBhvr>
                                        <p:cTn id="45" dur="500"/>
                                        <p:tgtEl>
                                          <p:spTgt spid="64"/>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65"/>
                                        </p:tgtEl>
                                        <p:attrNameLst>
                                          <p:attrName>style.visibility</p:attrName>
                                        </p:attrNameLst>
                                      </p:cBhvr>
                                      <p:to>
                                        <p:strVal val="visible"/>
                                      </p:to>
                                    </p:set>
                                    <p:animEffect transition="in" filter="fade">
                                      <p:cBhvr>
                                        <p:cTn id="48" dur="500"/>
                                        <p:tgtEl>
                                          <p:spTgt spid="65"/>
                                        </p:tgtEl>
                                      </p:cBhvr>
                                    </p:animEffect>
                                  </p:childTnLst>
                                </p:cTn>
                              </p:par>
                              <p:par>
                                <p:cTn id="49" presetID="10" presetClass="entr" presetSubtype="0" fill="hold" nodeType="withEffect">
                                  <p:stCondLst>
                                    <p:cond delay="0"/>
                                  </p:stCondLst>
                                  <p:childTnLst>
                                    <p:set>
                                      <p:cBhvr>
                                        <p:cTn id="50" dur="1" fill="hold">
                                          <p:stCondLst>
                                            <p:cond delay="0"/>
                                          </p:stCondLst>
                                        </p:cTn>
                                        <p:tgtEl>
                                          <p:spTgt spid="66"/>
                                        </p:tgtEl>
                                        <p:attrNameLst>
                                          <p:attrName>style.visibility</p:attrName>
                                        </p:attrNameLst>
                                      </p:cBhvr>
                                      <p:to>
                                        <p:strVal val="visible"/>
                                      </p:to>
                                    </p:set>
                                    <p:animEffect transition="in" filter="fade">
                                      <p:cBhvr>
                                        <p:cTn id="51" dur="500"/>
                                        <p:tgtEl>
                                          <p:spTgt spid="66"/>
                                        </p:tgtEl>
                                      </p:cBhvr>
                                    </p:animEffect>
                                  </p:childTnLst>
                                </p:cTn>
                              </p:par>
                              <p:par>
                                <p:cTn id="52" presetID="10" presetClass="entr" presetSubtype="0" fill="hold" nodeType="withEffect">
                                  <p:stCondLst>
                                    <p:cond delay="0"/>
                                  </p:stCondLst>
                                  <p:childTnLst>
                                    <p:set>
                                      <p:cBhvr>
                                        <p:cTn id="53" dur="1" fill="hold">
                                          <p:stCondLst>
                                            <p:cond delay="0"/>
                                          </p:stCondLst>
                                        </p:cTn>
                                        <p:tgtEl>
                                          <p:spTgt spid="67"/>
                                        </p:tgtEl>
                                        <p:attrNameLst>
                                          <p:attrName>style.visibility</p:attrName>
                                        </p:attrNameLst>
                                      </p:cBhvr>
                                      <p:to>
                                        <p:strVal val="visible"/>
                                      </p:to>
                                    </p:set>
                                    <p:animEffect transition="in" filter="fade">
                                      <p:cBhvr>
                                        <p:cTn id="54" dur="500"/>
                                        <p:tgtEl>
                                          <p:spTgt spid="6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68"/>
                                        </p:tgtEl>
                                        <p:attrNameLst>
                                          <p:attrName>style.visibility</p:attrName>
                                        </p:attrNameLst>
                                      </p:cBhvr>
                                      <p:to>
                                        <p:strVal val="visible"/>
                                      </p:to>
                                    </p:set>
                                    <p:animEffect transition="in" filter="fade">
                                      <p:cBhvr>
                                        <p:cTn id="57" dur="500"/>
                                        <p:tgtEl>
                                          <p:spTgt spid="68"/>
                                        </p:tgtEl>
                                      </p:cBhvr>
                                    </p:animEffect>
                                  </p:childTnLst>
                                </p:cTn>
                              </p:par>
                              <p:par>
                                <p:cTn id="58" presetID="10" presetClass="entr" presetSubtype="0" fill="hold" nodeType="withEffect">
                                  <p:stCondLst>
                                    <p:cond delay="0"/>
                                  </p:stCondLst>
                                  <p:childTnLst>
                                    <p:set>
                                      <p:cBhvr>
                                        <p:cTn id="59" dur="1" fill="hold">
                                          <p:stCondLst>
                                            <p:cond delay="0"/>
                                          </p:stCondLst>
                                        </p:cTn>
                                        <p:tgtEl>
                                          <p:spTgt spid="69"/>
                                        </p:tgtEl>
                                        <p:attrNameLst>
                                          <p:attrName>style.visibility</p:attrName>
                                        </p:attrNameLst>
                                      </p:cBhvr>
                                      <p:to>
                                        <p:strVal val="visible"/>
                                      </p:to>
                                    </p:set>
                                    <p:animEffect transition="in" filter="fade">
                                      <p:cBhvr>
                                        <p:cTn id="60" dur="500"/>
                                        <p:tgtEl>
                                          <p:spTgt spid="69"/>
                                        </p:tgtEl>
                                      </p:cBhvr>
                                    </p:animEffect>
                                  </p:childTnLst>
                                </p:cTn>
                              </p:par>
                              <p:par>
                                <p:cTn id="61" presetID="10" presetClass="entr" presetSubtype="0" fill="hold" nodeType="withEffect">
                                  <p:stCondLst>
                                    <p:cond delay="0"/>
                                  </p:stCondLst>
                                  <p:childTnLst>
                                    <p:set>
                                      <p:cBhvr>
                                        <p:cTn id="62" dur="1" fill="hold">
                                          <p:stCondLst>
                                            <p:cond delay="0"/>
                                          </p:stCondLst>
                                        </p:cTn>
                                        <p:tgtEl>
                                          <p:spTgt spid="70"/>
                                        </p:tgtEl>
                                        <p:attrNameLst>
                                          <p:attrName>style.visibility</p:attrName>
                                        </p:attrNameLst>
                                      </p:cBhvr>
                                      <p:to>
                                        <p:strVal val="visible"/>
                                      </p:to>
                                    </p:set>
                                    <p:animEffect transition="in" filter="fade">
                                      <p:cBhvr>
                                        <p:cTn id="63" dur="500"/>
                                        <p:tgtEl>
                                          <p:spTgt spid="70"/>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71"/>
                                        </p:tgtEl>
                                        <p:attrNameLst>
                                          <p:attrName>style.visibility</p:attrName>
                                        </p:attrNameLst>
                                      </p:cBhvr>
                                      <p:to>
                                        <p:strVal val="visible"/>
                                      </p:to>
                                    </p:set>
                                    <p:animEffect transition="in" filter="fade">
                                      <p:cBhvr>
                                        <p:cTn id="66" dur="500"/>
                                        <p:tgtEl>
                                          <p:spTgt spid="71"/>
                                        </p:tgtEl>
                                      </p:cBhvr>
                                    </p:animEffect>
                                  </p:childTnLst>
                                </p:cTn>
                              </p:par>
                              <p:par>
                                <p:cTn id="67" presetID="10" presetClass="entr" presetSubtype="0" fill="hold" nodeType="withEffect">
                                  <p:stCondLst>
                                    <p:cond delay="0"/>
                                  </p:stCondLst>
                                  <p:childTnLst>
                                    <p:set>
                                      <p:cBhvr>
                                        <p:cTn id="68" dur="1" fill="hold">
                                          <p:stCondLst>
                                            <p:cond delay="0"/>
                                          </p:stCondLst>
                                        </p:cTn>
                                        <p:tgtEl>
                                          <p:spTgt spid="72"/>
                                        </p:tgtEl>
                                        <p:attrNameLst>
                                          <p:attrName>style.visibility</p:attrName>
                                        </p:attrNameLst>
                                      </p:cBhvr>
                                      <p:to>
                                        <p:strVal val="visible"/>
                                      </p:to>
                                    </p:set>
                                    <p:animEffect transition="in" filter="fade">
                                      <p:cBhvr>
                                        <p:cTn id="69" dur="500"/>
                                        <p:tgtEl>
                                          <p:spTgt spid="72"/>
                                        </p:tgtEl>
                                      </p:cBhvr>
                                    </p:animEffect>
                                  </p:childTnLst>
                                </p:cTn>
                              </p:par>
                              <p:par>
                                <p:cTn id="70" presetID="10" presetClass="entr" presetSubtype="0" fill="hold" nodeType="withEffect">
                                  <p:stCondLst>
                                    <p:cond delay="0"/>
                                  </p:stCondLst>
                                  <p:childTnLst>
                                    <p:set>
                                      <p:cBhvr>
                                        <p:cTn id="71" dur="1" fill="hold">
                                          <p:stCondLst>
                                            <p:cond delay="0"/>
                                          </p:stCondLst>
                                        </p:cTn>
                                        <p:tgtEl>
                                          <p:spTgt spid="73"/>
                                        </p:tgtEl>
                                        <p:attrNameLst>
                                          <p:attrName>style.visibility</p:attrName>
                                        </p:attrNameLst>
                                      </p:cBhvr>
                                      <p:to>
                                        <p:strVal val="visible"/>
                                      </p:to>
                                    </p:set>
                                    <p:animEffect transition="in" filter="fade">
                                      <p:cBhvr>
                                        <p:cTn id="72" dur="500"/>
                                        <p:tgtEl>
                                          <p:spTgt spid="73"/>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75"/>
                                        </p:tgtEl>
                                        <p:attrNameLst>
                                          <p:attrName>style.visibility</p:attrName>
                                        </p:attrNameLst>
                                      </p:cBhvr>
                                      <p:to>
                                        <p:strVal val="visible"/>
                                      </p:to>
                                    </p:set>
                                    <p:animEffect transition="in" filter="fade">
                                      <p:cBhvr>
                                        <p:cTn id="75" dur="500"/>
                                        <p:tgtEl>
                                          <p:spTgt spid="75"/>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additive="base">
                                        <p:cTn id="80" dur="500" fill="hold"/>
                                        <p:tgtEl>
                                          <p:spTgt spid="48"/>
                                        </p:tgtEl>
                                        <p:attrNameLst>
                                          <p:attrName>ppt_x</p:attrName>
                                        </p:attrNameLst>
                                      </p:cBhvr>
                                      <p:tavLst>
                                        <p:tav tm="0">
                                          <p:val>
                                            <p:strVal val="#ppt_x"/>
                                          </p:val>
                                        </p:tav>
                                        <p:tav tm="100000">
                                          <p:val>
                                            <p:strVal val="#ppt_x"/>
                                          </p:val>
                                        </p:tav>
                                      </p:tavLst>
                                    </p:anim>
                                    <p:anim calcmode="lin" valueType="num">
                                      <p:cBhvr additive="base">
                                        <p:cTn id="81"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48" grpId="0" animBg="1"/>
      <p:bldP spid="39" grpId="0"/>
      <p:bldP spid="40" grpId="0"/>
      <p:bldP spid="42" grpId="0" animBg="1"/>
      <p:bldP spid="62" grpId="0" animBg="1"/>
      <p:bldP spid="65" grpId="0" animBg="1"/>
      <p:bldP spid="68" grpId="0" animBg="1"/>
      <p:bldP spid="71" grpId="0" animBg="1"/>
      <p:bldP spid="7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de-DE" dirty="0"/>
          </a:p>
        </p:txBody>
      </p:sp>
      <p:sp>
        <p:nvSpPr>
          <p:cNvPr id="3" name="Content Placeholder 2"/>
          <p:cNvSpPr>
            <a:spLocks noGrp="1"/>
          </p:cNvSpPr>
          <p:nvPr>
            <p:ph idx="1"/>
          </p:nvPr>
        </p:nvSpPr>
        <p:spPr/>
        <p:txBody>
          <a:bodyPr/>
          <a:lstStyle/>
          <a:p>
            <a:r>
              <a:rPr lang="en-US" dirty="0" smtClean="0">
                <a:solidFill>
                  <a:schemeClr val="bg1">
                    <a:lumMod val="65000"/>
                  </a:schemeClr>
                </a:solidFill>
              </a:rPr>
              <a:t>Introduction</a:t>
            </a:r>
          </a:p>
          <a:p>
            <a:r>
              <a:rPr lang="en-US" dirty="0" smtClean="0">
                <a:solidFill>
                  <a:schemeClr val="bg1">
                    <a:lumMod val="65000"/>
                  </a:schemeClr>
                </a:solidFill>
              </a:rPr>
              <a:t>Flexible concurrency level</a:t>
            </a:r>
          </a:p>
          <a:p>
            <a:r>
              <a:rPr lang="en-US" dirty="0">
                <a:solidFill>
                  <a:schemeClr val="bg1">
                    <a:lumMod val="65000"/>
                  </a:schemeClr>
                </a:solidFill>
              </a:rPr>
              <a:t>Concurrency </a:t>
            </a:r>
            <a:r>
              <a:rPr lang="en-US" dirty="0" smtClean="0">
                <a:solidFill>
                  <a:schemeClr val="bg1">
                    <a:lumMod val="65000"/>
                  </a:schemeClr>
                </a:solidFill>
              </a:rPr>
              <a:t>hint</a:t>
            </a:r>
          </a:p>
          <a:p>
            <a:r>
              <a:rPr lang="en-US" dirty="0" smtClean="0"/>
              <a:t>Experimental evaluation with SAP HANA</a:t>
            </a:r>
          </a:p>
          <a:p>
            <a:r>
              <a:rPr lang="en-US" dirty="0" smtClean="0"/>
              <a:t>Conclusions</a:t>
            </a:r>
            <a:endParaRPr lang="de-DE" dirty="0"/>
          </a:p>
        </p:txBody>
      </p:sp>
      <p:sp>
        <p:nvSpPr>
          <p:cNvPr id="4" name="Slide Number Placeholder 3"/>
          <p:cNvSpPr>
            <a:spLocks noGrp="1"/>
          </p:cNvSpPr>
          <p:nvPr>
            <p:ph type="sldNum" sz="quarter" idx="12"/>
          </p:nvPr>
        </p:nvSpPr>
        <p:spPr/>
        <p:txBody>
          <a:bodyPr/>
          <a:lstStyle/>
          <a:p>
            <a:fld id="{35B54189-C436-47D0-AC37-8484B13A8E13}" type="slidenum">
              <a:rPr lang="en-US" smtClean="0"/>
              <a:pPr/>
              <a:t>15</a:t>
            </a:fld>
            <a:endParaRPr lang="en-US"/>
          </a:p>
        </p:txBody>
      </p:sp>
    </p:spTree>
    <p:extLst>
      <p:ext uri="{BB962C8B-B14F-4D97-AF65-F5344CB8AC3E}">
        <p14:creationId xmlns:p14="http://schemas.microsoft.com/office/powerpoint/2010/main" val="9182220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Experimental evaluation with SAP HANA</a:t>
            </a:r>
            <a:endParaRPr lang="el-GR" sz="3600" dirty="0"/>
          </a:p>
        </p:txBody>
      </p:sp>
      <p:sp>
        <p:nvSpPr>
          <p:cNvPr id="3" name="Content Placeholder 2"/>
          <p:cNvSpPr>
            <a:spLocks noGrp="1"/>
          </p:cNvSpPr>
          <p:nvPr>
            <p:ph idx="1"/>
          </p:nvPr>
        </p:nvSpPr>
        <p:spPr>
          <a:xfrm>
            <a:off x="457200" y="1219200"/>
            <a:ext cx="8229600" cy="5162128"/>
          </a:xfrm>
        </p:spPr>
        <p:txBody>
          <a:bodyPr/>
          <a:lstStyle/>
          <a:p>
            <a:r>
              <a:rPr lang="en-US" dirty="0" smtClean="0"/>
              <a:t>TPC-H SF=10 </a:t>
            </a:r>
          </a:p>
          <a:p>
            <a:r>
              <a:rPr lang="en-US" dirty="0" smtClean="0"/>
              <a:t>TPC-H SF=10 + TPC-C WH=200</a:t>
            </a:r>
          </a:p>
          <a:p>
            <a:r>
              <a:rPr lang="en-US" dirty="0" smtClean="0"/>
              <a:t>Configuration:</a:t>
            </a:r>
          </a:p>
          <a:p>
            <a:pPr lvl="1"/>
            <a:r>
              <a:rPr lang="en-US" dirty="0" smtClean="0"/>
              <a:t>8x10 Intel Xeon E7-8870 2.40 GHz, with </a:t>
            </a:r>
            <a:r>
              <a:rPr lang="en-US" dirty="0" err="1" smtClean="0"/>
              <a:t>hyperthreading</a:t>
            </a:r>
            <a:r>
              <a:rPr lang="en-US" dirty="0" smtClean="0"/>
              <a:t>, </a:t>
            </a:r>
            <a:br>
              <a:rPr lang="en-US" dirty="0" smtClean="0"/>
            </a:br>
            <a:r>
              <a:rPr lang="en-US" dirty="0" smtClean="0"/>
              <a:t>1 TB RAM, 64-bit SMP Linux (</a:t>
            </a:r>
            <a:r>
              <a:rPr lang="en-US" dirty="0" err="1" smtClean="0"/>
              <a:t>SuSE</a:t>
            </a:r>
            <a:r>
              <a:rPr lang="en-US" dirty="0" smtClean="0"/>
              <a:t>) 2.6.32 kernel</a:t>
            </a:r>
          </a:p>
          <a:p>
            <a:pPr lvl="1"/>
            <a:r>
              <a:rPr lang="en-US" dirty="0" smtClean="0"/>
              <a:t>Several iterations. No caching. No thinking times.</a:t>
            </a:r>
          </a:p>
          <a:p>
            <a:r>
              <a:rPr lang="en-US" dirty="0" smtClean="0"/>
              <a:t>We compare:</a:t>
            </a:r>
          </a:p>
          <a:p>
            <a:pPr lvl="1"/>
            <a:r>
              <a:rPr lang="en-US" b="1" dirty="0" smtClean="0">
                <a:solidFill>
                  <a:srgbClr val="C00000"/>
                </a:solidFill>
              </a:rPr>
              <a:t>Fixed </a:t>
            </a:r>
            <a:r>
              <a:rPr lang="en-US" dirty="0" smtClean="0"/>
              <a:t>(fixed concurrency level)</a:t>
            </a:r>
          </a:p>
          <a:p>
            <a:pPr lvl="1"/>
            <a:r>
              <a:rPr lang="en-US" b="1" dirty="0" smtClean="0">
                <a:solidFill>
                  <a:srgbClr val="0070C0"/>
                </a:solidFill>
              </a:rPr>
              <a:t>Flexible</a:t>
            </a:r>
            <a:r>
              <a:rPr lang="en-US" dirty="0" smtClean="0"/>
              <a:t> (flexible concurrency level)</a:t>
            </a:r>
          </a:p>
          <a:p>
            <a:pPr lvl="1"/>
            <a:r>
              <a:rPr lang="en-US" b="1" dirty="0" smtClean="0">
                <a:solidFill>
                  <a:srgbClr val="00B050"/>
                </a:solidFill>
              </a:rPr>
              <a:t>Hint</a:t>
            </a:r>
            <a:r>
              <a:rPr lang="en-US" b="1" dirty="0" smtClean="0"/>
              <a:t> </a:t>
            </a:r>
            <a:r>
              <a:rPr lang="en-US" dirty="0" smtClean="0"/>
              <a:t>(flexible concurrency level + concurrency hint)</a:t>
            </a:r>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16</a:t>
            </a:fld>
            <a:endParaRPr lang="en-US">
              <a:solidFill>
                <a:prstClr val="white">
                  <a:lumMod val="50000"/>
                </a:prstClr>
              </a:solidFill>
            </a:endParaRPr>
          </a:p>
        </p:txBody>
      </p:sp>
    </p:spTree>
    <p:extLst>
      <p:ext uri="{BB962C8B-B14F-4D97-AF65-F5344CB8AC3E}">
        <p14:creationId xmlns:p14="http://schemas.microsoft.com/office/powerpoint/2010/main" val="2018630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fade">
                                      <p:cBhvr>
                                        <p:cTn id="1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TPC-H – Response time</a:t>
            </a:r>
            <a:endParaRPr lang="el-GR" dirty="0"/>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17</a:t>
            </a:fld>
            <a:endParaRPr lang="en-US">
              <a:solidFill>
                <a:prstClr val="white">
                  <a:lumMod val="50000"/>
                </a:prstClr>
              </a:solidFill>
            </a:endParaRPr>
          </a:p>
        </p:txBody>
      </p:sp>
      <p:graphicFrame>
        <p:nvGraphicFramePr>
          <p:cNvPr id="9" name="Chart 8"/>
          <p:cNvGraphicFramePr>
            <a:graphicFrameLocks/>
          </p:cNvGraphicFramePr>
          <p:nvPr>
            <p:extLst>
              <p:ext uri="{D42A27DB-BD31-4B8C-83A1-F6EECF244321}">
                <p14:modId xmlns:p14="http://schemas.microsoft.com/office/powerpoint/2010/main" val="4045689997"/>
              </p:ext>
            </p:extLst>
          </p:nvPr>
        </p:nvGraphicFramePr>
        <p:xfrm>
          <a:off x="702310" y="1399310"/>
          <a:ext cx="7868860" cy="462049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6"/>
          <p:cNvSpPr txBox="1">
            <a:spLocks noChangeArrowheads="1"/>
          </p:cNvSpPr>
          <p:nvPr/>
        </p:nvSpPr>
        <p:spPr bwMode="auto">
          <a:xfrm>
            <a:off x="381000" y="6019800"/>
            <a:ext cx="8511480" cy="52322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ctr" fontAlgn="base">
              <a:spcBef>
                <a:spcPct val="50000"/>
              </a:spcBef>
              <a:spcAft>
                <a:spcPct val="0"/>
              </a:spcAft>
            </a:pPr>
            <a:r>
              <a:rPr sz="2800" i="1" dirty="0" smtClean="0">
                <a:solidFill>
                  <a:prstClr val="white"/>
                </a:solidFill>
              </a:rPr>
              <a:t>Task </a:t>
            </a:r>
            <a:r>
              <a:rPr sz="2800" i="1" dirty="0" err="1" smtClean="0">
                <a:solidFill>
                  <a:prstClr val="white"/>
                </a:solidFill>
              </a:rPr>
              <a:t>granularity</a:t>
            </a:r>
            <a:r>
              <a:rPr sz="2800" i="1" dirty="0" smtClean="0">
                <a:solidFill>
                  <a:prstClr val="white"/>
                </a:solidFill>
              </a:rPr>
              <a:t> </a:t>
            </a:r>
            <a:r>
              <a:rPr sz="2800" i="1" dirty="0" err="1" smtClean="0">
                <a:solidFill>
                  <a:prstClr val="white"/>
                </a:solidFill>
              </a:rPr>
              <a:t>can</a:t>
            </a:r>
            <a:r>
              <a:rPr sz="2800" i="1" dirty="0" smtClean="0">
                <a:solidFill>
                  <a:prstClr val="white"/>
                </a:solidFill>
              </a:rPr>
              <a:t> </a:t>
            </a:r>
            <a:r>
              <a:rPr sz="2800" i="1" dirty="0" err="1" smtClean="0">
                <a:solidFill>
                  <a:prstClr val="white"/>
                </a:solidFill>
              </a:rPr>
              <a:t>affect</a:t>
            </a:r>
            <a:r>
              <a:rPr sz="2800" i="1" dirty="0" smtClean="0">
                <a:solidFill>
                  <a:prstClr val="white"/>
                </a:solidFill>
              </a:rPr>
              <a:t> OLAP </a:t>
            </a:r>
            <a:r>
              <a:rPr sz="2800" i="1" dirty="0" err="1" smtClean="0">
                <a:solidFill>
                  <a:prstClr val="white"/>
                </a:solidFill>
              </a:rPr>
              <a:t>performance</a:t>
            </a:r>
            <a:r>
              <a:rPr sz="2800" i="1" dirty="0" smtClean="0">
                <a:solidFill>
                  <a:prstClr val="white"/>
                </a:solidFill>
              </a:rPr>
              <a:t> </a:t>
            </a:r>
            <a:r>
              <a:rPr sz="2800" i="1" dirty="0" err="1" smtClean="0">
                <a:solidFill>
                  <a:prstClr val="white"/>
                </a:solidFill>
              </a:rPr>
              <a:t>by</a:t>
            </a:r>
            <a:r>
              <a:rPr sz="2800" i="1" dirty="0" smtClean="0">
                <a:solidFill>
                  <a:prstClr val="white"/>
                </a:solidFill>
              </a:rPr>
              <a:t> 11%</a:t>
            </a:r>
            <a:endParaRPr lang="en-US" sz="2800" i="1" dirty="0" smtClean="0">
              <a:solidFill>
                <a:prstClr val="white"/>
              </a:solidFill>
            </a:endParaRPr>
          </a:p>
        </p:txBody>
      </p:sp>
    </p:spTree>
    <p:extLst>
      <p:ext uri="{BB962C8B-B14F-4D97-AF65-F5344CB8AC3E}">
        <p14:creationId xmlns:p14="http://schemas.microsoft.com/office/powerpoint/2010/main" val="19096881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a:graphicFrameLocks/>
          </p:cNvGraphicFramePr>
          <p:nvPr>
            <p:extLst>
              <p:ext uri="{D42A27DB-BD31-4B8C-83A1-F6EECF244321}">
                <p14:modId xmlns:p14="http://schemas.microsoft.com/office/powerpoint/2010/main" val="542580310"/>
              </p:ext>
            </p:extLst>
          </p:nvPr>
        </p:nvGraphicFramePr>
        <p:xfrm>
          <a:off x="304802" y="1803822"/>
          <a:ext cx="8215086" cy="410349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TPC-H - Measurements</a:t>
            </a:r>
            <a:endParaRPr lang="el-GR" dirty="0"/>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18</a:t>
            </a:fld>
            <a:endParaRPr lang="en-US">
              <a:solidFill>
                <a:prstClr val="white">
                  <a:lumMod val="50000"/>
                </a:prstClr>
              </a:solidFill>
            </a:endParaRPr>
          </a:p>
        </p:txBody>
      </p:sp>
      <p:graphicFrame>
        <p:nvGraphicFramePr>
          <p:cNvPr id="14" name="Chart 13"/>
          <p:cNvGraphicFramePr>
            <a:graphicFrameLocks/>
          </p:cNvGraphicFramePr>
          <p:nvPr>
            <p:extLst>
              <p:ext uri="{D42A27DB-BD31-4B8C-83A1-F6EECF244321}">
                <p14:modId xmlns:p14="http://schemas.microsoft.com/office/powerpoint/2010/main" val="750246404"/>
              </p:ext>
            </p:extLst>
          </p:nvPr>
        </p:nvGraphicFramePr>
        <p:xfrm>
          <a:off x="3344844" y="1387747"/>
          <a:ext cx="5160533" cy="435991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p:cNvGraphicFramePr>
          <p:nvPr>
            <p:extLst>
              <p:ext uri="{D42A27DB-BD31-4B8C-83A1-F6EECF244321}">
                <p14:modId xmlns:p14="http://schemas.microsoft.com/office/powerpoint/2010/main" val="1865313212"/>
              </p:ext>
            </p:extLst>
          </p:nvPr>
        </p:nvGraphicFramePr>
        <p:xfrm>
          <a:off x="5944965" y="1486221"/>
          <a:ext cx="2792640" cy="4029208"/>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 Box 6"/>
          <p:cNvSpPr txBox="1">
            <a:spLocks noChangeArrowheads="1"/>
          </p:cNvSpPr>
          <p:nvPr/>
        </p:nvSpPr>
        <p:spPr bwMode="auto">
          <a:xfrm>
            <a:off x="381000" y="6019800"/>
            <a:ext cx="8511480" cy="46166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ctr" fontAlgn="base">
              <a:spcBef>
                <a:spcPct val="50000"/>
              </a:spcBef>
              <a:spcAft>
                <a:spcPct val="0"/>
              </a:spcAft>
            </a:pPr>
            <a:r>
              <a:rPr lang="en-US" sz="2400" i="1" dirty="0" smtClean="0">
                <a:solidFill>
                  <a:prstClr val="white"/>
                </a:solidFill>
              </a:rPr>
              <a:t>Unnecessary overhead by too many tasks under high concurrency</a:t>
            </a:r>
          </a:p>
        </p:txBody>
      </p:sp>
    </p:spTree>
    <p:extLst>
      <p:ext uri="{BB962C8B-B14F-4D97-AF65-F5344CB8AC3E}">
        <p14:creationId xmlns:p14="http://schemas.microsoft.com/office/powerpoint/2010/main" val="7780515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Graphic spid="12" grpId="0">
        <p:bldAsOne/>
      </p:bldGraphic>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20"/>
          <p:cNvGraphicFramePr>
            <a:graphicFrameLocks/>
          </p:cNvGraphicFramePr>
          <p:nvPr>
            <p:extLst>
              <p:ext uri="{D42A27DB-BD31-4B8C-83A1-F6EECF244321}">
                <p14:modId xmlns:p14="http://schemas.microsoft.com/office/powerpoint/2010/main" val="2594691106"/>
              </p:ext>
            </p:extLst>
          </p:nvPr>
        </p:nvGraphicFramePr>
        <p:xfrm>
          <a:off x="-7934" y="2054541"/>
          <a:ext cx="5000947" cy="457848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TPC-H - Timelines</a:t>
            </a:r>
            <a:endParaRPr lang="el-GR" dirty="0"/>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19</a:t>
            </a:fld>
            <a:endParaRPr lang="en-US">
              <a:solidFill>
                <a:prstClr val="white">
                  <a:lumMod val="50000"/>
                </a:prstClr>
              </a:solidFill>
            </a:endParaRPr>
          </a:p>
        </p:txBody>
      </p:sp>
      <p:graphicFrame>
        <p:nvGraphicFramePr>
          <p:cNvPr id="22" name="Chart 21"/>
          <p:cNvGraphicFramePr>
            <a:graphicFrameLocks/>
          </p:cNvGraphicFramePr>
          <p:nvPr>
            <p:extLst>
              <p:ext uri="{D42A27DB-BD31-4B8C-83A1-F6EECF244321}">
                <p14:modId xmlns:p14="http://schemas.microsoft.com/office/powerpoint/2010/main" val="4000225372"/>
              </p:ext>
            </p:extLst>
          </p:nvPr>
        </p:nvGraphicFramePr>
        <p:xfrm>
          <a:off x="4320591" y="1594633"/>
          <a:ext cx="5052036" cy="4269137"/>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2169022" y="1363802"/>
            <a:ext cx="855362" cy="461665"/>
          </a:xfrm>
          <a:prstGeom prst="rect">
            <a:avLst/>
          </a:prstGeom>
          <a:noFill/>
        </p:spPr>
        <p:txBody>
          <a:bodyPr wrap="none" rtlCol="0">
            <a:spAutoFit/>
          </a:bodyPr>
          <a:lstStyle/>
          <a:p>
            <a:pPr fontAlgn="base">
              <a:spcBef>
                <a:spcPct val="0"/>
              </a:spcBef>
              <a:spcAft>
                <a:spcPct val="0"/>
              </a:spcAft>
            </a:pPr>
            <a:r>
              <a:rPr lang="en-US" sz="2400" b="1" dirty="0" smtClean="0">
                <a:solidFill>
                  <a:srgbClr val="C00000"/>
                </a:solidFill>
                <a:latin typeface="Calibri" pitchFamily="34" charset="0"/>
              </a:rPr>
              <a:t>Fixed</a:t>
            </a:r>
            <a:endParaRPr lang="el-GR" sz="2400" b="1" dirty="0">
              <a:solidFill>
                <a:srgbClr val="C00000"/>
              </a:solidFill>
              <a:latin typeface="Calibri" pitchFamily="34" charset="0"/>
            </a:endParaRPr>
          </a:p>
        </p:txBody>
      </p:sp>
      <p:sp>
        <p:nvSpPr>
          <p:cNvPr id="23" name="TextBox 22"/>
          <p:cNvSpPr txBox="1"/>
          <p:nvPr/>
        </p:nvSpPr>
        <p:spPr>
          <a:xfrm>
            <a:off x="6455783" y="1357513"/>
            <a:ext cx="723596" cy="461665"/>
          </a:xfrm>
          <a:prstGeom prst="rect">
            <a:avLst/>
          </a:prstGeom>
          <a:noFill/>
        </p:spPr>
        <p:txBody>
          <a:bodyPr wrap="none" rtlCol="0">
            <a:spAutoFit/>
          </a:bodyPr>
          <a:lstStyle/>
          <a:p>
            <a:pPr fontAlgn="base">
              <a:spcBef>
                <a:spcPct val="0"/>
              </a:spcBef>
              <a:spcAft>
                <a:spcPct val="0"/>
              </a:spcAft>
            </a:pPr>
            <a:r>
              <a:rPr lang="en-US" sz="2400" b="1" dirty="0" smtClean="0">
                <a:solidFill>
                  <a:srgbClr val="00B050"/>
                </a:solidFill>
                <a:latin typeface="Calibri" pitchFamily="34" charset="0"/>
              </a:rPr>
              <a:t>Hint</a:t>
            </a:r>
            <a:endParaRPr lang="el-GR" sz="2400" b="1" dirty="0">
              <a:solidFill>
                <a:srgbClr val="00B050"/>
              </a:solidFill>
              <a:latin typeface="Calibri" pitchFamily="34" charset="0"/>
            </a:endParaRPr>
          </a:p>
        </p:txBody>
      </p:sp>
    </p:spTree>
    <p:extLst>
      <p:ext uri="{BB962C8B-B14F-4D97-AF65-F5344CB8AC3E}">
        <p14:creationId xmlns:p14="http://schemas.microsoft.com/office/powerpoint/2010/main" val="3485041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2" grpId="0">
        <p:bldAsOne/>
      </p:bldGraphic>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for high concurrency</a:t>
            </a:r>
            <a:endParaRPr lang="de-DE" dirty="0"/>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2</a:t>
            </a:fld>
            <a:endParaRPr lang="en-US">
              <a:solidFill>
                <a:prstClr val="white">
                  <a:lumMod val="50000"/>
                </a:prstClr>
              </a:solidFill>
            </a:endParaRP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06049" y="3587432"/>
            <a:ext cx="1158265" cy="1158265"/>
          </a:xfrm>
          <a:prstGeom prst="rect">
            <a:avLst/>
          </a:prstGeom>
        </p:spPr>
      </p:pic>
      <p:cxnSp>
        <p:nvCxnSpPr>
          <p:cNvPr id="45" name="Straight Arrow Connector 44"/>
          <p:cNvCxnSpPr/>
          <p:nvPr/>
        </p:nvCxnSpPr>
        <p:spPr>
          <a:xfrm flipV="1">
            <a:off x="2343721" y="4187797"/>
            <a:ext cx="1904322" cy="7447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1821298" y="3428506"/>
            <a:ext cx="2426745" cy="7592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1655118" y="4187797"/>
            <a:ext cx="2592925" cy="2000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303190" y="3864816"/>
            <a:ext cx="1944853" cy="3229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2906769" y="4187797"/>
            <a:ext cx="1341274" cy="3946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466270" y="3622160"/>
            <a:ext cx="781773" cy="565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1821298" y="3425150"/>
            <a:ext cx="522423" cy="828196"/>
            <a:chOff x="1382284" y="2102198"/>
            <a:chExt cx="645764" cy="1023728"/>
          </a:xfrm>
        </p:grpSpPr>
        <p:sp>
          <p:nvSpPr>
            <p:cNvPr id="52" name="Oval 51"/>
            <p:cNvSpPr/>
            <p:nvPr/>
          </p:nvSpPr>
          <p:spPr>
            <a:xfrm>
              <a:off x="1382284" y="2879244"/>
              <a:ext cx="246682" cy="24668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53" name="Oval 52"/>
            <p:cNvSpPr/>
            <p:nvPr/>
          </p:nvSpPr>
          <p:spPr>
            <a:xfrm>
              <a:off x="1781366" y="2870145"/>
              <a:ext cx="246682" cy="24668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54" name="Oval 53"/>
            <p:cNvSpPr/>
            <p:nvPr/>
          </p:nvSpPr>
          <p:spPr>
            <a:xfrm>
              <a:off x="1577409" y="2492896"/>
              <a:ext cx="246682" cy="24668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55" name="Oval 54"/>
            <p:cNvSpPr/>
            <p:nvPr/>
          </p:nvSpPr>
          <p:spPr>
            <a:xfrm>
              <a:off x="1577409" y="2102198"/>
              <a:ext cx="246682" cy="24668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cxnSp>
          <p:nvCxnSpPr>
            <p:cNvPr id="56" name="Straight Connector 55"/>
            <p:cNvCxnSpPr>
              <a:stCxn id="52" idx="0"/>
              <a:endCxn id="54" idx="4"/>
            </p:cNvCxnSpPr>
            <p:nvPr/>
          </p:nvCxnSpPr>
          <p:spPr>
            <a:xfrm flipV="1">
              <a:off x="1505625" y="2739578"/>
              <a:ext cx="195125" cy="139666"/>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cxnSp>
          <p:nvCxnSpPr>
            <p:cNvPr id="57" name="Straight Connector 56"/>
            <p:cNvCxnSpPr>
              <a:stCxn id="53" idx="0"/>
              <a:endCxn id="54" idx="4"/>
            </p:cNvCxnSpPr>
            <p:nvPr/>
          </p:nvCxnSpPr>
          <p:spPr>
            <a:xfrm flipH="1" flipV="1">
              <a:off x="1700750" y="2739578"/>
              <a:ext cx="203957" cy="130567"/>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54" idx="0"/>
              <a:endCxn id="55" idx="4"/>
            </p:cNvCxnSpPr>
            <p:nvPr/>
          </p:nvCxnSpPr>
          <p:spPr>
            <a:xfrm flipV="1">
              <a:off x="1700750" y="2348880"/>
              <a:ext cx="0" cy="144016"/>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grpSp>
      <p:grpSp>
        <p:nvGrpSpPr>
          <p:cNvPr id="59" name="Group 58"/>
          <p:cNvGrpSpPr/>
          <p:nvPr/>
        </p:nvGrpSpPr>
        <p:grpSpPr>
          <a:xfrm>
            <a:off x="2657143" y="3240365"/>
            <a:ext cx="648072" cy="784751"/>
            <a:chOff x="2398486" y="3984748"/>
            <a:chExt cx="648072" cy="784751"/>
          </a:xfrm>
        </p:grpSpPr>
        <p:sp>
          <p:nvSpPr>
            <p:cNvPr id="60" name="Oval 59"/>
            <p:cNvSpPr/>
            <p:nvPr/>
          </p:nvSpPr>
          <p:spPr>
            <a:xfrm>
              <a:off x="2398486" y="4581358"/>
              <a:ext cx="188141" cy="18814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61" name="Oval 60"/>
            <p:cNvSpPr/>
            <p:nvPr/>
          </p:nvSpPr>
          <p:spPr>
            <a:xfrm>
              <a:off x="2702861" y="4574419"/>
              <a:ext cx="188141" cy="18814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62" name="Oval 61"/>
            <p:cNvSpPr/>
            <p:nvPr/>
          </p:nvSpPr>
          <p:spPr>
            <a:xfrm>
              <a:off x="2547305" y="4286695"/>
              <a:ext cx="188141" cy="18814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cxnSp>
          <p:nvCxnSpPr>
            <p:cNvPr id="63" name="Straight Connector 62"/>
            <p:cNvCxnSpPr>
              <a:stCxn id="60" idx="0"/>
              <a:endCxn id="62" idx="4"/>
            </p:cNvCxnSpPr>
            <p:nvPr/>
          </p:nvCxnSpPr>
          <p:spPr>
            <a:xfrm flipV="1">
              <a:off x="2492557" y="4474836"/>
              <a:ext cx="148819" cy="106522"/>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a:stCxn id="61" idx="0"/>
              <a:endCxn id="62" idx="4"/>
            </p:cNvCxnSpPr>
            <p:nvPr/>
          </p:nvCxnSpPr>
          <p:spPr>
            <a:xfrm flipH="1" flipV="1">
              <a:off x="2641376" y="4474836"/>
              <a:ext cx="155556" cy="99582"/>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sp>
          <p:nvSpPr>
            <p:cNvPr id="65" name="Oval 64"/>
            <p:cNvSpPr/>
            <p:nvPr/>
          </p:nvSpPr>
          <p:spPr>
            <a:xfrm>
              <a:off x="2858417" y="4272472"/>
              <a:ext cx="188141" cy="18814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66" name="Oval 65"/>
            <p:cNvSpPr/>
            <p:nvPr/>
          </p:nvSpPr>
          <p:spPr>
            <a:xfrm>
              <a:off x="2702861" y="3984748"/>
              <a:ext cx="188141" cy="18814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cxnSp>
          <p:nvCxnSpPr>
            <p:cNvPr id="67" name="Straight Connector 66"/>
            <p:cNvCxnSpPr>
              <a:endCxn id="66" idx="4"/>
            </p:cNvCxnSpPr>
            <p:nvPr/>
          </p:nvCxnSpPr>
          <p:spPr>
            <a:xfrm flipV="1">
              <a:off x="2648112" y="4172889"/>
              <a:ext cx="148819" cy="106522"/>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cxnSp>
          <p:nvCxnSpPr>
            <p:cNvPr id="68" name="Straight Connector 67"/>
            <p:cNvCxnSpPr>
              <a:stCxn id="65" idx="0"/>
              <a:endCxn id="66" idx="4"/>
            </p:cNvCxnSpPr>
            <p:nvPr/>
          </p:nvCxnSpPr>
          <p:spPr>
            <a:xfrm flipH="1" flipV="1">
              <a:off x="2796932" y="4172889"/>
              <a:ext cx="155556" cy="99582"/>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grpSp>
      <p:grpSp>
        <p:nvGrpSpPr>
          <p:cNvPr id="69" name="Group 68"/>
          <p:cNvGrpSpPr/>
          <p:nvPr/>
        </p:nvGrpSpPr>
        <p:grpSpPr>
          <a:xfrm>
            <a:off x="3293899" y="3765033"/>
            <a:ext cx="696648" cy="1123734"/>
            <a:chOff x="3035242" y="4509416"/>
            <a:chExt cx="696648" cy="1123734"/>
          </a:xfrm>
        </p:grpSpPr>
        <p:sp>
          <p:nvSpPr>
            <p:cNvPr id="70" name="Oval 69"/>
            <p:cNvSpPr/>
            <p:nvPr/>
          </p:nvSpPr>
          <p:spPr>
            <a:xfrm>
              <a:off x="3035242" y="5433584"/>
              <a:ext cx="199566" cy="19956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71" name="Oval 70"/>
            <p:cNvSpPr/>
            <p:nvPr/>
          </p:nvSpPr>
          <p:spPr>
            <a:xfrm>
              <a:off x="3358099" y="5426223"/>
              <a:ext cx="199566" cy="19956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72" name="Oval 71"/>
            <p:cNvSpPr/>
            <p:nvPr/>
          </p:nvSpPr>
          <p:spPr>
            <a:xfrm>
              <a:off x="3193098" y="5121029"/>
              <a:ext cx="199566" cy="19956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73" name="Oval 72"/>
            <p:cNvSpPr/>
            <p:nvPr/>
          </p:nvSpPr>
          <p:spPr>
            <a:xfrm>
              <a:off x="3193098" y="4804954"/>
              <a:ext cx="199566" cy="19956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cxnSp>
          <p:nvCxnSpPr>
            <p:cNvPr id="74" name="Straight Connector 73"/>
            <p:cNvCxnSpPr>
              <a:stCxn id="70" idx="0"/>
              <a:endCxn id="72" idx="4"/>
            </p:cNvCxnSpPr>
            <p:nvPr/>
          </p:nvCxnSpPr>
          <p:spPr>
            <a:xfrm flipV="1">
              <a:off x="3135025" y="5320594"/>
              <a:ext cx="157856" cy="112990"/>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a:stCxn id="71" idx="0"/>
              <a:endCxn id="72" idx="4"/>
            </p:cNvCxnSpPr>
            <p:nvPr/>
          </p:nvCxnSpPr>
          <p:spPr>
            <a:xfrm flipH="1" flipV="1">
              <a:off x="3292881" y="5320594"/>
              <a:ext cx="165001" cy="105629"/>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a:stCxn id="72" idx="0"/>
              <a:endCxn id="73" idx="4"/>
            </p:cNvCxnSpPr>
            <p:nvPr/>
          </p:nvCxnSpPr>
          <p:spPr>
            <a:xfrm flipV="1">
              <a:off x="3292881" y="5004520"/>
              <a:ext cx="0" cy="116509"/>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sp>
          <p:nvSpPr>
            <p:cNvPr id="77" name="Oval 76"/>
            <p:cNvSpPr/>
            <p:nvPr/>
          </p:nvSpPr>
          <p:spPr>
            <a:xfrm>
              <a:off x="3529045" y="4804954"/>
              <a:ext cx="199566" cy="19956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78" name="Oval 77"/>
            <p:cNvSpPr/>
            <p:nvPr/>
          </p:nvSpPr>
          <p:spPr>
            <a:xfrm>
              <a:off x="3532324" y="5121028"/>
              <a:ext cx="199566" cy="19956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79" name="Oval 78"/>
            <p:cNvSpPr/>
            <p:nvPr/>
          </p:nvSpPr>
          <p:spPr>
            <a:xfrm>
              <a:off x="3358099" y="4509416"/>
              <a:ext cx="199566" cy="19956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cxnSp>
          <p:nvCxnSpPr>
            <p:cNvPr id="80" name="Straight Connector 79"/>
            <p:cNvCxnSpPr>
              <a:stCxn id="73" idx="0"/>
              <a:endCxn id="79" idx="4"/>
            </p:cNvCxnSpPr>
            <p:nvPr/>
          </p:nvCxnSpPr>
          <p:spPr>
            <a:xfrm flipV="1">
              <a:off x="3292881" y="4708982"/>
              <a:ext cx="165001" cy="95972"/>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a:stCxn id="77" idx="0"/>
              <a:endCxn id="79" idx="4"/>
            </p:cNvCxnSpPr>
            <p:nvPr/>
          </p:nvCxnSpPr>
          <p:spPr>
            <a:xfrm flipH="1" flipV="1">
              <a:off x="3457882" y="4708982"/>
              <a:ext cx="170946" cy="95972"/>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stCxn id="78" idx="0"/>
              <a:endCxn id="77" idx="4"/>
            </p:cNvCxnSpPr>
            <p:nvPr/>
          </p:nvCxnSpPr>
          <p:spPr>
            <a:xfrm flipH="1" flipV="1">
              <a:off x="3628828" y="5004520"/>
              <a:ext cx="3279" cy="116508"/>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grpSp>
      <p:grpSp>
        <p:nvGrpSpPr>
          <p:cNvPr id="83" name="Group 82"/>
          <p:cNvGrpSpPr/>
          <p:nvPr/>
        </p:nvGrpSpPr>
        <p:grpSpPr>
          <a:xfrm>
            <a:off x="2640723" y="4376645"/>
            <a:ext cx="189293" cy="482804"/>
            <a:chOff x="2382066" y="5409060"/>
            <a:chExt cx="189293" cy="482804"/>
          </a:xfrm>
        </p:grpSpPr>
        <p:sp>
          <p:nvSpPr>
            <p:cNvPr id="84" name="Oval 83"/>
            <p:cNvSpPr/>
            <p:nvPr/>
          </p:nvSpPr>
          <p:spPr>
            <a:xfrm>
              <a:off x="2383218" y="5703723"/>
              <a:ext cx="188141" cy="18814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85" name="Oval 84"/>
            <p:cNvSpPr/>
            <p:nvPr/>
          </p:nvSpPr>
          <p:spPr>
            <a:xfrm>
              <a:off x="2382066" y="5409060"/>
              <a:ext cx="188141" cy="18814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cxnSp>
          <p:nvCxnSpPr>
            <p:cNvPr id="86" name="Straight Connector 85"/>
            <p:cNvCxnSpPr>
              <a:stCxn id="84" idx="0"/>
              <a:endCxn id="85" idx="4"/>
            </p:cNvCxnSpPr>
            <p:nvPr/>
          </p:nvCxnSpPr>
          <p:spPr>
            <a:xfrm flipH="1" flipV="1">
              <a:off x="2476137" y="5597201"/>
              <a:ext cx="1152" cy="106522"/>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grpSp>
      <p:grpSp>
        <p:nvGrpSpPr>
          <p:cNvPr id="87" name="Group 86"/>
          <p:cNvGrpSpPr/>
          <p:nvPr/>
        </p:nvGrpSpPr>
        <p:grpSpPr>
          <a:xfrm>
            <a:off x="550386" y="3709531"/>
            <a:ext cx="1030914" cy="1125326"/>
            <a:chOff x="291729" y="4453914"/>
            <a:chExt cx="1030914" cy="1125326"/>
          </a:xfrm>
        </p:grpSpPr>
        <p:sp>
          <p:nvSpPr>
            <p:cNvPr id="88" name="Oval 87"/>
            <p:cNvSpPr/>
            <p:nvPr/>
          </p:nvSpPr>
          <p:spPr>
            <a:xfrm>
              <a:off x="625995" y="5378082"/>
              <a:ext cx="199566" cy="19956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89" name="Oval 88"/>
            <p:cNvSpPr/>
            <p:nvPr/>
          </p:nvSpPr>
          <p:spPr>
            <a:xfrm>
              <a:off x="948852" y="5370721"/>
              <a:ext cx="199566" cy="19956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90" name="Oval 89"/>
            <p:cNvSpPr/>
            <p:nvPr/>
          </p:nvSpPr>
          <p:spPr>
            <a:xfrm>
              <a:off x="783851" y="5065527"/>
              <a:ext cx="199566" cy="19956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91" name="Oval 90"/>
            <p:cNvSpPr/>
            <p:nvPr/>
          </p:nvSpPr>
          <p:spPr>
            <a:xfrm>
              <a:off x="783851" y="4749452"/>
              <a:ext cx="199566" cy="19956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cxnSp>
          <p:nvCxnSpPr>
            <p:cNvPr id="92" name="Straight Connector 91"/>
            <p:cNvCxnSpPr>
              <a:stCxn id="88" idx="0"/>
              <a:endCxn id="90" idx="4"/>
            </p:cNvCxnSpPr>
            <p:nvPr/>
          </p:nvCxnSpPr>
          <p:spPr>
            <a:xfrm flipV="1">
              <a:off x="725778" y="5265092"/>
              <a:ext cx="157856" cy="112990"/>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cxnSp>
          <p:nvCxnSpPr>
            <p:cNvPr id="93" name="Straight Connector 92"/>
            <p:cNvCxnSpPr>
              <a:stCxn id="89" idx="0"/>
              <a:endCxn id="90" idx="4"/>
            </p:cNvCxnSpPr>
            <p:nvPr/>
          </p:nvCxnSpPr>
          <p:spPr>
            <a:xfrm flipH="1" flipV="1">
              <a:off x="883634" y="5265092"/>
              <a:ext cx="165001" cy="105629"/>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cxnSp>
          <p:nvCxnSpPr>
            <p:cNvPr id="94" name="Straight Connector 93"/>
            <p:cNvCxnSpPr>
              <a:stCxn id="90" idx="0"/>
              <a:endCxn id="91" idx="4"/>
            </p:cNvCxnSpPr>
            <p:nvPr/>
          </p:nvCxnSpPr>
          <p:spPr>
            <a:xfrm flipV="1">
              <a:off x="883634" y="4949018"/>
              <a:ext cx="0" cy="116509"/>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sp>
          <p:nvSpPr>
            <p:cNvPr id="95" name="Oval 94"/>
            <p:cNvSpPr/>
            <p:nvPr/>
          </p:nvSpPr>
          <p:spPr>
            <a:xfrm>
              <a:off x="1119798" y="4749452"/>
              <a:ext cx="199566" cy="19956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96" name="Oval 95"/>
            <p:cNvSpPr/>
            <p:nvPr/>
          </p:nvSpPr>
          <p:spPr>
            <a:xfrm>
              <a:off x="1123077" y="5065526"/>
              <a:ext cx="199566" cy="19956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97" name="Oval 96"/>
            <p:cNvSpPr/>
            <p:nvPr/>
          </p:nvSpPr>
          <p:spPr>
            <a:xfrm>
              <a:off x="783085" y="4453914"/>
              <a:ext cx="199566" cy="19956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cxnSp>
          <p:nvCxnSpPr>
            <p:cNvPr id="98" name="Straight Connector 97"/>
            <p:cNvCxnSpPr>
              <a:stCxn id="91" idx="0"/>
              <a:endCxn id="97" idx="4"/>
            </p:cNvCxnSpPr>
            <p:nvPr/>
          </p:nvCxnSpPr>
          <p:spPr>
            <a:xfrm flipH="1" flipV="1">
              <a:off x="882868" y="4653480"/>
              <a:ext cx="766" cy="95972"/>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cxnSp>
          <p:nvCxnSpPr>
            <p:cNvPr id="99" name="Straight Connector 98"/>
            <p:cNvCxnSpPr>
              <a:stCxn id="95" idx="0"/>
              <a:endCxn id="97" idx="4"/>
            </p:cNvCxnSpPr>
            <p:nvPr/>
          </p:nvCxnSpPr>
          <p:spPr>
            <a:xfrm flipH="1" flipV="1">
              <a:off x="882868" y="4653480"/>
              <a:ext cx="336713" cy="95972"/>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a:stCxn id="96" idx="0"/>
              <a:endCxn id="95" idx="4"/>
            </p:cNvCxnSpPr>
            <p:nvPr/>
          </p:nvCxnSpPr>
          <p:spPr>
            <a:xfrm flipH="1" flipV="1">
              <a:off x="1219581" y="4949018"/>
              <a:ext cx="3279" cy="116508"/>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sp>
          <p:nvSpPr>
            <p:cNvPr id="101" name="Oval 100"/>
            <p:cNvSpPr/>
            <p:nvPr/>
          </p:nvSpPr>
          <p:spPr>
            <a:xfrm>
              <a:off x="291729" y="5379674"/>
              <a:ext cx="199566" cy="19956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2" name="Oval 101"/>
            <p:cNvSpPr/>
            <p:nvPr/>
          </p:nvSpPr>
          <p:spPr>
            <a:xfrm>
              <a:off x="291729" y="5074467"/>
              <a:ext cx="199566" cy="19956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3" name="Oval 102"/>
            <p:cNvSpPr/>
            <p:nvPr/>
          </p:nvSpPr>
          <p:spPr>
            <a:xfrm>
              <a:off x="450603" y="4761812"/>
              <a:ext cx="199566" cy="19956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cxnSp>
          <p:nvCxnSpPr>
            <p:cNvPr id="104" name="Straight Connector 103"/>
            <p:cNvCxnSpPr>
              <a:stCxn id="101" idx="0"/>
              <a:endCxn id="102" idx="4"/>
            </p:cNvCxnSpPr>
            <p:nvPr/>
          </p:nvCxnSpPr>
          <p:spPr>
            <a:xfrm flipV="1">
              <a:off x="391512" y="5274033"/>
              <a:ext cx="0" cy="105641"/>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cxnSp>
          <p:nvCxnSpPr>
            <p:cNvPr id="105" name="Straight Connector 104"/>
            <p:cNvCxnSpPr>
              <a:stCxn id="102" idx="0"/>
              <a:endCxn id="103" idx="4"/>
            </p:cNvCxnSpPr>
            <p:nvPr/>
          </p:nvCxnSpPr>
          <p:spPr>
            <a:xfrm flipV="1">
              <a:off x="391512" y="4961378"/>
              <a:ext cx="158874" cy="113089"/>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a:stCxn id="103" idx="0"/>
              <a:endCxn id="97" idx="4"/>
            </p:cNvCxnSpPr>
            <p:nvPr/>
          </p:nvCxnSpPr>
          <p:spPr>
            <a:xfrm flipV="1">
              <a:off x="550386" y="4653480"/>
              <a:ext cx="332482" cy="108332"/>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cxnSp>
          <p:nvCxnSpPr>
            <p:cNvPr id="107" name="Straight Connector 106"/>
            <p:cNvCxnSpPr>
              <a:stCxn id="88" idx="0"/>
              <a:endCxn id="103" idx="4"/>
            </p:cNvCxnSpPr>
            <p:nvPr/>
          </p:nvCxnSpPr>
          <p:spPr>
            <a:xfrm flipH="1" flipV="1">
              <a:off x="550386" y="4961378"/>
              <a:ext cx="175392" cy="416704"/>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grpSp>
      <p:grpSp>
        <p:nvGrpSpPr>
          <p:cNvPr id="108" name="Group 107"/>
          <p:cNvGrpSpPr/>
          <p:nvPr/>
        </p:nvGrpSpPr>
        <p:grpSpPr>
          <a:xfrm>
            <a:off x="1655118" y="4442481"/>
            <a:ext cx="648072" cy="784751"/>
            <a:chOff x="7761025" y="2367956"/>
            <a:chExt cx="419050" cy="507428"/>
          </a:xfrm>
        </p:grpSpPr>
        <p:sp>
          <p:nvSpPr>
            <p:cNvPr id="109" name="Oval 108"/>
            <p:cNvSpPr/>
            <p:nvPr/>
          </p:nvSpPr>
          <p:spPr>
            <a:xfrm>
              <a:off x="7761025" y="2753730"/>
              <a:ext cx="121654" cy="12165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0" name="Oval 109"/>
            <p:cNvSpPr/>
            <p:nvPr/>
          </p:nvSpPr>
          <p:spPr>
            <a:xfrm>
              <a:off x="7957837" y="2749243"/>
              <a:ext cx="121654" cy="12165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1" name="Oval 110"/>
            <p:cNvSpPr/>
            <p:nvPr/>
          </p:nvSpPr>
          <p:spPr>
            <a:xfrm>
              <a:off x="7857253" y="2563198"/>
              <a:ext cx="121654" cy="12165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cxnSp>
          <p:nvCxnSpPr>
            <p:cNvPr id="112" name="Straight Connector 111"/>
            <p:cNvCxnSpPr>
              <a:stCxn id="109" idx="0"/>
              <a:endCxn id="111" idx="4"/>
            </p:cNvCxnSpPr>
            <p:nvPr/>
          </p:nvCxnSpPr>
          <p:spPr>
            <a:xfrm flipV="1">
              <a:off x="7821852" y="2684852"/>
              <a:ext cx="96228" cy="68878"/>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cxnSp>
          <p:nvCxnSpPr>
            <p:cNvPr id="113" name="Straight Connector 112"/>
            <p:cNvCxnSpPr>
              <a:stCxn id="110" idx="0"/>
              <a:endCxn id="111" idx="4"/>
            </p:cNvCxnSpPr>
            <p:nvPr/>
          </p:nvCxnSpPr>
          <p:spPr>
            <a:xfrm flipH="1" flipV="1">
              <a:off x="7918080" y="2684852"/>
              <a:ext cx="100584" cy="64391"/>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sp>
          <p:nvSpPr>
            <p:cNvPr id="114" name="Oval 113"/>
            <p:cNvSpPr/>
            <p:nvPr/>
          </p:nvSpPr>
          <p:spPr>
            <a:xfrm>
              <a:off x="8058421" y="2554001"/>
              <a:ext cx="121654" cy="12165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5" name="Oval 114"/>
            <p:cNvSpPr/>
            <p:nvPr/>
          </p:nvSpPr>
          <p:spPr>
            <a:xfrm>
              <a:off x="7957837" y="2367956"/>
              <a:ext cx="121654" cy="12165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cxnSp>
          <p:nvCxnSpPr>
            <p:cNvPr id="116" name="Straight Connector 115"/>
            <p:cNvCxnSpPr>
              <a:endCxn id="115" idx="4"/>
            </p:cNvCxnSpPr>
            <p:nvPr/>
          </p:nvCxnSpPr>
          <p:spPr>
            <a:xfrm flipV="1">
              <a:off x="7922436" y="2489610"/>
              <a:ext cx="96228" cy="68878"/>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cxnSp>
          <p:nvCxnSpPr>
            <p:cNvPr id="117" name="Straight Connector 116"/>
            <p:cNvCxnSpPr>
              <a:stCxn id="114" idx="0"/>
              <a:endCxn id="115" idx="4"/>
            </p:cNvCxnSpPr>
            <p:nvPr/>
          </p:nvCxnSpPr>
          <p:spPr>
            <a:xfrm flipH="1" flipV="1">
              <a:off x="8018664" y="2489610"/>
              <a:ext cx="100584" cy="64391"/>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grpSp>
      <p:grpSp>
        <p:nvGrpSpPr>
          <p:cNvPr id="118" name="Group 117"/>
          <p:cNvGrpSpPr/>
          <p:nvPr/>
        </p:nvGrpSpPr>
        <p:grpSpPr>
          <a:xfrm>
            <a:off x="1224791" y="3023896"/>
            <a:ext cx="492516" cy="482804"/>
            <a:chOff x="966134" y="3768279"/>
            <a:chExt cx="492516" cy="482804"/>
          </a:xfrm>
        </p:grpSpPr>
        <p:sp>
          <p:nvSpPr>
            <p:cNvPr id="119" name="Oval 118"/>
            <p:cNvSpPr/>
            <p:nvPr/>
          </p:nvSpPr>
          <p:spPr>
            <a:xfrm>
              <a:off x="966134" y="4062942"/>
              <a:ext cx="188141" cy="18814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20" name="Oval 119"/>
            <p:cNvSpPr/>
            <p:nvPr/>
          </p:nvSpPr>
          <p:spPr>
            <a:xfrm>
              <a:off x="1270509" y="4056003"/>
              <a:ext cx="188141" cy="18814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21" name="Oval 120"/>
            <p:cNvSpPr/>
            <p:nvPr/>
          </p:nvSpPr>
          <p:spPr>
            <a:xfrm>
              <a:off x="1114953" y="3768279"/>
              <a:ext cx="188141" cy="18814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cxnSp>
          <p:nvCxnSpPr>
            <p:cNvPr id="122" name="Straight Connector 121"/>
            <p:cNvCxnSpPr>
              <a:stCxn id="119" idx="0"/>
              <a:endCxn id="121" idx="4"/>
            </p:cNvCxnSpPr>
            <p:nvPr/>
          </p:nvCxnSpPr>
          <p:spPr>
            <a:xfrm flipV="1">
              <a:off x="1060205" y="3956420"/>
              <a:ext cx="148819" cy="106522"/>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cxnSp>
          <p:nvCxnSpPr>
            <p:cNvPr id="123" name="Straight Connector 122"/>
            <p:cNvCxnSpPr>
              <a:stCxn id="120" idx="0"/>
              <a:endCxn id="121" idx="4"/>
            </p:cNvCxnSpPr>
            <p:nvPr/>
          </p:nvCxnSpPr>
          <p:spPr>
            <a:xfrm flipH="1" flipV="1">
              <a:off x="1209024" y="3956420"/>
              <a:ext cx="155556" cy="99582"/>
            </a:xfrm>
            <a:prstGeom prst="line">
              <a:avLst/>
            </a:prstGeom>
            <a:ln w="12700">
              <a:solidFill>
                <a:srgbClr val="46AAC8"/>
              </a:solidFill>
            </a:ln>
          </p:spPr>
          <p:style>
            <a:lnRef idx="2">
              <a:schemeClr val="accent1"/>
            </a:lnRef>
            <a:fillRef idx="0">
              <a:schemeClr val="accent1"/>
            </a:fillRef>
            <a:effectRef idx="1">
              <a:schemeClr val="accent1"/>
            </a:effectRef>
            <a:fontRef idx="minor">
              <a:schemeClr val="tx1"/>
            </a:fontRef>
          </p:style>
        </p:cxnSp>
      </p:grpSp>
      <p:cxnSp>
        <p:nvCxnSpPr>
          <p:cNvPr id="124" name="Straight Arrow Connector 123"/>
          <p:cNvCxnSpPr/>
          <p:nvPr/>
        </p:nvCxnSpPr>
        <p:spPr>
          <a:xfrm flipV="1">
            <a:off x="4015576" y="4187797"/>
            <a:ext cx="232467" cy="2000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2" name="TextBox 141"/>
          <p:cNvSpPr txBox="1"/>
          <p:nvPr/>
        </p:nvSpPr>
        <p:spPr>
          <a:xfrm>
            <a:off x="539552" y="1470987"/>
            <a:ext cx="8064896" cy="461665"/>
          </a:xfrm>
          <a:prstGeom prst="rect">
            <a:avLst/>
          </a:prstGeom>
          <a:noFill/>
        </p:spPr>
        <p:txBody>
          <a:bodyPr wrap="square" rtlCol="0">
            <a:spAutoFit/>
          </a:bodyPr>
          <a:lstStyle/>
          <a:p>
            <a:pPr algn="ctr"/>
            <a:r>
              <a:rPr lang="en-US" sz="2400" b="1" i="1" dirty="0" smtClean="0"/>
              <a:t>Queries &gt;&gt; H/W contexts</a:t>
            </a:r>
            <a:endParaRPr lang="en-US" sz="2400" b="1" i="1" dirty="0"/>
          </a:p>
        </p:txBody>
      </p:sp>
      <p:pic>
        <p:nvPicPr>
          <p:cNvPr id="143" name="Picture 6" descr="C:\Users\kingherc\AppData\Local\Microsoft\Windows\Temporary Internet Files\Content.IE5\8FPXW8HW\MC90025027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26568" y="3318559"/>
            <a:ext cx="956101" cy="657210"/>
          </a:xfrm>
          <a:prstGeom prst="rect">
            <a:avLst/>
          </a:prstGeom>
          <a:noFill/>
          <a:extLst>
            <a:ext uri="{909E8E84-426E-40DD-AFC4-6F175D3DCCD1}">
              <a14:hiddenFill xmlns:a14="http://schemas.microsoft.com/office/drawing/2010/main">
                <a:solidFill>
                  <a:srgbClr val="FFFFFF"/>
                </a:solidFill>
              </a14:hiddenFill>
            </a:ext>
          </a:extLst>
        </p:spPr>
      </p:pic>
      <p:pic>
        <p:nvPicPr>
          <p:cNvPr id="144" name="Picture 6" descr="C:\Users\kingherc\AppData\Local\Microsoft\Windows\Temporary Internet Files\Content.IE5\8FPXW8HW\MC90025027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7176" y="3602440"/>
            <a:ext cx="956101" cy="657210"/>
          </a:xfrm>
          <a:prstGeom prst="rect">
            <a:avLst/>
          </a:prstGeom>
          <a:noFill/>
          <a:extLst>
            <a:ext uri="{909E8E84-426E-40DD-AFC4-6F175D3DCCD1}">
              <a14:hiddenFill xmlns:a14="http://schemas.microsoft.com/office/drawing/2010/main">
                <a:solidFill>
                  <a:srgbClr val="FFFFFF"/>
                </a:solidFill>
              </a14:hiddenFill>
            </a:ext>
          </a:extLst>
        </p:spPr>
      </p:pic>
      <p:pic>
        <p:nvPicPr>
          <p:cNvPr id="145" name="Picture 6" descr="C:\Users\kingherc\AppData\Local\Microsoft\Windows\Temporary Internet Files\Content.IE5\8FPXW8HW\MC90025027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26567" y="4164620"/>
            <a:ext cx="956101" cy="657210"/>
          </a:xfrm>
          <a:prstGeom prst="rect">
            <a:avLst/>
          </a:prstGeom>
          <a:noFill/>
          <a:extLst>
            <a:ext uri="{909E8E84-426E-40DD-AFC4-6F175D3DCCD1}">
              <a14:hiddenFill xmlns:a14="http://schemas.microsoft.com/office/drawing/2010/main">
                <a:solidFill>
                  <a:srgbClr val="FFFFFF"/>
                </a:solidFill>
              </a14:hiddenFill>
            </a:ext>
          </a:extLst>
        </p:spPr>
      </p:pic>
      <p:sp>
        <p:nvSpPr>
          <p:cNvPr id="146" name="TextBox 145"/>
          <p:cNvSpPr txBox="1"/>
          <p:nvPr/>
        </p:nvSpPr>
        <p:spPr>
          <a:xfrm>
            <a:off x="5855485" y="2192899"/>
            <a:ext cx="2435841" cy="830997"/>
          </a:xfrm>
          <a:prstGeom prst="rect">
            <a:avLst/>
          </a:prstGeom>
          <a:noFill/>
        </p:spPr>
        <p:txBody>
          <a:bodyPr wrap="square" rtlCol="0">
            <a:spAutoFit/>
          </a:bodyPr>
          <a:lstStyle/>
          <a:p>
            <a:pPr algn="ctr"/>
            <a:r>
              <a:rPr lang="en-US" sz="2400" dirty="0" smtClean="0"/>
              <a:t>Limited number of H/W contexts</a:t>
            </a:r>
            <a:endParaRPr lang="de-DE" sz="2400" dirty="0"/>
          </a:p>
        </p:txBody>
      </p:sp>
      <p:sp>
        <p:nvSpPr>
          <p:cNvPr id="147" name="Text Box 6"/>
          <p:cNvSpPr txBox="1">
            <a:spLocks noChangeArrowheads="1"/>
          </p:cNvSpPr>
          <p:nvPr/>
        </p:nvSpPr>
        <p:spPr bwMode="auto">
          <a:xfrm>
            <a:off x="381000" y="6019800"/>
            <a:ext cx="8526864" cy="52322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ctr">
              <a:spcBef>
                <a:spcPct val="50000"/>
              </a:spcBef>
            </a:pPr>
            <a:r>
              <a:rPr lang="en-US" sz="2800" i="1" dirty="0" smtClean="0">
                <a:latin typeface="+mj-lt"/>
              </a:rPr>
              <a:t>How should the DBMS use available CPU resources?</a:t>
            </a:r>
          </a:p>
        </p:txBody>
      </p:sp>
      <p:pic>
        <p:nvPicPr>
          <p:cNvPr id="139" name="Picture 6" descr="C:\Users\kingherc\AppData\Local\Microsoft\Windows\Temporary Internet Files\Content.IE5\8FPXW8HW\MC90025027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7175" y="4509893"/>
            <a:ext cx="956101" cy="657210"/>
          </a:xfrm>
          <a:prstGeom prst="rect">
            <a:avLst/>
          </a:prstGeom>
          <a:noFill/>
          <a:extLst>
            <a:ext uri="{909E8E84-426E-40DD-AFC4-6F175D3DCCD1}">
              <a14:hiddenFill xmlns:a14="http://schemas.microsoft.com/office/drawing/2010/main">
                <a:solidFill>
                  <a:srgbClr val="FFFFFF"/>
                </a:solidFill>
              </a14:hiddenFill>
            </a:ext>
          </a:extLst>
        </p:spPr>
      </p:pic>
      <p:sp>
        <p:nvSpPr>
          <p:cNvPr id="136" name="Right Brace 135"/>
          <p:cNvSpPr/>
          <p:nvPr/>
        </p:nvSpPr>
        <p:spPr>
          <a:xfrm flipH="1">
            <a:off x="5559792" y="3213236"/>
            <a:ext cx="216024" cy="1934717"/>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l-GR" dirty="0"/>
          </a:p>
        </p:txBody>
      </p:sp>
    </p:spTree>
    <p:extLst>
      <p:ext uri="{BB962C8B-B14F-4D97-AF65-F5344CB8AC3E}">
        <p14:creationId xmlns:p14="http://schemas.microsoft.com/office/powerpoint/2010/main" val="27709945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par>
                                <p:cTn id="8" presetID="10" presetClass="entr" presetSubtype="0" fill="hold"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fade">
                                      <p:cBhvr>
                                        <p:cTn id="10" dur="500"/>
                                        <p:tgtEl>
                                          <p:spTgt spid="45"/>
                                        </p:tgtEl>
                                      </p:cBhvr>
                                    </p:animEffect>
                                  </p:childTnLst>
                                </p:cTn>
                              </p:par>
                              <p:par>
                                <p:cTn id="11" presetID="10" presetClass="entr" presetSubtype="0" fill="hold" nodeType="with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fade">
                                      <p:cBhvr>
                                        <p:cTn id="13" dur="500"/>
                                        <p:tgtEl>
                                          <p:spTgt spid="46"/>
                                        </p:tgtEl>
                                      </p:cBhvr>
                                    </p:animEffect>
                                  </p:childTnLst>
                                </p:cTn>
                              </p:par>
                              <p:par>
                                <p:cTn id="14" presetID="10" presetClass="entr" presetSubtype="0" fill="hold"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fade">
                                      <p:cBhvr>
                                        <p:cTn id="16" dur="500"/>
                                        <p:tgtEl>
                                          <p:spTgt spid="47"/>
                                        </p:tgtEl>
                                      </p:cBhvr>
                                    </p:animEffect>
                                  </p:childTnLst>
                                </p:cTn>
                              </p:par>
                              <p:par>
                                <p:cTn id="17" presetID="10" presetClass="entr" presetSubtype="0" fill="hold" nodeType="with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fade">
                                      <p:cBhvr>
                                        <p:cTn id="19" dur="500"/>
                                        <p:tgtEl>
                                          <p:spTgt spid="48"/>
                                        </p:tgtEl>
                                      </p:cBhvr>
                                    </p:animEffect>
                                  </p:childTnLst>
                                </p:cTn>
                              </p:par>
                              <p:par>
                                <p:cTn id="20" presetID="10" presetClass="entr" presetSubtype="0" fill="hold" nodeType="with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500"/>
                                        <p:tgtEl>
                                          <p:spTgt spid="49"/>
                                        </p:tgtEl>
                                      </p:cBhvr>
                                    </p:animEffect>
                                  </p:childTnLst>
                                </p:cTn>
                              </p:par>
                              <p:par>
                                <p:cTn id="23" presetID="10" presetClass="entr" presetSubtype="0" fill="hold" nodeType="withEffect">
                                  <p:stCondLst>
                                    <p:cond delay="0"/>
                                  </p:stCondLst>
                                  <p:childTnLst>
                                    <p:set>
                                      <p:cBhvr>
                                        <p:cTn id="24" dur="1" fill="hold">
                                          <p:stCondLst>
                                            <p:cond delay="0"/>
                                          </p:stCondLst>
                                        </p:cTn>
                                        <p:tgtEl>
                                          <p:spTgt spid="50"/>
                                        </p:tgtEl>
                                        <p:attrNameLst>
                                          <p:attrName>style.visibility</p:attrName>
                                        </p:attrNameLst>
                                      </p:cBhvr>
                                      <p:to>
                                        <p:strVal val="visible"/>
                                      </p:to>
                                    </p:set>
                                    <p:animEffect transition="in" filter="fade">
                                      <p:cBhvr>
                                        <p:cTn id="25" dur="500"/>
                                        <p:tgtEl>
                                          <p:spTgt spid="50"/>
                                        </p:tgtEl>
                                      </p:cBhvr>
                                    </p:animEffect>
                                  </p:childTnLst>
                                </p:cTn>
                              </p:par>
                              <p:par>
                                <p:cTn id="26" presetID="10" presetClass="entr" presetSubtype="0" fill="hold" nodeType="with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fade">
                                      <p:cBhvr>
                                        <p:cTn id="28" dur="500"/>
                                        <p:tgtEl>
                                          <p:spTgt spid="51"/>
                                        </p:tgtEl>
                                      </p:cBhvr>
                                    </p:animEffect>
                                  </p:childTnLst>
                                </p:cTn>
                              </p:par>
                              <p:par>
                                <p:cTn id="29" presetID="10" presetClass="entr" presetSubtype="0" fill="hold" nodeType="with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500"/>
                                        <p:tgtEl>
                                          <p:spTgt spid="59"/>
                                        </p:tgtEl>
                                      </p:cBhvr>
                                    </p:animEffect>
                                  </p:childTnLst>
                                </p:cTn>
                              </p:par>
                              <p:par>
                                <p:cTn id="32" presetID="10" presetClass="entr" presetSubtype="0" fill="hold" nodeType="withEffect">
                                  <p:stCondLst>
                                    <p:cond delay="0"/>
                                  </p:stCondLst>
                                  <p:childTnLst>
                                    <p:set>
                                      <p:cBhvr>
                                        <p:cTn id="33" dur="1" fill="hold">
                                          <p:stCondLst>
                                            <p:cond delay="0"/>
                                          </p:stCondLst>
                                        </p:cTn>
                                        <p:tgtEl>
                                          <p:spTgt spid="69"/>
                                        </p:tgtEl>
                                        <p:attrNameLst>
                                          <p:attrName>style.visibility</p:attrName>
                                        </p:attrNameLst>
                                      </p:cBhvr>
                                      <p:to>
                                        <p:strVal val="visible"/>
                                      </p:to>
                                    </p:set>
                                    <p:animEffect transition="in" filter="fade">
                                      <p:cBhvr>
                                        <p:cTn id="34" dur="500"/>
                                        <p:tgtEl>
                                          <p:spTgt spid="69"/>
                                        </p:tgtEl>
                                      </p:cBhvr>
                                    </p:animEffect>
                                  </p:childTnLst>
                                </p:cTn>
                              </p:par>
                              <p:par>
                                <p:cTn id="35" presetID="10" presetClass="entr" presetSubtype="0" fill="hold" nodeType="withEffect">
                                  <p:stCondLst>
                                    <p:cond delay="0"/>
                                  </p:stCondLst>
                                  <p:childTnLst>
                                    <p:set>
                                      <p:cBhvr>
                                        <p:cTn id="36" dur="1" fill="hold">
                                          <p:stCondLst>
                                            <p:cond delay="0"/>
                                          </p:stCondLst>
                                        </p:cTn>
                                        <p:tgtEl>
                                          <p:spTgt spid="83"/>
                                        </p:tgtEl>
                                        <p:attrNameLst>
                                          <p:attrName>style.visibility</p:attrName>
                                        </p:attrNameLst>
                                      </p:cBhvr>
                                      <p:to>
                                        <p:strVal val="visible"/>
                                      </p:to>
                                    </p:set>
                                    <p:animEffect transition="in" filter="fade">
                                      <p:cBhvr>
                                        <p:cTn id="37" dur="500"/>
                                        <p:tgtEl>
                                          <p:spTgt spid="83"/>
                                        </p:tgtEl>
                                      </p:cBhvr>
                                    </p:animEffect>
                                  </p:childTnLst>
                                </p:cTn>
                              </p:par>
                              <p:par>
                                <p:cTn id="38" presetID="10" presetClass="entr" presetSubtype="0" fill="hold" nodeType="withEffect">
                                  <p:stCondLst>
                                    <p:cond delay="0"/>
                                  </p:stCondLst>
                                  <p:childTnLst>
                                    <p:set>
                                      <p:cBhvr>
                                        <p:cTn id="39" dur="1" fill="hold">
                                          <p:stCondLst>
                                            <p:cond delay="0"/>
                                          </p:stCondLst>
                                        </p:cTn>
                                        <p:tgtEl>
                                          <p:spTgt spid="87"/>
                                        </p:tgtEl>
                                        <p:attrNameLst>
                                          <p:attrName>style.visibility</p:attrName>
                                        </p:attrNameLst>
                                      </p:cBhvr>
                                      <p:to>
                                        <p:strVal val="visible"/>
                                      </p:to>
                                    </p:set>
                                    <p:animEffect transition="in" filter="fade">
                                      <p:cBhvr>
                                        <p:cTn id="40" dur="500"/>
                                        <p:tgtEl>
                                          <p:spTgt spid="87"/>
                                        </p:tgtEl>
                                      </p:cBhvr>
                                    </p:animEffect>
                                  </p:childTnLst>
                                </p:cTn>
                              </p:par>
                              <p:par>
                                <p:cTn id="41" presetID="10" presetClass="entr" presetSubtype="0" fill="hold" nodeType="withEffect">
                                  <p:stCondLst>
                                    <p:cond delay="0"/>
                                  </p:stCondLst>
                                  <p:childTnLst>
                                    <p:set>
                                      <p:cBhvr>
                                        <p:cTn id="42" dur="1" fill="hold">
                                          <p:stCondLst>
                                            <p:cond delay="0"/>
                                          </p:stCondLst>
                                        </p:cTn>
                                        <p:tgtEl>
                                          <p:spTgt spid="108"/>
                                        </p:tgtEl>
                                        <p:attrNameLst>
                                          <p:attrName>style.visibility</p:attrName>
                                        </p:attrNameLst>
                                      </p:cBhvr>
                                      <p:to>
                                        <p:strVal val="visible"/>
                                      </p:to>
                                    </p:set>
                                    <p:animEffect transition="in" filter="fade">
                                      <p:cBhvr>
                                        <p:cTn id="43" dur="500"/>
                                        <p:tgtEl>
                                          <p:spTgt spid="108"/>
                                        </p:tgtEl>
                                      </p:cBhvr>
                                    </p:animEffect>
                                  </p:childTnLst>
                                </p:cTn>
                              </p:par>
                              <p:par>
                                <p:cTn id="44" presetID="10" presetClass="entr" presetSubtype="0" fill="hold" nodeType="withEffect">
                                  <p:stCondLst>
                                    <p:cond delay="0"/>
                                  </p:stCondLst>
                                  <p:childTnLst>
                                    <p:set>
                                      <p:cBhvr>
                                        <p:cTn id="45" dur="1" fill="hold">
                                          <p:stCondLst>
                                            <p:cond delay="0"/>
                                          </p:stCondLst>
                                        </p:cTn>
                                        <p:tgtEl>
                                          <p:spTgt spid="118"/>
                                        </p:tgtEl>
                                        <p:attrNameLst>
                                          <p:attrName>style.visibility</p:attrName>
                                        </p:attrNameLst>
                                      </p:cBhvr>
                                      <p:to>
                                        <p:strVal val="visible"/>
                                      </p:to>
                                    </p:set>
                                    <p:animEffect transition="in" filter="fade">
                                      <p:cBhvr>
                                        <p:cTn id="46" dur="500"/>
                                        <p:tgtEl>
                                          <p:spTgt spid="118"/>
                                        </p:tgtEl>
                                      </p:cBhvr>
                                    </p:animEffect>
                                  </p:childTnLst>
                                </p:cTn>
                              </p:par>
                              <p:par>
                                <p:cTn id="47" presetID="10" presetClass="entr" presetSubtype="0" fill="hold" nodeType="withEffect">
                                  <p:stCondLst>
                                    <p:cond delay="0"/>
                                  </p:stCondLst>
                                  <p:childTnLst>
                                    <p:set>
                                      <p:cBhvr>
                                        <p:cTn id="48" dur="1" fill="hold">
                                          <p:stCondLst>
                                            <p:cond delay="0"/>
                                          </p:stCondLst>
                                        </p:cTn>
                                        <p:tgtEl>
                                          <p:spTgt spid="124"/>
                                        </p:tgtEl>
                                        <p:attrNameLst>
                                          <p:attrName>style.visibility</p:attrName>
                                        </p:attrNameLst>
                                      </p:cBhvr>
                                      <p:to>
                                        <p:strVal val="visible"/>
                                      </p:to>
                                    </p:set>
                                    <p:animEffect transition="in" filter="fade">
                                      <p:cBhvr>
                                        <p:cTn id="49" dur="500"/>
                                        <p:tgtEl>
                                          <p:spTgt spid="124"/>
                                        </p:tgtEl>
                                      </p:cBhvr>
                                    </p:animEffect>
                                  </p:childTnLst>
                                </p:cTn>
                              </p:par>
                              <p:par>
                                <p:cTn id="50" presetID="10" presetClass="entr" presetSubtype="0" fill="hold" nodeType="withEffect">
                                  <p:stCondLst>
                                    <p:cond delay="0"/>
                                  </p:stCondLst>
                                  <p:childTnLst>
                                    <p:set>
                                      <p:cBhvr>
                                        <p:cTn id="51" dur="1" fill="hold">
                                          <p:stCondLst>
                                            <p:cond delay="0"/>
                                          </p:stCondLst>
                                        </p:cTn>
                                        <p:tgtEl>
                                          <p:spTgt spid="143"/>
                                        </p:tgtEl>
                                        <p:attrNameLst>
                                          <p:attrName>style.visibility</p:attrName>
                                        </p:attrNameLst>
                                      </p:cBhvr>
                                      <p:to>
                                        <p:strVal val="visible"/>
                                      </p:to>
                                    </p:set>
                                    <p:animEffect transition="in" filter="fade">
                                      <p:cBhvr>
                                        <p:cTn id="52" dur="500"/>
                                        <p:tgtEl>
                                          <p:spTgt spid="143"/>
                                        </p:tgtEl>
                                      </p:cBhvr>
                                    </p:animEffect>
                                  </p:childTnLst>
                                </p:cTn>
                              </p:par>
                              <p:par>
                                <p:cTn id="53" presetID="10" presetClass="entr" presetSubtype="0" fill="hold" nodeType="withEffect">
                                  <p:stCondLst>
                                    <p:cond delay="0"/>
                                  </p:stCondLst>
                                  <p:childTnLst>
                                    <p:set>
                                      <p:cBhvr>
                                        <p:cTn id="54" dur="1" fill="hold">
                                          <p:stCondLst>
                                            <p:cond delay="0"/>
                                          </p:stCondLst>
                                        </p:cTn>
                                        <p:tgtEl>
                                          <p:spTgt spid="144"/>
                                        </p:tgtEl>
                                        <p:attrNameLst>
                                          <p:attrName>style.visibility</p:attrName>
                                        </p:attrNameLst>
                                      </p:cBhvr>
                                      <p:to>
                                        <p:strVal val="visible"/>
                                      </p:to>
                                    </p:set>
                                    <p:animEffect transition="in" filter="fade">
                                      <p:cBhvr>
                                        <p:cTn id="55" dur="500"/>
                                        <p:tgtEl>
                                          <p:spTgt spid="144"/>
                                        </p:tgtEl>
                                      </p:cBhvr>
                                    </p:animEffect>
                                  </p:childTnLst>
                                </p:cTn>
                              </p:par>
                              <p:par>
                                <p:cTn id="56" presetID="10" presetClass="entr" presetSubtype="0" fill="hold" nodeType="withEffect">
                                  <p:stCondLst>
                                    <p:cond delay="0"/>
                                  </p:stCondLst>
                                  <p:childTnLst>
                                    <p:set>
                                      <p:cBhvr>
                                        <p:cTn id="57" dur="1" fill="hold">
                                          <p:stCondLst>
                                            <p:cond delay="0"/>
                                          </p:stCondLst>
                                        </p:cTn>
                                        <p:tgtEl>
                                          <p:spTgt spid="145"/>
                                        </p:tgtEl>
                                        <p:attrNameLst>
                                          <p:attrName>style.visibility</p:attrName>
                                        </p:attrNameLst>
                                      </p:cBhvr>
                                      <p:to>
                                        <p:strVal val="visible"/>
                                      </p:to>
                                    </p:set>
                                    <p:animEffect transition="in" filter="fade">
                                      <p:cBhvr>
                                        <p:cTn id="58" dur="500"/>
                                        <p:tgtEl>
                                          <p:spTgt spid="14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46"/>
                                        </p:tgtEl>
                                        <p:attrNameLst>
                                          <p:attrName>style.visibility</p:attrName>
                                        </p:attrNameLst>
                                      </p:cBhvr>
                                      <p:to>
                                        <p:strVal val="visible"/>
                                      </p:to>
                                    </p:set>
                                    <p:animEffect transition="in" filter="fade">
                                      <p:cBhvr>
                                        <p:cTn id="61" dur="500"/>
                                        <p:tgtEl>
                                          <p:spTgt spid="146"/>
                                        </p:tgtEl>
                                      </p:cBhvr>
                                    </p:animEffect>
                                  </p:childTnLst>
                                </p:cTn>
                              </p:par>
                              <p:par>
                                <p:cTn id="62" presetID="10" presetClass="entr" presetSubtype="0" fill="hold" nodeType="withEffect">
                                  <p:stCondLst>
                                    <p:cond delay="0"/>
                                  </p:stCondLst>
                                  <p:childTnLst>
                                    <p:set>
                                      <p:cBhvr>
                                        <p:cTn id="63" dur="1" fill="hold">
                                          <p:stCondLst>
                                            <p:cond delay="0"/>
                                          </p:stCondLst>
                                        </p:cTn>
                                        <p:tgtEl>
                                          <p:spTgt spid="139"/>
                                        </p:tgtEl>
                                        <p:attrNameLst>
                                          <p:attrName>style.visibility</p:attrName>
                                        </p:attrNameLst>
                                      </p:cBhvr>
                                      <p:to>
                                        <p:strVal val="visible"/>
                                      </p:to>
                                    </p:set>
                                    <p:animEffect transition="in" filter="fade">
                                      <p:cBhvr>
                                        <p:cTn id="64" dur="500"/>
                                        <p:tgtEl>
                                          <p:spTgt spid="13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36"/>
                                        </p:tgtEl>
                                        <p:attrNameLst>
                                          <p:attrName>style.visibility</p:attrName>
                                        </p:attrNameLst>
                                      </p:cBhvr>
                                      <p:to>
                                        <p:strVal val="visible"/>
                                      </p:to>
                                    </p:set>
                                    <p:animEffect transition="in" filter="fade">
                                      <p:cBhvr>
                                        <p:cTn id="67" dur="500"/>
                                        <p:tgtEl>
                                          <p:spTgt spid="136"/>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47"/>
                                        </p:tgtEl>
                                        <p:attrNameLst>
                                          <p:attrName>style.visibility</p:attrName>
                                        </p:attrNameLst>
                                      </p:cBhvr>
                                      <p:to>
                                        <p:strVal val="visible"/>
                                      </p:to>
                                    </p:set>
                                    <p:anim calcmode="lin" valueType="num">
                                      <p:cBhvr additive="base">
                                        <p:cTn id="72" dur="500" fill="hold"/>
                                        <p:tgtEl>
                                          <p:spTgt spid="147"/>
                                        </p:tgtEl>
                                        <p:attrNameLst>
                                          <p:attrName>ppt_x</p:attrName>
                                        </p:attrNameLst>
                                      </p:cBhvr>
                                      <p:tavLst>
                                        <p:tav tm="0">
                                          <p:val>
                                            <p:strVal val="#ppt_x"/>
                                          </p:val>
                                        </p:tav>
                                        <p:tav tm="100000">
                                          <p:val>
                                            <p:strVal val="#ppt_x"/>
                                          </p:val>
                                        </p:tav>
                                      </p:tavLst>
                                    </p:anim>
                                    <p:anim calcmode="lin" valueType="num">
                                      <p:cBhvr additive="base">
                                        <p:cTn id="73" dur="500" fill="hold"/>
                                        <p:tgtEl>
                                          <p:spTgt spid="1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0"/>
      <p:bldP spid="147" grpId="0" animBg="1"/>
      <p:bldP spid="13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extLst>
              <p:ext uri="{D42A27DB-BD31-4B8C-83A1-F6EECF244321}">
                <p14:modId xmlns:p14="http://schemas.microsoft.com/office/powerpoint/2010/main" val="961094859"/>
              </p:ext>
            </p:extLst>
          </p:nvPr>
        </p:nvGraphicFramePr>
        <p:xfrm>
          <a:off x="112817" y="2504860"/>
          <a:ext cx="8201890" cy="385965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TPC-H and TPC-C</a:t>
            </a:r>
            <a:endParaRPr lang="el-GR" dirty="0"/>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20</a:t>
            </a:fld>
            <a:endParaRPr lang="en-US">
              <a:solidFill>
                <a:prstClr val="white">
                  <a:lumMod val="50000"/>
                </a:prstClr>
              </a:solidFill>
            </a:endParaRPr>
          </a:p>
        </p:txBody>
      </p:sp>
      <p:sp>
        <p:nvSpPr>
          <p:cNvPr id="12" name="Content Placeholder 2"/>
          <p:cNvSpPr>
            <a:spLocks noGrp="1"/>
          </p:cNvSpPr>
          <p:nvPr>
            <p:ph idx="1"/>
          </p:nvPr>
        </p:nvSpPr>
        <p:spPr>
          <a:xfrm>
            <a:off x="457200" y="1219200"/>
            <a:ext cx="8229600" cy="4906963"/>
          </a:xfrm>
        </p:spPr>
        <p:txBody>
          <a:bodyPr/>
          <a:lstStyle/>
          <a:p>
            <a:pPr marL="0" indent="0">
              <a:buNone/>
            </a:pPr>
            <a:r>
              <a:rPr lang="en-US" dirty="0" smtClean="0"/>
              <a:t>Throughput experiment</a:t>
            </a:r>
          </a:p>
          <a:p>
            <a:pPr lvl="1"/>
            <a:r>
              <a:rPr lang="en-US" dirty="0" smtClean="0"/>
              <a:t>Variable TPC-H clients = 16-64. TPC-C clients = 200.</a:t>
            </a:r>
          </a:p>
        </p:txBody>
      </p:sp>
      <p:sp>
        <p:nvSpPr>
          <p:cNvPr id="3" name="Rectangle 2"/>
          <p:cNvSpPr/>
          <p:nvPr/>
        </p:nvSpPr>
        <p:spPr>
          <a:xfrm>
            <a:off x="1378857" y="3410861"/>
            <a:ext cx="1175657" cy="7112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a:p>
        </p:txBody>
      </p:sp>
      <p:sp>
        <p:nvSpPr>
          <p:cNvPr id="20" name="Rectangle 19"/>
          <p:cNvSpPr/>
          <p:nvPr/>
        </p:nvSpPr>
        <p:spPr>
          <a:xfrm>
            <a:off x="1378856" y="4637318"/>
            <a:ext cx="1175657" cy="7112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a:p>
        </p:txBody>
      </p:sp>
      <p:sp>
        <p:nvSpPr>
          <p:cNvPr id="21" name="Rectangle 20"/>
          <p:cNvSpPr/>
          <p:nvPr/>
        </p:nvSpPr>
        <p:spPr>
          <a:xfrm>
            <a:off x="4397291" y="3018612"/>
            <a:ext cx="678765" cy="2590799"/>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a:p>
        </p:txBody>
      </p:sp>
      <p:sp>
        <p:nvSpPr>
          <p:cNvPr id="22" name="Rectangle 21"/>
          <p:cNvSpPr/>
          <p:nvPr/>
        </p:nvSpPr>
        <p:spPr>
          <a:xfrm>
            <a:off x="5410751" y="3016071"/>
            <a:ext cx="678765" cy="2590799"/>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a:p>
        </p:txBody>
      </p:sp>
      <p:sp>
        <p:nvSpPr>
          <p:cNvPr id="23" name="Rectangle 22"/>
          <p:cNvSpPr/>
          <p:nvPr/>
        </p:nvSpPr>
        <p:spPr>
          <a:xfrm>
            <a:off x="6431831" y="2927898"/>
            <a:ext cx="678765" cy="268151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2673280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500"/>
                                        <p:tgtEl>
                                          <p:spTgt spid="20"/>
                                        </p:tgtEl>
                                      </p:cBhvr>
                                    </p:animEffect>
                                    <p:set>
                                      <p:cBhvr>
                                        <p:cTn id="15" dur="1" fill="hold">
                                          <p:stCondLst>
                                            <p:cond delay="499"/>
                                          </p:stCondLst>
                                        </p:cTn>
                                        <p:tgtEl>
                                          <p:spTgt spid="20"/>
                                        </p:tgtEl>
                                        <p:attrNameLst>
                                          <p:attrName>style.visibility</p:attrName>
                                        </p:attrNameLst>
                                      </p:cBhvr>
                                      <p:to>
                                        <p:strVal val="hidden"/>
                                      </p:to>
                                    </p:set>
                                  </p:childTnLst>
                                </p:cTn>
                              </p:par>
                              <p:par>
                                <p:cTn id="16" presetID="10" presetClass="exit" presetSubtype="0" fill="hold" grpId="0" nodeType="withEffect">
                                  <p:stCondLst>
                                    <p:cond delay="0"/>
                                  </p:stCondLst>
                                  <p:childTnLst>
                                    <p:animEffect transition="out" filter="fade">
                                      <p:cBhvr>
                                        <p:cTn id="17" dur="500"/>
                                        <p:tgtEl>
                                          <p:spTgt spid="21"/>
                                        </p:tgtEl>
                                      </p:cBhvr>
                                    </p:animEffect>
                                    <p:set>
                                      <p:cBhvr>
                                        <p:cTn id="18" dur="1" fill="hold">
                                          <p:stCondLst>
                                            <p:cond delay="499"/>
                                          </p:stCondLst>
                                        </p:cTn>
                                        <p:tgtEl>
                                          <p:spTgt spid="21"/>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500"/>
                                        <p:tgtEl>
                                          <p:spTgt spid="22"/>
                                        </p:tgtEl>
                                      </p:cBhvr>
                                    </p:animEffect>
                                    <p:set>
                                      <p:cBhvr>
                                        <p:cTn id="21" dur="1" fill="hold">
                                          <p:stCondLst>
                                            <p:cond delay="499"/>
                                          </p:stCondLst>
                                        </p:cTn>
                                        <p:tgtEl>
                                          <p:spTgt spid="22"/>
                                        </p:tgtEl>
                                        <p:attrNameLst>
                                          <p:attrName>style.visibility</p:attrName>
                                        </p:attrNameLst>
                                      </p:cBhvr>
                                      <p:to>
                                        <p:strVal val="hidden"/>
                                      </p:to>
                                    </p:set>
                                  </p:childTnLst>
                                </p:cTn>
                              </p:par>
                              <p:par>
                                <p:cTn id="22" presetID="10" presetClass="exit" presetSubtype="0" fill="hold" grpId="0" nodeType="withEffect">
                                  <p:stCondLst>
                                    <p:cond delay="0"/>
                                  </p:stCondLst>
                                  <p:childTnLst>
                                    <p:animEffect transition="out" filter="fade">
                                      <p:cBhvr>
                                        <p:cTn id="23" dur="500"/>
                                        <p:tgtEl>
                                          <p:spTgt spid="23"/>
                                        </p:tgtEl>
                                      </p:cBhvr>
                                    </p:animEffect>
                                    <p:set>
                                      <p:cBhvr>
                                        <p:cTn id="24"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3" grpId="0" animBg="1"/>
      <p:bldP spid="20" grpId="0" animBg="1"/>
      <p:bldP spid="21" grpId="0" animBg="1"/>
      <p:bldP spid="22" grpId="0" animBg="1"/>
      <p:bldP spid="2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l-GR" dirty="0"/>
          </a:p>
        </p:txBody>
      </p:sp>
      <p:sp>
        <p:nvSpPr>
          <p:cNvPr id="3" name="Content Placeholder 2"/>
          <p:cNvSpPr>
            <a:spLocks noGrp="1"/>
          </p:cNvSpPr>
          <p:nvPr>
            <p:ph idx="1"/>
          </p:nvPr>
        </p:nvSpPr>
        <p:spPr/>
        <p:txBody>
          <a:bodyPr/>
          <a:lstStyle/>
          <a:p>
            <a:r>
              <a:rPr lang="en-US" dirty="0" smtClean="0"/>
              <a:t>Task scheduling for</a:t>
            </a:r>
          </a:p>
          <a:p>
            <a:pPr lvl="1"/>
            <a:r>
              <a:rPr lang="en-US" dirty="0" smtClean="0"/>
              <a:t>Resources management</a:t>
            </a:r>
          </a:p>
          <a:p>
            <a:r>
              <a:rPr lang="en-US" dirty="0" smtClean="0"/>
              <a:t>For DBMS</a:t>
            </a:r>
          </a:p>
          <a:p>
            <a:pPr lvl="1"/>
            <a:r>
              <a:rPr lang="en-US" dirty="0" smtClean="0"/>
              <a:t>Handle tasks that block</a:t>
            </a:r>
          </a:p>
          <a:p>
            <a:pPr lvl="2"/>
            <a:r>
              <a:rPr lang="en-US" sz="2400" dirty="0" smtClean="0"/>
              <a:t>Solution: flexible concurrency level</a:t>
            </a:r>
          </a:p>
          <a:p>
            <a:pPr lvl="1"/>
            <a:r>
              <a:rPr lang="en-US" dirty="0" smtClean="0"/>
              <a:t>Correlate task granularity of analytical queries with concurrency to avoid unnecessary scheduling overhead</a:t>
            </a:r>
          </a:p>
          <a:p>
            <a:pPr lvl="2"/>
            <a:r>
              <a:rPr lang="en-US" sz="2400" dirty="0" smtClean="0"/>
              <a:t>Solution: concurrency hint</a:t>
            </a:r>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21</a:t>
            </a:fld>
            <a:endParaRPr lang="en-US">
              <a:solidFill>
                <a:prstClr val="white">
                  <a:lumMod val="50000"/>
                </a:prstClr>
              </a:solidFill>
            </a:endParaRPr>
          </a:p>
        </p:txBody>
      </p:sp>
      <p:sp>
        <p:nvSpPr>
          <p:cNvPr id="6" name="Text Box 6"/>
          <p:cNvSpPr txBox="1">
            <a:spLocks noChangeArrowheads="1"/>
          </p:cNvSpPr>
          <p:nvPr/>
        </p:nvSpPr>
        <p:spPr bwMode="auto">
          <a:xfrm>
            <a:off x="381000" y="6019800"/>
            <a:ext cx="8511480" cy="52322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ctr" fontAlgn="base">
              <a:spcBef>
                <a:spcPct val="50000"/>
              </a:spcBef>
              <a:spcAft>
                <a:spcPct val="0"/>
              </a:spcAft>
            </a:pPr>
            <a:r>
              <a:rPr lang="en-US" sz="2800" i="1" dirty="0" smtClean="0">
                <a:solidFill>
                  <a:prstClr val="white"/>
                </a:solidFill>
              </a:rPr>
              <a:t>Thank you! Questions?</a:t>
            </a:r>
          </a:p>
        </p:txBody>
      </p:sp>
    </p:spTree>
    <p:extLst>
      <p:ext uri="{BB962C8B-B14F-4D97-AF65-F5344CB8AC3E}">
        <p14:creationId xmlns:p14="http://schemas.microsoft.com/office/powerpoint/2010/main" val="18093553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de-DE" dirty="0"/>
          </a:p>
        </p:txBody>
      </p:sp>
      <p:sp>
        <p:nvSpPr>
          <p:cNvPr id="3" name="Content Placeholder 2"/>
          <p:cNvSpPr>
            <a:spLocks noGrp="1"/>
          </p:cNvSpPr>
          <p:nvPr>
            <p:ph idx="1"/>
          </p:nvPr>
        </p:nvSpPr>
        <p:spPr/>
        <p:txBody>
          <a:bodyPr/>
          <a:lstStyle/>
          <a:p>
            <a:r>
              <a:rPr lang="en-US" dirty="0" smtClean="0">
                <a:solidFill>
                  <a:schemeClr val="bg1">
                    <a:lumMod val="65000"/>
                  </a:schemeClr>
                </a:solidFill>
              </a:rPr>
              <a:t>Introduction</a:t>
            </a:r>
          </a:p>
          <a:p>
            <a:r>
              <a:rPr lang="en-US" dirty="0" smtClean="0">
                <a:solidFill>
                  <a:schemeClr val="bg1">
                    <a:lumMod val="65000"/>
                  </a:schemeClr>
                </a:solidFill>
              </a:rPr>
              <a:t>Flexible concurrency level</a:t>
            </a:r>
          </a:p>
          <a:p>
            <a:r>
              <a:rPr lang="en-US" dirty="0">
                <a:solidFill>
                  <a:schemeClr val="bg1">
                    <a:lumMod val="65000"/>
                  </a:schemeClr>
                </a:solidFill>
              </a:rPr>
              <a:t>Concurrency hint </a:t>
            </a:r>
            <a:endParaRPr lang="en-US" dirty="0" smtClean="0">
              <a:solidFill>
                <a:schemeClr val="bg1">
                  <a:lumMod val="65000"/>
                </a:schemeClr>
              </a:solidFill>
            </a:endParaRPr>
          </a:p>
          <a:p>
            <a:r>
              <a:rPr lang="en-US" dirty="0" smtClean="0">
                <a:solidFill>
                  <a:schemeClr val="bg1">
                    <a:lumMod val="65000"/>
                  </a:schemeClr>
                </a:solidFill>
              </a:rPr>
              <a:t>Experimental evaluation with SAP HANA</a:t>
            </a:r>
          </a:p>
          <a:p>
            <a:r>
              <a:rPr lang="en-US" dirty="0" smtClean="0"/>
              <a:t>Conclusions</a:t>
            </a:r>
            <a:endParaRPr lang="de-DE" dirty="0"/>
          </a:p>
        </p:txBody>
      </p:sp>
      <p:sp>
        <p:nvSpPr>
          <p:cNvPr id="4" name="Slide Number Placeholder 3"/>
          <p:cNvSpPr>
            <a:spLocks noGrp="1"/>
          </p:cNvSpPr>
          <p:nvPr>
            <p:ph type="sldNum" sz="quarter" idx="12"/>
          </p:nvPr>
        </p:nvSpPr>
        <p:spPr/>
        <p:txBody>
          <a:bodyPr/>
          <a:lstStyle/>
          <a:p>
            <a:fld id="{35B54189-C436-47D0-AC37-8484B13A8E13}" type="slidenum">
              <a:rPr lang="en-US" smtClean="0"/>
              <a:pPr/>
              <a:t>22</a:t>
            </a:fld>
            <a:endParaRPr lang="en-US"/>
          </a:p>
        </p:txBody>
      </p:sp>
    </p:spTree>
    <p:extLst>
      <p:ext uri="{BB962C8B-B14F-4D97-AF65-F5344CB8AC3E}">
        <p14:creationId xmlns:p14="http://schemas.microsoft.com/office/powerpoint/2010/main" val="38033742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3717062363"/>
              </p:ext>
            </p:extLst>
          </p:nvPr>
        </p:nvGraphicFramePr>
        <p:xfrm>
          <a:off x="4073236" y="1202035"/>
          <a:ext cx="5070764" cy="307901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TPC-H and TPC-C - Measurements</a:t>
            </a:r>
            <a:endParaRPr lang="el-GR" dirty="0"/>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23</a:t>
            </a:fld>
            <a:endParaRPr lang="en-US">
              <a:solidFill>
                <a:prstClr val="white">
                  <a:lumMod val="50000"/>
                </a:prstClr>
              </a:solidFill>
            </a:endParaRPr>
          </a:p>
        </p:txBody>
      </p:sp>
      <p:graphicFrame>
        <p:nvGraphicFramePr>
          <p:cNvPr id="10" name="Chart 9"/>
          <p:cNvGraphicFramePr>
            <a:graphicFrameLocks/>
          </p:cNvGraphicFramePr>
          <p:nvPr>
            <p:extLst>
              <p:ext uri="{D42A27DB-BD31-4B8C-83A1-F6EECF244321}">
                <p14:modId xmlns:p14="http://schemas.microsoft.com/office/powerpoint/2010/main" val="1336183904"/>
              </p:ext>
            </p:extLst>
          </p:nvPr>
        </p:nvGraphicFramePr>
        <p:xfrm>
          <a:off x="304801" y="1515905"/>
          <a:ext cx="8201890" cy="55499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ext uri="{D42A27DB-BD31-4B8C-83A1-F6EECF244321}">
                <p14:modId xmlns:p14="http://schemas.microsoft.com/office/powerpoint/2010/main" val="743610646"/>
              </p:ext>
            </p:extLst>
          </p:nvPr>
        </p:nvGraphicFramePr>
        <p:xfrm>
          <a:off x="4225636" y="3530369"/>
          <a:ext cx="3172267" cy="332763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hart 15"/>
          <p:cNvGraphicFramePr>
            <a:graphicFrameLocks/>
          </p:cNvGraphicFramePr>
          <p:nvPr>
            <p:extLst>
              <p:ext uri="{D42A27DB-BD31-4B8C-83A1-F6EECF244321}">
                <p14:modId xmlns:p14="http://schemas.microsoft.com/office/powerpoint/2010/main" val="4022661551"/>
              </p:ext>
            </p:extLst>
          </p:nvPr>
        </p:nvGraphicFramePr>
        <p:xfrm>
          <a:off x="6427453" y="3366655"/>
          <a:ext cx="2591856" cy="3439081"/>
        </p:xfrm>
        <a:graphic>
          <a:graphicData uri="http://schemas.openxmlformats.org/drawingml/2006/chart">
            <c:chart xmlns:c="http://schemas.openxmlformats.org/drawingml/2006/chart" xmlns:r="http://schemas.openxmlformats.org/officeDocument/2006/relationships" r:id="rId6"/>
          </a:graphicData>
        </a:graphic>
      </p:graphicFrame>
      <p:sp>
        <p:nvSpPr>
          <p:cNvPr id="11" name="Rectangle 10"/>
          <p:cNvSpPr/>
          <p:nvPr/>
        </p:nvSpPr>
        <p:spPr>
          <a:xfrm>
            <a:off x="304800" y="1773383"/>
            <a:ext cx="3920836" cy="4031672"/>
          </a:xfrm>
          <a:prstGeom prst="rect">
            <a:avLst/>
          </a:prstGeom>
          <a:solidFill>
            <a:schemeClr val="lt1">
              <a:alpha val="6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a:p>
        </p:txBody>
      </p:sp>
      <p:graphicFrame>
        <p:nvGraphicFramePr>
          <p:cNvPr id="14" name="Chart 13"/>
          <p:cNvGraphicFramePr>
            <a:graphicFrameLocks/>
          </p:cNvGraphicFramePr>
          <p:nvPr>
            <p:extLst>
              <p:ext uri="{D42A27DB-BD31-4B8C-83A1-F6EECF244321}">
                <p14:modId xmlns:p14="http://schemas.microsoft.com/office/powerpoint/2010/main" val="2343134045"/>
              </p:ext>
            </p:extLst>
          </p:nvPr>
        </p:nvGraphicFramePr>
        <p:xfrm>
          <a:off x="6231620" y="1191453"/>
          <a:ext cx="2607580" cy="2597766"/>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659374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15" grpId="0">
        <p:bldAsOne/>
      </p:bldGraphic>
      <p:bldGraphic spid="16" grpId="0">
        <p:bldAsOne/>
      </p:bldGraphic>
      <p:bldGraphic spid="14"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2" name="Group 41"/>
          <p:cNvGrpSpPr/>
          <p:nvPr/>
        </p:nvGrpSpPr>
        <p:grpSpPr>
          <a:xfrm>
            <a:off x="6842978" y="2334629"/>
            <a:ext cx="1677951" cy="3199783"/>
            <a:chOff x="8673329" y="2334629"/>
            <a:chExt cx="1677951" cy="3199783"/>
          </a:xfrm>
        </p:grpSpPr>
        <p:sp>
          <p:nvSpPr>
            <p:cNvPr id="38" name="Rectangle 37"/>
            <p:cNvSpPr/>
            <p:nvPr/>
          </p:nvSpPr>
          <p:spPr>
            <a:xfrm>
              <a:off x="8673331" y="4574789"/>
              <a:ext cx="1677948" cy="95962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t>Metadata Manager</a:t>
              </a:r>
              <a:endParaRPr lang="de-DE" sz="2000" dirty="0"/>
            </a:p>
          </p:txBody>
        </p:sp>
        <p:sp>
          <p:nvSpPr>
            <p:cNvPr id="39" name="Rectangle 38"/>
            <p:cNvSpPr/>
            <p:nvPr/>
          </p:nvSpPr>
          <p:spPr>
            <a:xfrm>
              <a:off x="8673329" y="3439529"/>
              <a:ext cx="1677950" cy="94739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t>Authorization</a:t>
              </a:r>
              <a:endParaRPr lang="de-DE" sz="2000" dirty="0"/>
            </a:p>
          </p:txBody>
        </p:sp>
        <p:sp>
          <p:nvSpPr>
            <p:cNvPr id="40" name="Rectangle 39"/>
            <p:cNvSpPr/>
            <p:nvPr/>
          </p:nvSpPr>
          <p:spPr>
            <a:xfrm>
              <a:off x="8673331" y="2334629"/>
              <a:ext cx="1677949" cy="92369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t>Transaction Manager</a:t>
              </a:r>
              <a:endParaRPr lang="de-DE" sz="2000" dirty="0"/>
            </a:p>
          </p:txBody>
        </p:sp>
      </p:grpSp>
      <p:sp>
        <p:nvSpPr>
          <p:cNvPr id="2" name="Title 1"/>
          <p:cNvSpPr>
            <a:spLocks noGrp="1"/>
          </p:cNvSpPr>
          <p:nvPr>
            <p:ph type="title"/>
          </p:nvPr>
        </p:nvSpPr>
        <p:spPr/>
        <p:txBody>
          <a:bodyPr/>
          <a:lstStyle/>
          <a:p>
            <a:r>
              <a:rPr lang="en-US" dirty="0" smtClean="0"/>
              <a:t>SAP HANA’s architecture</a:t>
            </a:r>
            <a:endParaRPr lang="de-DE" dirty="0"/>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24</a:t>
            </a:fld>
            <a:endParaRPr lang="en-US">
              <a:solidFill>
                <a:prstClr val="white">
                  <a:lumMod val="50000"/>
                </a:prstClr>
              </a:solidFill>
            </a:endParaRPr>
          </a:p>
        </p:txBody>
      </p:sp>
      <p:sp>
        <p:nvSpPr>
          <p:cNvPr id="5" name="Rectangle 4"/>
          <p:cNvSpPr/>
          <p:nvPr/>
        </p:nvSpPr>
        <p:spPr>
          <a:xfrm>
            <a:off x="768814" y="5676900"/>
            <a:ext cx="7752115" cy="39029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t>Persistence Layer (Logging, Recovery, Page Management)</a:t>
            </a:r>
            <a:endParaRPr lang="de-DE" sz="2000" dirty="0"/>
          </a:p>
        </p:txBody>
      </p:sp>
      <p:sp>
        <p:nvSpPr>
          <p:cNvPr id="6" name="Rectangle 5"/>
          <p:cNvSpPr/>
          <p:nvPr/>
        </p:nvSpPr>
        <p:spPr>
          <a:xfrm>
            <a:off x="768814" y="4824453"/>
            <a:ext cx="1466386" cy="70995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t>Row-Store</a:t>
            </a:r>
            <a:endParaRPr lang="de-DE" sz="2000" dirty="0"/>
          </a:p>
        </p:txBody>
      </p:sp>
      <p:sp>
        <p:nvSpPr>
          <p:cNvPr id="8" name="Rectangle 7"/>
          <p:cNvSpPr/>
          <p:nvPr/>
        </p:nvSpPr>
        <p:spPr>
          <a:xfrm>
            <a:off x="2359724" y="4824452"/>
            <a:ext cx="1386776" cy="70995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t>Column-Store</a:t>
            </a:r>
            <a:endParaRPr lang="de-DE" sz="2000" dirty="0"/>
          </a:p>
        </p:txBody>
      </p:sp>
      <p:sp>
        <p:nvSpPr>
          <p:cNvPr id="9" name="Rectangle 8"/>
          <p:cNvSpPr/>
          <p:nvPr/>
        </p:nvSpPr>
        <p:spPr>
          <a:xfrm>
            <a:off x="3877528" y="4824453"/>
            <a:ext cx="1354872" cy="70995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t>Graph Engine</a:t>
            </a:r>
            <a:endParaRPr lang="de-DE" sz="2000" dirty="0"/>
          </a:p>
        </p:txBody>
      </p:sp>
      <p:sp>
        <p:nvSpPr>
          <p:cNvPr id="10" name="Rectangle 9"/>
          <p:cNvSpPr/>
          <p:nvPr/>
        </p:nvSpPr>
        <p:spPr>
          <a:xfrm>
            <a:off x="5387276" y="4824453"/>
            <a:ext cx="1318321" cy="70995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t>Text Engine</a:t>
            </a:r>
            <a:endParaRPr lang="de-DE" sz="2000" dirty="0"/>
          </a:p>
        </p:txBody>
      </p:sp>
      <p:sp>
        <p:nvSpPr>
          <p:cNvPr id="11" name="Rectangle 10"/>
          <p:cNvSpPr/>
          <p:nvPr/>
        </p:nvSpPr>
        <p:spPr>
          <a:xfrm>
            <a:off x="6842984" y="4824452"/>
            <a:ext cx="1677948" cy="70531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t>Scheduler</a:t>
            </a:r>
            <a:endParaRPr lang="de-DE" sz="2000" dirty="0"/>
          </a:p>
        </p:txBody>
      </p:sp>
      <p:sp>
        <p:nvSpPr>
          <p:cNvPr id="12" name="Rectangle 11"/>
          <p:cNvSpPr/>
          <p:nvPr/>
        </p:nvSpPr>
        <p:spPr>
          <a:xfrm>
            <a:off x="768814" y="3944746"/>
            <a:ext cx="5936783" cy="73226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000" dirty="0" smtClean="0"/>
              <a:t>Execution </a:t>
            </a:r>
            <a:br>
              <a:rPr lang="en-US" sz="2000" dirty="0" smtClean="0"/>
            </a:br>
            <a:r>
              <a:rPr lang="en-US" sz="2000" dirty="0" smtClean="0"/>
              <a:t>Engine</a:t>
            </a:r>
            <a:endParaRPr lang="de-DE" sz="2000" dirty="0"/>
          </a:p>
        </p:txBody>
      </p:sp>
      <p:sp>
        <p:nvSpPr>
          <p:cNvPr id="13" name="Rounded Rectangle 12"/>
          <p:cNvSpPr/>
          <p:nvPr/>
        </p:nvSpPr>
        <p:spPr>
          <a:xfrm>
            <a:off x="2519712" y="4046965"/>
            <a:ext cx="1763595" cy="52782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000" dirty="0" smtClean="0"/>
              <a:t>Executor</a:t>
            </a:r>
            <a:endParaRPr lang="de-DE" sz="2000" dirty="0"/>
          </a:p>
        </p:txBody>
      </p:sp>
      <p:sp>
        <p:nvSpPr>
          <p:cNvPr id="14" name="Rounded Rectangle 13"/>
          <p:cNvSpPr/>
          <p:nvPr/>
        </p:nvSpPr>
        <p:spPr>
          <a:xfrm>
            <a:off x="4644871" y="4046965"/>
            <a:ext cx="1885407" cy="52782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000" dirty="0" smtClean="0"/>
              <a:t>Dispatcher</a:t>
            </a:r>
            <a:endParaRPr lang="de-DE" sz="2000" dirty="0"/>
          </a:p>
        </p:txBody>
      </p:sp>
      <p:sp>
        <p:nvSpPr>
          <p:cNvPr id="15" name="Rectangle 14"/>
          <p:cNvSpPr/>
          <p:nvPr/>
        </p:nvSpPr>
        <p:spPr>
          <a:xfrm>
            <a:off x="768815" y="3401429"/>
            <a:ext cx="5936783" cy="39029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t>Optimizer and Plan Generator</a:t>
            </a:r>
            <a:endParaRPr lang="de-DE" sz="2000" dirty="0"/>
          </a:p>
        </p:txBody>
      </p:sp>
      <p:sp>
        <p:nvSpPr>
          <p:cNvPr id="16" name="Rectangle 15"/>
          <p:cNvSpPr/>
          <p:nvPr/>
        </p:nvSpPr>
        <p:spPr>
          <a:xfrm>
            <a:off x="768812" y="2868029"/>
            <a:ext cx="5936787" cy="39029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t>Calculation Engine</a:t>
            </a:r>
            <a:endParaRPr lang="de-DE" sz="2000" dirty="0"/>
          </a:p>
        </p:txBody>
      </p:sp>
      <p:sp>
        <p:nvSpPr>
          <p:cNvPr id="17" name="Rectangle 16"/>
          <p:cNvSpPr/>
          <p:nvPr/>
        </p:nvSpPr>
        <p:spPr>
          <a:xfrm>
            <a:off x="768816" y="2334629"/>
            <a:ext cx="5936784" cy="39029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t>Various access interfaces (SQL, SQL Script, etc.)</a:t>
            </a:r>
            <a:endParaRPr lang="de-DE" sz="2000" dirty="0"/>
          </a:p>
        </p:txBody>
      </p:sp>
      <p:grpSp>
        <p:nvGrpSpPr>
          <p:cNvPr id="41" name="Group 40"/>
          <p:cNvGrpSpPr/>
          <p:nvPr/>
        </p:nvGrpSpPr>
        <p:grpSpPr>
          <a:xfrm>
            <a:off x="6842981" y="2334629"/>
            <a:ext cx="1677951" cy="2366853"/>
            <a:chOff x="6842981" y="2334629"/>
            <a:chExt cx="1677951" cy="2366853"/>
          </a:xfrm>
        </p:grpSpPr>
        <p:sp>
          <p:nvSpPr>
            <p:cNvPr id="18" name="Rectangle 17"/>
            <p:cNvSpPr/>
            <p:nvPr/>
          </p:nvSpPr>
          <p:spPr>
            <a:xfrm>
              <a:off x="6842983" y="3996165"/>
              <a:ext cx="1677948" cy="70531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t>Metadata Manager</a:t>
              </a:r>
              <a:endParaRPr lang="de-DE" sz="2000" dirty="0"/>
            </a:p>
          </p:txBody>
        </p:sp>
        <p:sp>
          <p:nvSpPr>
            <p:cNvPr id="19" name="Rectangle 18"/>
            <p:cNvSpPr/>
            <p:nvPr/>
          </p:nvSpPr>
          <p:spPr>
            <a:xfrm>
              <a:off x="6842981" y="3163229"/>
              <a:ext cx="1677950" cy="70531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t>Authorization</a:t>
              </a:r>
              <a:endParaRPr lang="de-DE" sz="2000" dirty="0"/>
            </a:p>
          </p:txBody>
        </p:sp>
        <p:sp>
          <p:nvSpPr>
            <p:cNvPr id="20" name="Rectangle 19"/>
            <p:cNvSpPr/>
            <p:nvPr/>
          </p:nvSpPr>
          <p:spPr>
            <a:xfrm>
              <a:off x="6842983" y="2334629"/>
              <a:ext cx="1677949" cy="70314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t>Transaction Manager</a:t>
              </a:r>
              <a:endParaRPr lang="de-DE" sz="2000" dirty="0"/>
            </a:p>
          </p:txBody>
        </p:sp>
      </p:grpSp>
      <p:sp>
        <p:nvSpPr>
          <p:cNvPr id="21" name="Rectangle 20"/>
          <p:cNvSpPr/>
          <p:nvPr/>
        </p:nvSpPr>
        <p:spPr>
          <a:xfrm>
            <a:off x="2435924" y="1423946"/>
            <a:ext cx="6085006" cy="73226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a:r>
              <a:rPr lang="en-US" sz="2000" dirty="0" smtClean="0"/>
              <a:t>Connection and </a:t>
            </a:r>
            <a:br>
              <a:rPr lang="en-US" sz="2000" dirty="0" smtClean="0"/>
            </a:br>
            <a:r>
              <a:rPr lang="en-US" sz="2000" dirty="0" smtClean="0"/>
              <a:t>Session Management</a:t>
            </a:r>
            <a:endParaRPr lang="de-DE" sz="2000" dirty="0"/>
          </a:p>
        </p:txBody>
      </p:sp>
      <p:sp>
        <p:nvSpPr>
          <p:cNvPr id="22" name="Rounded Rectangle 21"/>
          <p:cNvSpPr/>
          <p:nvPr/>
        </p:nvSpPr>
        <p:spPr>
          <a:xfrm>
            <a:off x="2590799" y="1526165"/>
            <a:ext cx="1854201" cy="52782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000" dirty="0" smtClean="0"/>
              <a:t>Receivers</a:t>
            </a:r>
            <a:endParaRPr lang="de-DE" sz="2000" dirty="0"/>
          </a:p>
        </p:txBody>
      </p:sp>
      <p:sp>
        <p:nvSpPr>
          <p:cNvPr id="23" name="Cloud 22"/>
          <p:cNvSpPr/>
          <p:nvPr/>
        </p:nvSpPr>
        <p:spPr>
          <a:xfrm>
            <a:off x="768815" y="1423947"/>
            <a:ext cx="1590909" cy="732262"/>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900" dirty="0" smtClean="0"/>
              <a:t>Network</a:t>
            </a:r>
            <a:endParaRPr lang="de-DE" sz="1900" dirty="0"/>
          </a:p>
        </p:txBody>
      </p:sp>
      <p:grpSp>
        <p:nvGrpSpPr>
          <p:cNvPr id="45" name="Group 44"/>
          <p:cNvGrpSpPr/>
          <p:nvPr/>
        </p:nvGrpSpPr>
        <p:grpSpPr>
          <a:xfrm>
            <a:off x="3783952" y="1571609"/>
            <a:ext cx="551496" cy="452820"/>
            <a:chOff x="3783952" y="1571609"/>
            <a:chExt cx="551496" cy="452820"/>
          </a:xfrm>
        </p:grpSpPr>
        <p:pic>
          <p:nvPicPr>
            <p:cNvPr id="24"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3952" y="1571609"/>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25"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13408" y="1571610"/>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26"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28688" y="1587494"/>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grpSp>
        <p:nvGrpSpPr>
          <p:cNvPr id="46" name="Group 45"/>
          <p:cNvGrpSpPr/>
          <p:nvPr/>
        </p:nvGrpSpPr>
        <p:grpSpPr>
          <a:xfrm>
            <a:off x="3604840" y="4092409"/>
            <a:ext cx="551496" cy="452820"/>
            <a:chOff x="3604840" y="4092409"/>
            <a:chExt cx="551496" cy="452820"/>
          </a:xfrm>
        </p:grpSpPr>
        <p:pic>
          <p:nvPicPr>
            <p:cNvPr id="27"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4840" y="4092409"/>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28"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4296" y="4092410"/>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29"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9576" y="4108294"/>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grpSp>
        <p:nvGrpSpPr>
          <p:cNvPr id="47" name="Group 46"/>
          <p:cNvGrpSpPr/>
          <p:nvPr/>
        </p:nvGrpSpPr>
        <p:grpSpPr>
          <a:xfrm>
            <a:off x="5909890" y="4082884"/>
            <a:ext cx="551496" cy="452820"/>
            <a:chOff x="5909890" y="4082884"/>
            <a:chExt cx="551496" cy="452820"/>
          </a:xfrm>
        </p:grpSpPr>
        <p:pic>
          <p:nvPicPr>
            <p:cNvPr id="30"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09890" y="4082884"/>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31"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9346" y="4082885"/>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32"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4626" y="4098769"/>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629187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2"/>
                                        </p:tgtEl>
                                      </p:cBhvr>
                                    </p:animEffect>
                                    <p:set>
                                      <p:cBhvr>
                                        <p:cTn id="7" dur="1" fill="hold">
                                          <p:stCondLst>
                                            <p:cond delay="499"/>
                                          </p:stCondLst>
                                        </p:cTn>
                                        <p:tgtEl>
                                          <p:spTgt spid="42"/>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27" presetClass="emph" presetSubtype="0" fill="remove" grpId="1" nodeType="clickEffect">
                                  <p:stCondLst>
                                    <p:cond delay="0"/>
                                  </p:stCondLst>
                                  <p:childTnLst>
                                    <p:animClr clrSpc="rgb" dir="cw">
                                      <p:cBhvr override="childStyle">
                                        <p:cTn id="17" dur="250" autoRev="1" fill="remove"/>
                                        <p:tgtEl>
                                          <p:spTgt spid="11"/>
                                        </p:tgtEl>
                                        <p:attrNameLst>
                                          <p:attrName>style.color</p:attrName>
                                        </p:attrNameLst>
                                      </p:cBhvr>
                                      <p:to>
                                        <a:schemeClr val="bg1"/>
                                      </p:to>
                                    </p:animClr>
                                    <p:animClr clrSpc="rgb" dir="cw">
                                      <p:cBhvr>
                                        <p:cTn id="18" dur="250" autoRev="1" fill="remove"/>
                                        <p:tgtEl>
                                          <p:spTgt spid="11"/>
                                        </p:tgtEl>
                                        <p:attrNameLst>
                                          <p:attrName>fillcolor</p:attrName>
                                        </p:attrNameLst>
                                      </p:cBhvr>
                                      <p:to>
                                        <a:schemeClr val="bg1"/>
                                      </p:to>
                                    </p:animClr>
                                    <p:set>
                                      <p:cBhvr>
                                        <p:cTn id="19" dur="250" autoRev="1" fill="remove"/>
                                        <p:tgtEl>
                                          <p:spTgt spid="11"/>
                                        </p:tgtEl>
                                        <p:attrNameLst>
                                          <p:attrName>fill.type</p:attrName>
                                        </p:attrNameLst>
                                      </p:cBhvr>
                                      <p:to>
                                        <p:strVal val="solid"/>
                                      </p:to>
                                    </p:set>
                                    <p:set>
                                      <p:cBhvr>
                                        <p:cTn id="20" dur="250" autoRev="1" fill="remove"/>
                                        <p:tgtEl>
                                          <p:spTgt spid="11"/>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nodeType="clickEffect">
                                  <p:stCondLst>
                                    <p:cond delay="0"/>
                                  </p:stCondLst>
                                  <p:childTnLst>
                                    <p:animMotion origin="layout" path="M -3.61111E-6 2.96296E-6 L 0.44028 0.49444 " pathEditMode="relative" rAng="0" ptsTypes="AA">
                                      <p:cBhvr>
                                        <p:cTn id="24" dur="2000" fill="hold"/>
                                        <p:tgtEl>
                                          <p:spTgt spid="45"/>
                                        </p:tgtEl>
                                        <p:attrNameLst>
                                          <p:attrName>ppt_x</p:attrName>
                                          <p:attrName>ppt_y</p:attrName>
                                        </p:attrNameLst>
                                      </p:cBhvr>
                                      <p:rCtr x="22014" y="24722"/>
                                    </p:animMotion>
                                  </p:childTnLst>
                                </p:cTn>
                              </p:par>
                              <p:par>
                                <p:cTn id="25" presetID="42" presetClass="path" presetSubtype="0" accel="50000" decel="50000" fill="hold" nodeType="withEffect">
                                  <p:stCondLst>
                                    <p:cond delay="0"/>
                                  </p:stCondLst>
                                  <p:childTnLst>
                                    <p:animMotion origin="layout" path="M 1.11111E-6 -7.40741E-7 L 0.16389 0.12593 " pathEditMode="relative" rAng="0" ptsTypes="AA">
                                      <p:cBhvr>
                                        <p:cTn id="26" dur="2000" fill="hold"/>
                                        <p:tgtEl>
                                          <p:spTgt spid="47"/>
                                        </p:tgtEl>
                                        <p:attrNameLst>
                                          <p:attrName>ppt_x</p:attrName>
                                          <p:attrName>ppt_y</p:attrName>
                                        </p:attrNameLst>
                                      </p:cBhvr>
                                      <p:rCtr x="8194" y="6296"/>
                                    </p:animMotion>
                                  </p:childTnLst>
                                </p:cTn>
                              </p:par>
                              <p:par>
                                <p:cTn id="27" presetID="42" presetClass="path" presetSubtype="0" accel="50000" decel="50000" fill="hold" nodeType="withEffect">
                                  <p:stCondLst>
                                    <p:cond delay="0"/>
                                  </p:stCondLst>
                                  <p:childTnLst>
                                    <p:animMotion origin="layout" path="M 4.44444E-6 3.7037E-7 L 0.37083 0.12222 " pathEditMode="relative" rAng="0" ptsTypes="AA">
                                      <p:cBhvr>
                                        <p:cTn id="28" dur="2000" fill="hold"/>
                                        <p:tgtEl>
                                          <p:spTgt spid="46"/>
                                        </p:tgtEl>
                                        <p:attrNameLst>
                                          <p:attrName>ppt_x</p:attrName>
                                          <p:attrName>ppt_y</p:attrName>
                                        </p:attrNameLst>
                                      </p:cBhvr>
                                      <p:rCtr x="18542" y="611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12" name="Straight Arrow Connector 11"/>
          <p:cNvCxnSpPr/>
          <p:nvPr/>
        </p:nvCxnSpPr>
        <p:spPr>
          <a:xfrm>
            <a:off x="1160051" y="3717709"/>
            <a:ext cx="6389465" cy="0"/>
          </a:xfrm>
          <a:prstGeom prst="straightConnector1">
            <a:avLst/>
          </a:prstGeom>
          <a:ln w="76200" cap="flat" cmpd="sng">
            <a:solidFill>
              <a:schemeClr val="bg1">
                <a:lumMod val="65000"/>
              </a:schemeClr>
            </a:solidFill>
            <a:tailEnd type="triangle" w="med" len="med"/>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p:txBody>
          <a:bodyPr/>
          <a:lstStyle/>
          <a:p>
            <a:r>
              <a:rPr lang="en-US" dirty="0" smtClean="0"/>
              <a:t>Our task scheduler</a:t>
            </a:r>
            <a:endParaRPr lang="el-GR" dirty="0"/>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25</a:t>
            </a:fld>
            <a:endParaRPr lang="en-US" dirty="0">
              <a:solidFill>
                <a:prstClr val="white">
                  <a:lumMod val="50000"/>
                </a:prstClr>
              </a:solidFill>
            </a:endParaRPr>
          </a:p>
        </p:txBody>
      </p:sp>
      <p:sp>
        <p:nvSpPr>
          <p:cNvPr id="7" name="Oval 6"/>
          <p:cNvSpPr/>
          <p:nvPr/>
        </p:nvSpPr>
        <p:spPr>
          <a:xfrm>
            <a:off x="1428836" y="2959237"/>
            <a:ext cx="360040" cy="36004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fontAlgn="base">
              <a:spcBef>
                <a:spcPct val="0"/>
              </a:spcBef>
              <a:spcAft>
                <a:spcPct val="0"/>
              </a:spcAft>
            </a:pPr>
            <a:endParaRPr sz="2400">
              <a:solidFill>
                <a:prstClr val="black"/>
              </a:solidFill>
            </a:endParaRPr>
          </a:p>
        </p:txBody>
      </p:sp>
      <p:sp>
        <p:nvSpPr>
          <p:cNvPr id="81" name="Oval 80"/>
          <p:cNvSpPr/>
          <p:nvPr/>
        </p:nvSpPr>
        <p:spPr>
          <a:xfrm>
            <a:off x="1428836" y="3539548"/>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fontAlgn="base">
              <a:spcBef>
                <a:spcPct val="0"/>
              </a:spcBef>
              <a:spcAft>
                <a:spcPct val="0"/>
              </a:spcAft>
            </a:pPr>
            <a:endParaRPr sz="2400">
              <a:solidFill>
                <a:prstClr val="black"/>
              </a:solidFill>
            </a:endParaRPr>
          </a:p>
        </p:txBody>
      </p:sp>
      <p:sp>
        <p:nvSpPr>
          <p:cNvPr id="82" name="Oval 81"/>
          <p:cNvSpPr/>
          <p:nvPr/>
        </p:nvSpPr>
        <p:spPr>
          <a:xfrm>
            <a:off x="2004900" y="3539548"/>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fontAlgn="base">
              <a:spcBef>
                <a:spcPct val="0"/>
              </a:spcBef>
              <a:spcAft>
                <a:spcPct val="0"/>
              </a:spcAft>
            </a:pPr>
            <a:endParaRPr sz="2400">
              <a:solidFill>
                <a:prstClr val="black"/>
              </a:solidFill>
            </a:endParaRPr>
          </a:p>
        </p:txBody>
      </p:sp>
      <p:sp>
        <p:nvSpPr>
          <p:cNvPr id="92" name="Oval 91"/>
          <p:cNvSpPr/>
          <p:nvPr/>
        </p:nvSpPr>
        <p:spPr>
          <a:xfrm>
            <a:off x="852772" y="3537689"/>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fontAlgn="base">
              <a:spcBef>
                <a:spcPct val="0"/>
              </a:spcBef>
              <a:spcAft>
                <a:spcPct val="0"/>
              </a:spcAft>
            </a:pPr>
            <a:endParaRPr sz="2400">
              <a:solidFill>
                <a:prstClr val="black"/>
              </a:solidFill>
            </a:endParaRPr>
          </a:p>
        </p:txBody>
      </p:sp>
      <p:sp>
        <p:nvSpPr>
          <p:cNvPr id="93" name="Oval 92"/>
          <p:cNvSpPr/>
          <p:nvPr/>
        </p:nvSpPr>
        <p:spPr>
          <a:xfrm>
            <a:off x="1140804" y="4111365"/>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fontAlgn="base">
              <a:spcBef>
                <a:spcPct val="0"/>
              </a:spcBef>
              <a:spcAft>
                <a:spcPct val="0"/>
              </a:spcAft>
            </a:pPr>
            <a:endParaRPr sz="2400">
              <a:solidFill>
                <a:prstClr val="black"/>
              </a:solidFill>
            </a:endParaRPr>
          </a:p>
        </p:txBody>
      </p:sp>
      <p:sp>
        <p:nvSpPr>
          <p:cNvPr id="100" name="Oval 99"/>
          <p:cNvSpPr/>
          <p:nvPr/>
        </p:nvSpPr>
        <p:spPr>
          <a:xfrm>
            <a:off x="2004900" y="4111365"/>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fontAlgn="base">
              <a:spcBef>
                <a:spcPct val="0"/>
              </a:spcBef>
              <a:spcAft>
                <a:spcPct val="0"/>
              </a:spcAft>
            </a:pPr>
            <a:endParaRPr sz="2400">
              <a:solidFill>
                <a:prstClr val="black"/>
              </a:solidFill>
            </a:endParaRPr>
          </a:p>
        </p:txBody>
      </p:sp>
      <p:cxnSp>
        <p:nvCxnSpPr>
          <p:cNvPr id="10" name="Straight Arrow Connector 9"/>
          <p:cNvCxnSpPr>
            <a:stCxn id="7" idx="4"/>
            <a:endCxn id="92" idx="0"/>
          </p:cNvCxnSpPr>
          <p:nvPr/>
        </p:nvCxnSpPr>
        <p:spPr>
          <a:xfrm flipH="1">
            <a:off x="1032792" y="3319277"/>
            <a:ext cx="576064" cy="2184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7" idx="4"/>
            <a:endCxn id="81" idx="0"/>
          </p:cNvCxnSpPr>
          <p:nvPr/>
        </p:nvCxnSpPr>
        <p:spPr>
          <a:xfrm>
            <a:off x="1608856" y="3319277"/>
            <a:ext cx="0" cy="2202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4"/>
            <a:endCxn id="82" idx="0"/>
          </p:cNvCxnSpPr>
          <p:nvPr/>
        </p:nvCxnSpPr>
        <p:spPr>
          <a:xfrm>
            <a:off x="1608856" y="3319277"/>
            <a:ext cx="576064" cy="2202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92" idx="4"/>
            <a:endCxn id="93" idx="0"/>
          </p:cNvCxnSpPr>
          <p:nvPr/>
        </p:nvCxnSpPr>
        <p:spPr>
          <a:xfrm>
            <a:off x="1032792" y="3897729"/>
            <a:ext cx="288032" cy="2136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81" idx="4"/>
            <a:endCxn id="93" idx="0"/>
          </p:cNvCxnSpPr>
          <p:nvPr/>
        </p:nvCxnSpPr>
        <p:spPr>
          <a:xfrm flipH="1">
            <a:off x="1320824" y="3899588"/>
            <a:ext cx="288032" cy="2117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82" idx="4"/>
            <a:endCxn id="100" idx="0"/>
          </p:cNvCxnSpPr>
          <p:nvPr/>
        </p:nvCxnSpPr>
        <p:spPr>
          <a:xfrm>
            <a:off x="2184920" y="3899588"/>
            <a:ext cx="0" cy="2117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 name="Rounded Rectangle 2"/>
          <p:cNvSpPr/>
          <p:nvPr/>
        </p:nvSpPr>
        <p:spPr>
          <a:xfrm>
            <a:off x="3046864" y="3474246"/>
            <a:ext cx="1800200" cy="57845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r" fontAlgn="base">
              <a:spcBef>
                <a:spcPct val="0"/>
              </a:spcBef>
              <a:spcAft>
                <a:spcPct val="0"/>
              </a:spcAft>
            </a:pPr>
            <a:endParaRPr sz="2400" dirty="0">
              <a:solidFill>
                <a:prstClr val="black"/>
              </a:solidFill>
            </a:endParaRPr>
          </a:p>
        </p:txBody>
      </p:sp>
      <p:sp>
        <p:nvSpPr>
          <p:cNvPr id="18" name="Oval 17"/>
          <p:cNvSpPr/>
          <p:nvPr/>
        </p:nvSpPr>
        <p:spPr>
          <a:xfrm>
            <a:off x="3190880" y="3567654"/>
            <a:ext cx="360040" cy="36004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fontAlgn="base">
              <a:spcBef>
                <a:spcPct val="0"/>
              </a:spcBef>
              <a:spcAft>
                <a:spcPct val="0"/>
              </a:spcAft>
            </a:pPr>
            <a:endParaRPr sz="2400">
              <a:solidFill>
                <a:prstClr val="black"/>
              </a:solidFill>
            </a:endParaRPr>
          </a:p>
        </p:txBody>
      </p:sp>
      <p:sp>
        <p:nvSpPr>
          <p:cNvPr id="19" name="Oval 18"/>
          <p:cNvSpPr/>
          <p:nvPr/>
        </p:nvSpPr>
        <p:spPr>
          <a:xfrm>
            <a:off x="3627698" y="3563973"/>
            <a:ext cx="360040" cy="36004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fontAlgn="base">
              <a:spcBef>
                <a:spcPct val="0"/>
              </a:spcBef>
              <a:spcAft>
                <a:spcPct val="0"/>
              </a:spcAft>
            </a:pPr>
            <a:endParaRPr sz="2400">
              <a:solidFill>
                <a:prstClr val="black"/>
              </a:solidFill>
            </a:endParaRPr>
          </a:p>
        </p:txBody>
      </p:sp>
      <p:sp>
        <p:nvSpPr>
          <p:cNvPr id="27" name="Rounded Rectangle 26"/>
          <p:cNvSpPr/>
          <p:nvPr/>
        </p:nvSpPr>
        <p:spPr>
          <a:xfrm>
            <a:off x="5245260" y="2729483"/>
            <a:ext cx="1797710" cy="57845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r" fontAlgn="base">
              <a:spcBef>
                <a:spcPct val="0"/>
              </a:spcBef>
              <a:spcAft>
                <a:spcPct val="0"/>
              </a:spcAft>
            </a:pPr>
            <a:endParaRPr sz="2400" dirty="0">
              <a:solidFill>
                <a:prstClr val="black"/>
              </a:solidFill>
            </a:endParaRPr>
          </a:p>
        </p:txBody>
      </p:sp>
      <p:sp>
        <p:nvSpPr>
          <p:cNvPr id="28" name="Oval 27"/>
          <p:cNvSpPr/>
          <p:nvPr/>
        </p:nvSpPr>
        <p:spPr>
          <a:xfrm>
            <a:off x="5389276" y="2822891"/>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fontAlgn="base">
              <a:spcBef>
                <a:spcPct val="0"/>
              </a:spcBef>
              <a:spcAft>
                <a:spcPct val="0"/>
              </a:spcAft>
            </a:pPr>
            <a:endParaRPr sz="2400">
              <a:solidFill>
                <a:prstClr val="black"/>
              </a:solidFill>
            </a:endParaRPr>
          </a:p>
        </p:txBody>
      </p:sp>
      <p:sp>
        <p:nvSpPr>
          <p:cNvPr id="29" name="Oval 28"/>
          <p:cNvSpPr/>
          <p:nvPr/>
        </p:nvSpPr>
        <p:spPr>
          <a:xfrm>
            <a:off x="5826094" y="2819210"/>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fontAlgn="base">
              <a:spcBef>
                <a:spcPct val="0"/>
              </a:spcBef>
              <a:spcAft>
                <a:spcPct val="0"/>
              </a:spcAft>
            </a:pPr>
            <a:endParaRPr sz="2400">
              <a:solidFill>
                <a:prstClr val="black"/>
              </a:solidFill>
            </a:endParaRPr>
          </a:p>
        </p:txBody>
      </p:sp>
      <p:sp>
        <p:nvSpPr>
          <p:cNvPr id="30" name="Rounded Rectangle 29"/>
          <p:cNvSpPr/>
          <p:nvPr/>
        </p:nvSpPr>
        <p:spPr>
          <a:xfrm>
            <a:off x="5245260" y="3474246"/>
            <a:ext cx="1797710" cy="57845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r" fontAlgn="base">
              <a:spcBef>
                <a:spcPct val="0"/>
              </a:spcBef>
              <a:spcAft>
                <a:spcPct val="0"/>
              </a:spcAft>
            </a:pPr>
            <a:endParaRPr sz="2400" dirty="0">
              <a:solidFill>
                <a:prstClr val="black"/>
              </a:solidFill>
            </a:endParaRPr>
          </a:p>
        </p:txBody>
      </p:sp>
      <p:sp>
        <p:nvSpPr>
          <p:cNvPr id="31" name="Oval 30"/>
          <p:cNvSpPr/>
          <p:nvPr/>
        </p:nvSpPr>
        <p:spPr>
          <a:xfrm>
            <a:off x="5389276" y="3567654"/>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fontAlgn="base">
              <a:spcBef>
                <a:spcPct val="0"/>
              </a:spcBef>
              <a:spcAft>
                <a:spcPct val="0"/>
              </a:spcAft>
            </a:pPr>
            <a:endParaRPr sz="2400">
              <a:solidFill>
                <a:prstClr val="black"/>
              </a:solidFill>
            </a:endParaRPr>
          </a:p>
        </p:txBody>
      </p:sp>
      <p:sp>
        <p:nvSpPr>
          <p:cNvPr id="38" name="Oval 37"/>
          <p:cNvSpPr/>
          <p:nvPr/>
        </p:nvSpPr>
        <p:spPr>
          <a:xfrm>
            <a:off x="5821324" y="3579007"/>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fontAlgn="base">
              <a:spcBef>
                <a:spcPct val="0"/>
              </a:spcBef>
              <a:spcAft>
                <a:spcPct val="0"/>
              </a:spcAft>
            </a:pPr>
            <a:endParaRPr sz="2400">
              <a:solidFill>
                <a:prstClr val="black"/>
              </a:solidFill>
            </a:endParaRPr>
          </a:p>
        </p:txBody>
      </p:sp>
      <p:sp>
        <p:nvSpPr>
          <p:cNvPr id="39" name="Oval 38"/>
          <p:cNvSpPr/>
          <p:nvPr/>
        </p:nvSpPr>
        <p:spPr>
          <a:xfrm>
            <a:off x="6258142" y="3575326"/>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fontAlgn="base">
              <a:spcBef>
                <a:spcPct val="0"/>
              </a:spcBef>
              <a:spcAft>
                <a:spcPct val="0"/>
              </a:spcAft>
            </a:pPr>
            <a:endParaRPr sz="2400">
              <a:solidFill>
                <a:prstClr val="black"/>
              </a:solidFill>
            </a:endParaRPr>
          </a:p>
        </p:txBody>
      </p:sp>
      <p:pic>
        <p:nvPicPr>
          <p:cNvPr id="40"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90723" y="2671205"/>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41"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81664" y="2997697"/>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42"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8820" y="3421794"/>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43"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8284" y="3776185"/>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44"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11607" y="4242114"/>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45"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1524" y="4383686"/>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78196" y="2488280"/>
            <a:ext cx="861133" cy="830997"/>
          </a:xfrm>
          <a:prstGeom prst="rect">
            <a:avLst/>
          </a:prstGeom>
          <a:noFill/>
        </p:spPr>
        <p:txBody>
          <a:bodyPr wrap="none" rtlCol="0">
            <a:spAutoFit/>
          </a:bodyPr>
          <a:lstStyle/>
          <a:p>
            <a:pPr fontAlgn="base">
              <a:spcBef>
                <a:spcPct val="0"/>
              </a:spcBef>
              <a:spcAft>
                <a:spcPct val="0"/>
              </a:spcAft>
            </a:pPr>
            <a:r>
              <a:rPr lang="en-US" sz="2400" dirty="0" smtClean="0">
                <a:solidFill>
                  <a:prstClr val="black"/>
                </a:solidFill>
                <a:latin typeface="Calibri" pitchFamily="34" charset="0"/>
              </a:rPr>
              <a:t>Root </a:t>
            </a:r>
          </a:p>
          <a:p>
            <a:pPr fontAlgn="base">
              <a:spcBef>
                <a:spcPct val="0"/>
              </a:spcBef>
              <a:spcAft>
                <a:spcPct val="0"/>
              </a:spcAft>
            </a:pPr>
            <a:r>
              <a:rPr lang="en-US" sz="2400" dirty="0" smtClean="0">
                <a:solidFill>
                  <a:prstClr val="black"/>
                </a:solidFill>
                <a:latin typeface="Calibri" pitchFamily="34" charset="0"/>
              </a:rPr>
              <a:t>Node</a:t>
            </a:r>
            <a:endParaRPr sz="2400" dirty="0">
              <a:solidFill>
                <a:prstClr val="black"/>
              </a:solidFill>
              <a:latin typeface="Calibri" pitchFamily="34" charset="0"/>
            </a:endParaRPr>
          </a:p>
        </p:txBody>
      </p:sp>
      <p:sp>
        <p:nvSpPr>
          <p:cNvPr id="46" name="TextBox 45"/>
          <p:cNvSpPr txBox="1"/>
          <p:nvPr/>
        </p:nvSpPr>
        <p:spPr>
          <a:xfrm>
            <a:off x="367449" y="4542219"/>
            <a:ext cx="1330685" cy="830997"/>
          </a:xfrm>
          <a:prstGeom prst="rect">
            <a:avLst/>
          </a:prstGeom>
          <a:noFill/>
        </p:spPr>
        <p:txBody>
          <a:bodyPr wrap="none" rtlCol="0">
            <a:spAutoFit/>
          </a:bodyPr>
          <a:lstStyle/>
          <a:p>
            <a:pPr fontAlgn="base">
              <a:spcBef>
                <a:spcPct val="0"/>
              </a:spcBef>
              <a:spcAft>
                <a:spcPct val="0"/>
              </a:spcAft>
            </a:pPr>
            <a:r>
              <a:rPr lang="en-US" sz="2400" dirty="0" smtClean="0">
                <a:solidFill>
                  <a:prstClr val="black"/>
                </a:solidFill>
                <a:latin typeface="Calibri" pitchFamily="34" charset="0"/>
              </a:rPr>
              <a:t>Non-root</a:t>
            </a:r>
          </a:p>
          <a:p>
            <a:pPr fontAlgn="base">
              <a:spcBef>
                <a:spcPct val="0"/>
              </a:spcBef>
              <a:spcAft>
                <a:spcPct val="0"/>
              </a:spcAft>
            </a:pPr>
            <a:r>
              <a:rPr lang="en-US" sz="2400" dirty="0" smtClean="0">
                <a:solidFill>
                  <a:prstClr val="black"/>
                </a:solidFill>
                <a:latin typeface="Calibri" pitchFamily="34" charset="0"/>
              </a:rPr>
              <a:t>Nodes</a:t>
            </a:r>
            <a:endParaRPr sz="2400" dirty="0">
              <a:solidFill>
                <a:prstClr val="black"/>
              </a:solidFill>
              <a:latin typeface="Calibri" pitchFamily="34" charset="0"/>
            </a:endParaRPr>
          </a:p>
        </p:txBody>
      </p:sp>
      <p:sp>
        <p:nvSpPr>
          <p:cNvPr id="47" name="TextBox 46"/>
          <p:cNvSpPr txBox="1"/>
          <p:nvPr/>
        </p:nvSpPr>
        <p:spPr>
          <a:xfrm>
            <a:off x="3013012" y="1840208"/>
            <a:ext cx="1800199" cy="830997"/>
          </a:xfrm>
          <a:prstGeom prst="rect">
            <a:avLst/>
          </a:prstGeom>
          <a:noFill/>
        </p:spPr>
        <p:txBody>
          <a:bodyPr wrap="square" rtlCol="0">
            <a:spAutoFit/>
          </a:bodyPr>
          <a:lstStyle/>
          <a:p>
            <a:pPr algn="ctr" fontAlgn="base">
              <a:spcBef>
                <a:spcPct val="0"/>
              </a:spcBef>
              <a:spcAft>
                <a:spcPct val="0"/>
              </a:spcAft>
            </a:pPr>
            <a:r>
              <a:rPr lang="en-US" sz="2400" dirty="0" smtClean="0">
                <a:solidFill>
                  <a:prstClr val="black"/>
                </a:solidFill>
                <a:latin typeface="Calibri" pitchFamily="34" charset="0"/>
              </a:rPr>
              <a:t>Uninitiated graphs</a:t>
            </a:r>
            <a:endParaRPr sz="2400" dirty="0">
              <a:solidFill>
                <a:prstClr val="black"/>
              </a:solidFill>
              <a:latin typeface="Calibri" pitchFamily="34" charset="0"/>
            </a:endParaRPr>
          </a:p>
        </p:txBody>
      </p:sp>
      <p:sp>
        <p:nvSpPr>
          <p:cNvPr id="48" name="TextBox 47"/>
          <p:cNvSpPr txBox="1"/>
          <p:nvPr/>
        </p:nvSpPr>
        <p:spPr>
          <a:xfrm>
            <a:off x="5245260" y="2167149"/>
            <a:ext cx="1800199" cy="461665"/>
          </a:xfrm>
          <a:prstGeom prst="rect">
            <a:avLst/>
          </a:prstGeom>
          <a:noFill/>
        </p:spPr>
        <p:txBody>
          <a:bodyPr wrap="square" rtlCol="0">
            <a:spAutoFit/>
          </a:bodyPr>
          <a:lstStyle/>
          <a:p>
            <a:pPr algn="ctr" fontAlgn="base">
              <a:spcBef>
                <a:spcPct val="0"/>
              </a:spcBef>
              <a:spcAft>
                <a:spcPct val="0"/>
              </a:spcAft>
            </a:pPr>
            <a:r>
              <a:rPr lang="en-US" sz="2400" dirty="0" smtClean="0">
                <a:solidFill>
                  <a:prstClr val="black"/>
                </a:solidFill>
                <a:latin typeface="Calibri" pitchFamily="34" charset="0"/>
              </a:rPr>
              <a:t>Task queues</a:t>
            </a:r>
            <a:endParaRPr sz="2400" dirty="0">
              <a:solidFill>
                <a:prstClr val="black"/>
              </a:solidFill>
              <a:latin typeface="Calibri" pitchFamily="34" charset="0"/>
            </a:endParaRPr>
          </a:p>
        </p:txBody>
      </p:sp>
      <p:sp>
        <p:nvSpPr>
          <p:cNvPr id="55" name="TextBox 54"/>
          <p:cNvSpPr txBox="1"/>
          <p:nvPr/>
        </p:nvSpPr>
        <p:spPr>
          <a:xfrm>
            <a:off x="7092281" y="1772816"/>
            <a:ext cx="1800199" cy="830997"/>
          </a:xfrm>
          <a:prstGeom prst="rect">
            <a:avLst/>
          </a:prstGeom>
          <a:noFill/>
        </p:spPr>
        <p:txBody>
          <a:bodyPr wrap="square" rtlCol="0">
            <a:spAutoFit/>
          </a:bodyPr>
          <a:lstStyle/>
          <a:p>
            <a:pPr algn="ctr" fontAlgn="base">
              <a:spcBef>
                <a:spcPct val="0"/>
              </a:spcBef>
              <a:spcAft>
                <a:spcPct val="0"/>
              </a:spcAft>
            </a:pPr>
            <a:r>
              <a:rPr lang="en-US" sz="2400" dirty="0" smtClean="0">
                <a:solidFill>
                  <a:prstClr val="black"/>
                </a:solidFill>
                <a:latin typeface="Calibri" pitchFamily="34" charset="0"/>
              </a:rPr>
              <a:t>Worker threads</a:t>
            </a:r>
            <a:endParaRPr sz="2400" dirty="0">
              <a:solidFill>
                <a:prstClr val="black"/>
              </a:solidFill>
              <a:latin typeface="Calibri" pitchFamily="34" charset="0"/>
            </a:endParaRPr>
          </a:p>
        </p:txBody>
      </p:sp>
      <p:sp>
        <p:nvSpPr>
          <p:cNvPr id="49" name="TextBox 48"/>
          <p:cNvSpPr txBox="1"/>
          <p:nvPr/>
        </p:nvSpPr>
        <p:spPr>
          <a:xfrm>
            <a:off x="912928" y="1936316"/>
            <a:ext cx="1504066" cy="461665"/>
          </a:xfrm>
          <a:prstGeom prst="rect">
            <a:avLst/>
          </a:prstGeom>
          <a:noFill/>
        </p:spPr>
        <p:txBody>
          <a:bodyPr wrap="none" rtlCol="0">
            <a:spAutoFit/>
          </a:bodyPr>
          <a:lstStyle/>
          <a:p>
            <a:pPr fontAlgn="base">
              <a:spcBef>
                <a:spcPct val="0"/>
              </a:spcBef>
              <a:spcAft>
                <a:spcPct val="0"/>
              </a:spcAft>
            </a:pPr>
            <a:r>
              <a:rPr lang="en-US" sz="2400" dirty="0" smtClean="0">
                <a:solidFill>
                  <a:prstClr val="black"/>
                </a:solidFill>
                <a:latin typeface="Calibri" pitchFamily="34" charset="0"/>
              </a:rPr>
              <a:t>Task graph</a:t>
            </a:r>
            <a:endParaRPr sz="2400" dirty="0">
              <a:solidFill>
                <a:prstClr val="black"/>
              </a:solidFill>
              <a:latin typeface="Calibri" pitchFamily="34" charset="0"/>
            </a:endParaRPr>
          </a:p>
        </p:txBody>
      </p:sp>
      <p:sp>
        <p:nvSpPr>
          <p:cNvPr id="50" name="Rounded Rectangle 49"/>
          <p:cNvSpPr/>
          <p:nvPr/>
        </p:nvSpPr>
        <p:spPr>
          <a:xfrm>
            <a:off x="5250180" y="4223951"/>
            <a:ext cx="1797710" cy="57845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r" fontAlgn="base">
              <a:spcBef>
                <a:spcPct val="0"/>
              </a:spcBef>
              <a:spcAft>
                <a:spcPct val="0"/>
              </a:spcAft>
            </a:pPr>
            <a:endParaRPr sz="2400" dirty="0">
              <a:solidFill>
                <a:prstClr val="black"/>
              </a:solidFill>
            </a:endParaRPr>
          </a:p>
        </p:txBody>
      </p:sp>
      <p:sp>
        <p:nvSpPr>
          <p:cNvPr id="51" name="Oval 50"/>
          <p:cNvSpPr/>
          <p:nvPr/>
        </p:nvSpPr>
        <p:spPr>
          <a:xfrm>
            <a:off x="5394196" y="4317359"/>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fontAlgn="base">
              <a:spcBef>
                <a:spcPct val="0"/>
              </a:spcBef>
              <a:spcAft>
                <a:spcPct val="0"/>
              </a:spcAft>
            </a:pPr>
            <a:endParaRPr sz="2400">
              <a:solidFill>
                <a:prstClr val="black"/>
              </a:solidFill>
            </a:endParaRPr>
          </a:p>
        </p:txBody>
      </p:sp>
      <p:sp>
        <p:nvSpPr>
          <p:cNvPr id="52" name="Oval 51"/>
          <p:cNvSpPr/>
          <p:nvPr/>
        </p:nvSpPr>
        <p:spPr>
          <a:xfrm>
            <a:off x="5831014" y="4313678"/>
            <a:ext cx="360040" cy="3600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fontAlgn="base">
              <a:spcBef>
                <a:spcPct val="0"/>
              </a:spcBef>
              <a:spcAft>
                <a:spcPct val="0"/>
              </a:spcAft>
            </a:pPr>
            <a:endParaRPr sz="2400">
              <a:solidFill>
                <a:prstClr val="black"/>
              </a:solidFill>
            </a:endParaRPr>
          </a:p>
        </p:txBody>
      </p:sp>
      <p:sp>
        <p:nvSpPr>
          <p:cNvPr id="53" name="Rounded Rectangular Callout 52"/>
          <p:cNvSpPr/>
          <p:nvPr/>
        </p:nvSpPr>
        <p:spPr>
          <a:xfrm>
            <a:off x="2032664" y="5187585"/>
            <a:ext cx="6311516" cy="785511"/>
          </a:xfrm>
          <a:prstGeom prst="wedgeRoundRectCallout">
            <a:avLst>
              <a:gd name="adj1" fmla="val 20369"/>
              <a:gd name="adj2" fmla="val -83739"/>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t>Distributed queues to minimize sync contention</a:t>
            </a:r>
          </a:p>
          <a:p>
            <a:pPr algn="ctr"/>
            <a:r>
              <a:rPr lang="en-US" sz="2400" dirty="0" smtClean="0"/>
              <a:t>Task stealing for load-balancing</a:t>
            </a:r>
          </a:p>
        </p:txBody>
      </p:sp>
    </p:spTree>
    <p:extLst>
      <p:ext uri="{BB962C8B-B14F-4D97-AF65-F5344CB8AC3E}">
        <p14:creationId xmlns:p14="http://schemas.microsoft.com/office/powerpoint/2010/main" val="4229610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fade">
                                      <p:cBhvr>
                                        <p:cTn id="16" dur="500"/>
                                        <p:tgtEl>
                                          <p:spTgt spid="4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500"/>
                                        <p:tgtEl>
                                          <p:spTgt spid="2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500"/>
                                        <p:tgtEl>
                                          <p:spTgt spid="3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500"/>
                                        <p:tgtEl>
                                          <p:spTgt spid="3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8"/>
                                        </p:tgtEl>
                                        <p:attrNameLst>
                                          <p:attrName>style.visibility</p:attrName>
                                        </p:attrNameLst>
                                      </p:cBhvr>
                                      <p:to>
                                        <p:strVal val="visible"/>
                                      </p:to>
                                    </p:set>
                                    <p:animEffect transition="in" filter="fade">
                                      <p:cBhvr>
                                        <p:cTn id="36" dur="500"/>
                                        <p:tgtEl>
                                          <p:spTgt spid="3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500"/>
                                        <p:tgtEl>
                                          <p:spTgt spid="3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fade">
                                      <p:cBhvr>
                                        <p:cTn id="42" dur="500"/>
                                        <p:tgtEl>
                                          <p:spTgt spid="4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fade">
                                      <p:cBhvr>
                                        <p:cTn id="45" dur="500"/>
                                        <p:tgtEl>
                                          <p:spTgt spid="5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1"/>
                                        </p:tgtEl>
                                        <p:attrNameLst>
                                          <p:attrName>style.visibility</p:attrName>
                                        </p:attrNameLst>
                                      </p:cBhvr>
                                      <p:to>
                                        <p:strVal val="visible"/>
                                      </p:to>
                                    </p:set>
                                    <p:animEffect transition="in" filter="fade">
                                      <p:cBhvr>
                                        <p:cTn id="48" dur="500"/>
                                        <p:tgtEl>
                                          <p:spTgt spid="5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2"/>
                                        </p:tgtEl>
                                        <p:attrNameLst>
                                          <p:attrName>style.visibility</p:attrName>
                                        </p:attrNameLst>
                                      </p:cBhvr>
                                      <p:to>
                                        <p:strVal val="visible"/>
                                      </p:to>
                                    </p:set>
                                    <p:animEffect transition="in" filter="fade">
                                      <p:cBhvr>
                                        <p:cTn id="51" dur="500"/>
                                        <p:tgtEl>
                                          <p:spTgt spid="5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53"/>
                                        </p:tgtEl>
                                        <p:attrNameLst>
                                          <p:attrName>style.visibility</p:attrName>
                                        </p:attrNameLst>
                                      </p:cBhvr>
                                      <p:to>
                                        <p:strVal val="visible"/>
                                      </p:to>
                                    </p:set>
                                    <p:animEffect transition="in" filter="fade">
                                      <p:cBhvr>
                                        <p:cTn id="56"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animBg="1"/>
      <p:bldP spid="19" grpId="0" animBg="1"/>
      <p:bldP spid="27" grpId="0" animBg="1"/>
      <p:bldP spid="28" grpId="0" animBg="1"/>
      <p:bldP spid="29" grpId="0" animBg="1"/>
      <p:bldP spid="30" grpId="0" animBg="1"/>
      <p:bldP spid="31" grpId="0" animBg="1"/>
      <p:bldP spid="38" grpId="0" animBg="1"/>
      <p:bldP spid="39" grpId="0" animBg="1"/>
      <p:bldP spid="47" grpId="0"/>
      <p:bldP spid="48" grpId="0"/>
      <p:bldP spid="50" grpId="0" animBg="1"/>
      <p:bldP spid="51" grpId="0" animBg="1"/>
      <p:bldP spid="52" grpId="0" animBg="1"/>
      <p:bldP spid="5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for mixed workloads</a:t>
            </a:r>
            <a:endParaRPr lang="de-DE" dirty="0"/>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3</a:t>
            </a:fld>
            <a:endParaRPr lang="en-US">
              <a:solidFill>
                <a:prstClr val="white">
                  <a:lumMod val="50000"/>
                </a:prstClr>
              </a:solidFill>
            </a:endParaRPr>
          </a:p>
        </p:txBody>
      </p:sp>
      <p:sp>
        <p:nvSpPr>
          <p:cNvPr id="165" name="TextBox 164"/>
          <p:cNvSpPr txBox="1"/>
          <p:nvPr/>
        </p:nvSpPr>
        <p:spPr>
          <a:xfrm>
            <a:off x="2041773" y="1330288"/>
            <a:ext cx="1114985" cy="523220"/>
          </a:xfrm>
          <a:prstGeom prst="rect">
            <a:avLst/>
          </a:prstGeom>
          <a:noFill/>
        </p:spPr>
        <p:txBody>
          <a:bodyPr wrap="none" rtlCol="0">
            <a:spAutoFit/>
          </a:bodyPr>
          <a:lstStyle/>
          <a:p>
            <a:r>
              <a:rPr lang="en-US" sz="2800" b="1" dirty="0" smtClean="0">
                <a:effectLst>
                  <a:outerShdw blurRad="38100" dist="38100" dir="2700000" algn="tl">
                    <a:srgbClr val="000000">
                      <a:alpha val="43137"/>
                    </a:srgbClr>
                  </a:outerShdw>
                </a:effectLst>
              </a:rPr>
              <a:t>OLTP</a:t>
            </a:r>
            <a:endParaRPr lang="el-GR" sz="2800" b="1" dirty="0">
              <a:effectLst>
                <a:outerShdw blurRad="38100" dist="38100" dir="2700000" algn="tl">
                  <a:srgbClr val="000000">
                    <a:alpha val="43137"/>
                  </a:srgbClr>
                </a:outerShdw>
              </a:effectLst>
            </a:endParaRPr>
          </a:p>
        </p:txBody>
      </p:sp>
      <p:sp>
        <p:nvSpPr>
          <p:cNvPr id="166" name="TextBox 165"/>
          <p:cNvSpPr txBox="1"/>
          <p:nvPr/>
        </p:nvSpPr>
        <p:spPr>
          <a:xfrm>
            <a:off x="6054901" y="1330288"/>
            <a:ext cx="1181734" cy="523220"/>
          </a:xfrm>
          <a:prstGeom prst="rect">
            <a:avLst/>
          </a:prstGeom>
          <a:noFill/>
          <a:effectLst/>
        </p:spPr>
        <p:txBody>
          <a:bodyPr wrap="none" rtlCol="0">
            <a:spAutoFit/>
          </a:bodyPr>
          <a:lstStyle/>
          <a:p>
            <a:r>
              <a:rPr lang="en-US" sz="2800" b="1" dirty="0" smtClean="0">
                <a:effectLst>
                  <a:outerShdw blurRad="38100" dist="38100" dir="2700000" algn="tl">
                    <a:srgbClr val="000000">
                      <a:alpha val="43137"/>
                    </a:srgbClr>
                  </a:outerShdw>
                </a:effectLst>
              </a:rPr>
              <a:t>OLAP</a:t>
            </a:r>
            <a:endParaRPr lang="el-GR" sz="2800" b="1" dirty="0">
              <a:effectLst>
                <a:outerShdw blurRad="38100" dist="38100" dir="2700000" algn="tl">
                  <a:srgbClr val="000000">
                    <a:alpha val="43137"/>
                  </a:srgbClr>
                </a:outerShdw>
              </a:effectLst>
            </a:endParaRPr>
          </a:p>
        </p:txBody>
      </p:sp>
      <p:sp>
        <p:nvSpPr>
          <p:cNvPr id="170" name="TextBox 169"/>
          <p:cNvSpPr txBox="1"/>
          <p:nvPr/>
        </p:nvSpPr>
        <p:spPr>
          <a:xfrm>
            <a:off x="1309620" y="1959866"/>
            <a:ext cx="2547492" cy="1354217"/>
          </a:xfrm>
          <a:prstGeom prst="rect">
            <a:avLst/>
          </a:prstGeom>
          <a:noFill/>
        </p:spPr>
        <p:txBody>
          <a:bodyPr wrap="none" rtlCol="0">
            <a:spAutoFit/>
          </a:bodyPr>
          <a:lstStyle/>
          <a:p>
            <a:pPr algn="ctr">
              <a:spcAft>
                <a:spcPts val="600"/>
              </a:spcAft>
            </a:pPr>
            <a:r>
              <a:rPr lang="en-US" sz="2400" dirty="0" smtClean="0"/>
              <a:t>Short-lived</a:t>
            </a:r>
          </a:p>
          <a:p>
            <a:pPr algn="ctr">
              <a:spcAft>
                <a:spcPts val="600"/>
              </a:spcAft>
            </a:pPr>
            <a:r>
              <a:rPr lang="en-US" sz="2400" dirty="0" smtClean="0"/>
              <a:t>Reads &amp; updates</a:t>
            </a:r>
          </a:p>
          <a:p>
            <a:pPr algn="ctr">
              <a:spcAft>
                <a:spcPts val="600"/>
              </a:spcAft>
            </a:pPr>
            <a:r>
              <a:rPr lang="en-US" sz="2400" dirty="0" smtClean="0"/>
              <a:t>Scan-light</a:t>
            </a:r>
            <a:endParaRPr lang="de-DE" sz="2400" dirty="0"/>
          </a:p>
        </p:txBody>
      </p:sp>
      <p:sp>
        <p:nvSpPr>
          <p:cNvPr id="171" name="TextBox 170"/>
          <p:cNvSpPr txBox="1"/>
          <p:nvPr/>
        </p:nvSpPr>
        <p:spPr>
          <a:xfrm>
            <a:off x="5638912" y="1950971"/>
            <a:ext cx="2002471" cy="1354217"/>
          </a:xfrm>
          <a:prstGeom prst="rect">
            <a:avLst/>
          </a:prstGeom>
          <a:noFill/>
        </p:spPr>
        <p:txBody>
          <a:bodyPr wrap="none" rtlCol="0">
            <a:spAutoFit/>
          </a:bodyPr>
          <a:lstStyle/>
          <a:p>
            <a:pPr algn="ctr">
              <a:spcAft>
                <a:spcPts val="600"/>
              </a:spcAft>
            </a:pPr>
            <a:r>
              <a:rPr lang="en-US" sz="2400" dirty="0" smtClean="0"/>
              <a:t>Long-running</a:t>
            </a:r>
          </a:p>
          <a:p>
            <a:pPr algn="ctr">
              <a:spcAft>
                <a:spcPts val="600"/>
              </a:spcAft>
            </a:pPr>
            <a:r>
              <a:rPr lang="en-US" sz="2400" dirty="0" smtClean="0"/>
              <a:t>Read-only</a:t>
            </a:r>
          </a:p>
          <a:p>
            <a:pPr algn="ctr">
              <a:spcAft>
                <a:spcPts val="600"/>
              </a:spcAft>
            </a:pPr>
            <a:r>
              <a:rPr lang="en-US" sz="2400" dirty="0" smtClean="0"/>
              <a:t>Scan-heavy</a:t>
            </a:r>
            <a:endParaRPr lang="de-DE" sz="2400" dirty="0"/>
          </a:p>
        </p:txBody>
      </p:sp>
      <p:sp>
        <p:nvSpPr>
          <p:cNvPr id="221" name="Text Box 6"/>
          <p:cNvSpPr txBox="1">
            <a:spLocks noChangeArrowheads="1"/>
          </p:cNvSpPr>
          <p:nvPr/>
        </p:nvSpPr>
        <p:spPr bwMode="auto">
          <a:xfrm>
            <a:off x="381000" y="6019800"/>
            <a:ext cx="8526864" cy="52322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ctr">
              <a:spcBef>
                <a:spcPct val="50000"/>
              </a:spcBef>
            </a:pPr>
            <a:r>
              <a:rPr lang="en-US" sz="2800" i="1" dirty="0" smtClean="0">
                <a:latin typeface="+mj-lt"/>
              </a:rPr>
              <a:t>How to schedule highly concurrent mixed workloads?</a:t>
            </a:r>
          </a:p>
        </p:txBody>
      </p:sp>
      <p:cxnSp>
        <p:nvCxnSpPr>
          <p:cNvPr id="5" name="Straight Arrow Connector 4"/>
          <p:cNvCxnSpPr/>
          <p:nvPr/>
        </p:nvCxnSpPr>
        <p:spPr>
          <a:xfrm>
            <a:off x="2599265" y="3480619"/>
            <a:ext cx="0" cy="70792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8" name="Straight Arrow Connector 47"/>
          <p:cNvCxnSpPr/>
          <p:nvPr/>
        </p:nvCxnSpPr>
        <p:spPr>
          <a:xfrm>
            <a:off x="6668986" y="3485539"/>
            <a:ext cx="0" cy="70792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pic>
        <p:nvPicPr>
          <p:cNvPr id="50"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0124" y="4450297"/>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51" name="TextBox 50"/>
          <p:cNvSpPr txBox="1"/>
          <p:nvPr/>
        </p:nvSpPr>
        <p:spPr>
          <a:xfrm>
            <a:off x="1803025" y="4437933"/>
            <a:ext cx="2000869" cy="461665"/>
          </a:xfrm>
          <a:prstGeom prst="rect">
            <a:avLst/>
          </a:prstGeom>
          <a:noFill/>
        </p:spPr>
        <p:txBody>
          <a:bodyPr wrap="none" rtlCol="0">
            <a:spAutoFit/>
          </a:bodyPr>
          <a:lstStyle/>
          <a:p>
            <a:r>
              <a:rPr lang="en-US" sz="2400" dirty="0" smtClean="0"/>
              <a:t>Single thread</a:t>
            </a:r>
            <a:endParaRPr lang="de-DE" sz="2400" dirty="0"/>
          </a:p>
        </p:txBody>
      </p:sp>
      <p:pic>
        <p:nvPicPr>
          <p:cNvPr id="52"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43783" y="4462661"/>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53" name="TextBox 52"/>
          <p:cNvSpPr txBox="1"/>
          <p:nvPr/>
        </p:nvSpPr>
        <p:spPr>
          <a:xfrm>
            <a:off x="5866684" y="4450297"/>
            <a:ext cx="1693092" cy="461665"/>
          </a:xfrm>
          <a:prstGeom prst="rect">
            <a:avLst/>
          </a:prstGeom>
          <a:noFill/>
        </p:spPr>
        <p:txBody>
          <a:bodyPr wrap="none" rtlCol="0">
            <a:spAutoFit/>
          </a:bodyPr>
          <a:lstStyle/>
          <a:p>
            <a:r>
              <a:rPr lang="en-US" sz="2400" dirty="0" smtClean="0"/>
              <a:t>Parallelism</a:t>
            </a:r>
            <a:endParaRPr lang="de-DE" sz="2400" dirty="0"/>
          </a:p>
        </p:txBody>
      </p:sp>
      <p:pic>
        <p:nvPicPr>
          <p:cNvPr id="54"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7814" y="4476675"/>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55"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37023" y="4476675"/>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56" name="Rounded Rectangular Callout 55"/>
          <p:cNvSpPr/>
          <p:nvPr/>
        </p:nvSpPr>
        <p:spPr>
          <a:xfrm>
            <a:off x="4462609" y="5201554"/>
            <a:ext cx="3044320" cy="715009"/>
          </a:xfrm>
          <a:prstGeom prst="wedgeRoundRectCallout">
            <a:avLst>
              <a:gd name="adj1" fmla="val -20937"/>
              <a:gd name="adj2" fmla="val -85088"/>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t>Contention in highly concurrent situations</a:t>
            </a:r>
            <a:endParaRPr lang="el-GR" sz="2400" dirty="0"/>
          </a:p>
        </p:txBody>
      </p:sp>
    </p:spTree>
    <p:extLst>
      <p:ext uri="{BB962C8B-B14F-4D97-AF65-F5344CB8AC3E}">
        <p14:creationId xmlns:p14="http://schemas.microsoft.com/office/powerpoint/2010/main" val="6355766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500"/>
                                        <p:tgtEl>
                                          <p:spTgt spid="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fade">
                                      <p:cBhvr>
                                        <p:cTn id="10" dur="500"/>
                                        <p:tgtEl>
                                          <p:spTgt spid="51"/>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2"/>
                                        </p:tgtEl>
                                        <p:attrNameLst>
                                          <p:attrName>style.visibility</p:attrName>
                                        </p:attrNameLst>
                                      </p:cBhvr>
                                      <p:to>
                                        <p:strVal val="visible"/>
                                      </p:to>
                                    </p:set>
                                    <p:animEffect transition="in" filter="fade">
                                      <p:cBhvr>
                                        <p:cTn id="18" dur="500"/>
                                        <p:tgtEl>
                                          <p:spTgt spid="5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fade">
                                      <p:cBhvr>
                                        <p:cTn id="21" dur="500"/>
                                        <p:tgtEl>
                                          <p:spTgt spid="53"/>
                                        </p:tgtEl>
                                      </p:cBhvr>
                                    </p:animEffect>
                                  </p:childTnLst>
                                </p:cTn>
                              </p:par>
                              <p:par>
                                <p:cTn id="22" presetID="10" presetClass="entr" presetSubtype="0" fill="hold" nodeType="withEffect">
                                  <p:stCondLst>
                                    <p:cond delay="0"/>
                                  </p:stCondLst>
                                  <p:childTnLst>
                                    <p:set>
                                      <p:cBhvr>
                                        <p:cTn id="23" dur="1" fill="hold">
                                          <p:stCondLst>
                                            <p:cond delay="0"/>
                                          </p:stCondLst>
                                        </p:cTn>
                                        <p:tgtEl>
                                          <p:spTgt spid="54"/>
                                        </p:tgtEl>
                                        <p:attrNameLst>
                                          <p:attrName>style.visibility</p:attrName>
                                        </p:attrNameLst>
                                      </p:cBhvr>
                                      <p:to>
                                        <p:strVal val="visible"/>
                                      </p:to>
                                    </p:set>
                                    <p:animEffect transition="in" filter="fade">
                                      <p:cBhvr>
                                        <p:cTn id="24" dur="500"/>
                                        <p:tgtEl>
                                          <p:spTgt spid="54"/>
                                        </p:tgtEl>
                                      </p:cBhvr>
                                    </p:animEffect>
                                  </p:childTnLst>
                                </p:cTn>
                              </p:par>
                              <p:par>
                                <p:cTn id="25" presetID="10" presetClass="entr" presetSubtype="0" fill="hold" nodeType="with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fade">
                                      <p:cBhvr>
                                        <p:cTn id="27" dur="500"/>
                                        <p:tgtEl>
                                          <p:spTgt spid="55"/>
                                        </p:tgtEl>
                                      </p:cBhvr>
                                    </p:animEffect>
                                  </p:childTnLst>
                                </p:cTn>
                              </p:par>
                              <p:par>
                                <p:cTn id="28" presetID="10" presetClass="entr" presetSubtype="0" fill="hold" nodeType="with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fade">
                                      <p:cBhvr>
                                        <p:cTn id="30" dur="500"/>
                                        <p:tgtEl>
                                          <p:spTgt spid="4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6"/>
                                        </p:tgtEl>
                                        <p:attrNameLst>
                                          <p:attrName>style.visibility</p:attrName>
                                        </p:attrNameLst>
                                      </p:cBhvr>
                                      <p:to>
                                        <p:strVal val="visible"/>
                                      </p:to>
                                    </p:set>
                                    <p:animEffect transition="in" filter="fade">
                                      <p:cBhvr>
                                        <p:cTn id="35" dur="500"/>
                                        <p:tgtEl>
                                          <p:spTgt spid="56"/>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21"/>
                                        </p:tgtEl>
                                        <p:attrNameLst>
                                          <p:attrName>style.visibility</p:attrName>
                                        </p:attrNameLst>
                                      </p:cBhvr>
                                      <p:to>
                                        <p:strVal val="visible"/>
                                      </p:to>
                                    </p:set>
                                    <p:anim calcmode="lin" valueType="num">
                                      <p:cBhvr additive="base">
                                        <p:cTn id="40" dur="500" fill="hold"/>
                                        <p:tgtEl>
                                          <p:spTgt spid="221"/>
                                        </p:tgtEl>
                                        <p:attrNameLst>
                                          <p:attrName>ppt_x</p:attrName>
                                        </p:attrNameLst>
                                      </p:cBhvr>
                                      <p:tavLst>
                                        <p:tav tm="0">
                                          <p:val>
                                            <p:strVal val="#ppt_x"/>
                                          </p:val>
                                        </p:tav>
                                        <p:tav tm="100000">
                                          <p:val>
                                            <p:strVal val="#ppt_x"/>
                                          </p:val>
                                        </p:tav>
                                      </p:tavLst>
                                    </p:anim>
                                    <p:anim calcmode="lin" valueType="num">
                                      <p:cBhvr additive="base">
                                        <p:cTn id="41" dur="500" fill="hold"/>
                                        <p:tgtEl>
                                          <p:spTgt spid="2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 grpId="0" animBg="1"/>
      <p:bldP spid="51" grpId="0"/>
      <p:bldP spid="53" grpId="0"/>
      <p:bldP spid="5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8" name="Group 147"/>
          <p:cNvGrpSpPr/>
          <p:nvPr/>
        </p:nvGrpSpPr>
        <p:grpSpPr>
          <a:xfrm>
            <a:off x="3724782" y="2762688"/>
            <a:ext cx="2940690" cy="747347"/>
            <a:chOff x="3724782" y="2600460"/>
            <a:chExt cx="2940690" cy="747347"/>
          </a:xfrm>
        </p:grpSpPr>
        <p:sp>
          <p:nvSpPr>
            <p:cNvPr id="77" name="Rectangle 76"/>
            <p:cNvSpPr/>
            <p:nvPr/>
          </p:nvSpPr>
          <p:spPr>
            <a:xfrm>
              <a:off x="3724782" y="2600460"/>
              <a:ext cx="588138" cy="248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a:t>
              </a:r>
              <a:endParaRPr lang="de-DE" dirty="0"/>
            </a:p>
          </p:txBody>
        </p:sp>
        <p:sp>
          <p:nvSpPr>
            <p:cNvPr id="84" name="Rectangle 83"/>
            <p:cNvSpPr/>
            <p:nvPr/>
          </p:nvSpPr>
          <p:spPr>
            <a:xfrm>
              <a:off x="4312920" y="2851279"/>
              <a:ext cx="588138" cy="248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2</a:t>
              </a:r>
              <a:endParaRPr lang="de-DE" dirty="0"/>
            </a:p>
          </p:txBody>
        </p:sp>
        <p:sp>
          <p:nvSpPr>
            <p:cNvPr id="85" name="Rectangle 84"/>
            <p:cNvSpPr/>
            <p:nvPr/>
          </p:nvSpPr>
          <p:spPr>
            <a:xfrm>
              <a:off x="4901058" y="2604815"/>
              <a:ext cx="588138" cy="248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a:t>
              </a:r>
              <a:endParaRPr lang="de-DE" dirty="0"/>
            </a:p>
          </p:txBody>
        </p:sp>
        <p:sp>
          <p:nvSpPr>
            <p:cNvPr id="86" name="Rectangle 85"/>
            <p:cNvSpPr/>
            <p:nvPr/>
          </p:nvSpPr>
          <p:spPr>
            <a:xfrm>
              <a:off x="5489196" y="3099543"/>
              <a:ext cx="588138" cy="248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a:t>
              </a:r>
              <a:endParaRPr lang="de-DE" dirty="0"/>
            </a:p>
          </p:txBody>
        </p:sp>
        <p:sp>
          <p:nvSpPr>
            <p:cNvPr id="87" name="Rectangle 86"/>
            <p:cNvSpPr/>
            <p:nvPr/>
          </p:nvSpPr>
          <p:spPr>
            <a:xfrm>
              <a:off x="6077334" y="2851279"/>
              <a:ext cx="588138" cy="248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endParaRPr lang="de-DE" dirty="0"/>
            </a:p>
          </p:txBody>
        </p:sp>
      </p:grpSp>
      <p:grpSp>
        <p:nvGrpSpPr>
          <p:cNvPr id="146" name="Group 145"/>
          <p:cNvGrpSpPr/>
          <p:nvPr/>
        </p:nvGrpSpPr>
        <p:grpSpPr>
          <a:xfrm>
            <a:off x="3739303" y="2751857"/>
            <a:ext cx="3769644" cy="751599"/>
            <a:chOff x="1577800" y="4140341"/>
            <a:chExt cx="3769644" cy="751599"/>
          </a:xfrm>
        </p:grpSpPr>
        <p:sp>
          <p:nvSpPr>
            <p:cNvPr id="89" name="Rectangle 88"/>
            <p:cNvSpPr/>
            <p:nvPr/>
          </p:nvSpPr>
          <p:spPr>
            <a:xfrm>
              <a:off x="1660691" y="4140341"/>
              <a:ext cx="588138" cy="248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a:t>
              </a:r>
              <a:endParaRPr lang="de-DE" dirty="0"/>
            </a:p>
          </p:txBody>
        </p:sp>
        <p:sp>
          <p:nvSpPr>
            <p:cNvPr id="90" name="Rectangle 89"/>
            <p:cNvSpPr/>
            <p:nvPr/>
          </p:nvSpPr>
          <p:spPr>
            <a:xfrm>
              <a:off x="2414611" y="4391160"/>
              <a:ext cx="588138" cy="248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2</a:t>
              </a:r>
              <a:endParaRPr lang="de-DE" dirty="0"/>
            </a:p>
          </p:txBody>
        </p:sp>
        <p:sp>
          <p:nvSpPr>
            <p:cNvPr id="94" name="Rectangle 93"/>
            <p:cNvSpPr/>
            <p:nvPr/>
          </p:nvSpPr>
          <p:spPr>
            <a:xfrm>
              <a:off x="2248829" y="4140341"/>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sp>
          <p:nvSpPr>
            <p:cNvPr id="95" name="Rectangle 94"/>
            <p:cNvSpPr/>
            <p:nvPr/>
          </p:nvSpPr>
          <p:spPr>
            <a:xfrm>
              <a:off x="1577800" y="4140341"/>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sp>
          <p:nvSpPr>
            <p:cNvPr id="96" name="Rectangle 95"/>
            <p:cNvSpPr/>
            <p:nvPr/>
          </p:nvSpPr>
          <p:spPr>
            <a:xfrm>
              <a:off x="2331720" y="4391160"/>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sp>
          <p:nvSpPr>
            <p:cNvPr id="97" name="Rectangle 96"/>
            <p:cNvSpPr/>
            <p:nvPr/>
          </p:nvSpPr>
          <p:spPr>
            <a:xfrm>
              <a:off x="3002749" y="4388605"/>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sp>
          <p:nvSpPr>
            <p:cNvPr id="98" name="Rectangle 97"/>
            <p:cNvSpPr/>
            <p:nvPr/>
          </p:nvSpPr>
          <p:spPr>
            <a:xfrm>
              <a:off x="3169225" y="4140341"/>
              <a:ext cx="588138" cy="248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a:t>
              </a:r>
              <a:endParaRPr lang="de-DE" dirty="0"/>
            </a:p>
          </p:txBody>
        </p:sp>
        <p:sp>
          <p:nvSpPr>
            <p:cNvPr id="99" name="Rectangle 98"/>
            <p:cNvSpPr/>
            <p:nvPr/>
          </p:nvSpPr>
          <p:spPr>
            <a:xfrm>
              <a:off x="3757363" y="4140341"/>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sp>
          <p:nvSpPr>
            <p:cNvPr id="100" name="Rectangle 99"/>
            <p:cNvSpPr/>
            <p:nvPr/>
          </p:nvSpPr>
          <p:spPr>
            <a:xfrm>
              <a:off x="3086334" y="4140341"/>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sp>
          <p:nvSpPr>
            <p:cNvPr id="101" name="Rectangle 100"/>
            <p:cNvSpPr/>
            <p:nvPr/>
          </p:nvSpPr>
          <p:spPr>
            <a:xfrm>
              <a:off x="3923145" y="4643676"/>
              <a:ext cx="588138" cy="248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3</a:t>
              </a:r>
              <a:endParaRPr lang="de-DE" dirty="0"/>
            </a:p>
          </p:txBody>
        </p:sp>
        <p:sp>
          <p:nvSpPr>
            <p:cNvPr id="102" name="Rectangle 101"/>
            <p:cNvSpPr/>
            <p:nvPr/>
          </p:nvSpPr>
          <p:spPr>
            <a:xfrm>
              <a:off x="4511283" y="4643676"/>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sp>
          <p:nvSpPr>
            <p:cNvPr id="103" name="Rectangle 102"/>
            <p:cNvSpPr/>
            <p:nvPr/>
          </p:nvSpPr>
          <p:spPr>
            <a:xfrm>
              <a:off x="3840254" y="4643676"/>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sp>
          <p:nvSpPr>
            <p:cNvPr id="104" name="Rectangle 103"/>
            <p:cNvSpPr/>
            <p:nvPr/>
          </p:nvSpPr>
          <p:spPr>
            <a:xfrm>
              <a:off x="4676415" y="4391160"/>
              <a:ext cx="588138" cy="248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2</a:t>
              </a:r>
              <a:endParaRPr lang="de-DE" dirty="0"/>
            </a:p>
          </p:txBody>
        </p:sp>
        <p:sp>
          <p:nvSpPr>
            <p:cNvPr id="105" name="Rectangle 104"/>
            <p:cNvSpPr/>
            <p:nvPr/>
          </p:nvSpPr>
          <p:spPr>
            <a:xfrm>
              <a:off x="4593524" y="4391160"/>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sp>
          <p:nvSpPr>
            <p:cNvPr id="106" name="Rectangle 105"/>
            <p:cNvSpPr/>
            <p:nvPr/>
          </p:nvSpPr>
          <p:spPr>
            <a:xfrm>
              <a:off x="5264553" y="4388605"/>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grpSp>
      <p:sp>
        <p:nvSpPr>
          <p:cNvPr id="2" name="Title 1"/>
          <p:cNvSpPr>
            <a:spLocks noGrp="1"/>
          </p:cNvSpPr>
          <p:nvPr>
            <p:ph type="title"/>
          </p:nvPr>
        </p:nvSpPr>
        <p:spPr/>
        <p:txBody>
          <a:bodyPr/>
          <a:lstStyle/>
          <a:p>
            <a:r>
              <a:rPr lang="en-US" dirty="0" smtClean="0"/>
              <a:t>Scheduling tactics</a:t>
            </a:r>
            <a:endParaRPr lang="de-DE" dirty="0"/>
          </a:p>
        </p:txBody>
      </p:sp>
      <p:sp>
        <p:nvSpPr>
          <p:cNvPr id="3" name="Content Placeholder 2"/>
          <p:cNvSpPr>
            <a:spLocks noGrp="1"/>
          </p:cNvSpPr>
          <p:nvPr>
            <p:ph idx="1"/>
          </p:nvPr>
        </p:nvSpPr>
        <p:spPr>
          <a:xfrm>
            <a:off x="457200" y="1219201"/>
            <a:ext cx="8229600" cy="685800"/>
          </a:xfrm>
        </p:spPr>
        <p:txBody>
          <a:bodyPr/>
          <a:lstStyle/>
          <a:p>
            <a:r>
              <a:rPr lang="en-US" dirty="0" smtClean="0"/>
              <a:t>OS scheduler</a:t>
            </a:r>
            <a:endParaRPr lang="de-DE" dirty="0"/>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4</a:t>
            </a:fld>
            <a:endParaRPr lang="en-US">
              <a:solidFill>
                <a:prstClr val="white">
                  <a:lumMod val="50000"/>
                </a:prstClr>
              </a:solidFill>
            </a:endParaRPr>
          </a:p>
        </p:txBody>
      </p:sp>
      <p:cxnSp>
        <p:nvCxnSpPr>
          <p:cNvPr id="8" name="Elbow Connector 11"/>
          <p:cNvCxnSpPr>
            <a:stCxn id="12" idx="3"/>
            <a:endCxn id="20" idx="1"/>
          </p:cNvCxnSpPr>
          <p:nvPr/>
        </p:nvCxnSpPr>
        <p:spPr>
          <a:xfrm>
            <a:off x="1710436" y="2889723"/>
            <a:ext cx="357953" cy="285128"/>
          </a:xfrm>
          <a:prstGeom prst="curvedConnector3">
            <a:avLst/>
          </a:prstGeom>
          <a:ln>
            <a:tailEnd type="arrow"/>
          </a:ln>
        </p:spPr>
        <p:style>
          <a:lnRef idx="2">
            <a:schemeClr val="accent6"/>
          </a:lnRef>
          <a:fillRef idx="0">
            <a:schemeClr val="accent6"/>
          </a:fillRef>
          <a:effectRef idx="1">
            <a:schemeClr val="accent6"/>
          </a:effectRef>
          <a:fontRef idx="minor">
            <a:schemeClr val="tx1"/>
          </a:fontRef>
        </p:style>
      </p:cxnSp>
      <p:cxnSp>
        <p:nvCxnSpPr>
          <p:cNvPr id="9" name="Elbow Connector 13"/>
          <p:cNvCxnSpPr>
            <a:stCxn id="15" idx="3"/>
            <a:endCxn id="20" idx="1"/>
          </p:cNvCxnSpPr>
          <p:nvPr/>
        </p:nvCxnSpPr>
        <p:spPr>
          <a:xfrm flipV="1">
            <a:off x="1364754" y="3174851"/>
            <a:ext cx="703635" cy="1"/>
          </a:xfrm>
          <a:prstGeom prst="curvedConnector3">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0" name="Elbow Connector 15"/>
          <p:cNvCxnSpPr>
            <a:stCxn id="18" idx="3"/>
            <a:endCxn id="20" idx="1"/>
          </p:cNvCxnSpPr>
          <p:nvPr/>
        </p:nvCxnSpPr>
        <p:spPr>
          <a:xfrm flipV="1">
            <a:off x="1526603" y="3174851"/>
            <a:ext cx="541786" cy="367831"/>
          </a:xfrm>
          <a:prstGeom prst="curvedConnector3">
            <a:avLst/>
          </a:prstGeom>
          <a:ln>
            <a:tailEnd type="arrow"/>
          </a:ln>
        </p:spPr>
        <p:style>
          <a:lnRef idx="2">
            <a:schemeClr val="accent6"/>
          </a:lnRef>
          <a:fillRef idx="0">
            <a:schemeClr val="accent6"/>
          </a:fillRef>
          <a:effectRef idx="1">
            <a:schemeClr val="accent6"/>
          </a:effectRef>
          <a:fontRef idx="minor">
            <a:schemeClr val="tx1"/>
          </a:fontRef>
        </p:style>
      </p:cxnSp>
      <p:grpSp>
        <p:nvGrpSpPr>
          <p:cNvPr id="11" name="Group 10"/>
          <p:cNvGrpSpPr/>
          <p:nvPr/>
        </p:nvGrpSpPr>
        <p:grpSpPr>
          <a:xfrm>
            <a:off x="1403676" y="2601690"/>
            <a:ext cx="306760" cy="506500"/>
            <a:chOff x="2602338" y="3381209"/>
            <a:chExt cx="306760" cy="506500"/>
          </a:xfrm>
        </p:grpSpPr>
        <p:pic>
          <p:nvPicPr>
            <p:cNvPr id="12"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2338" y="3450774"/>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3" name="Oval 12"/>
            <p:cNvSpPr/>
            <p:nvPr/>
          </p:nvSpPr>
          <p:spPr>
            <a:xfrm>
              <a:off x="2602338" y="3381209"/>
              <a:ext cx="195467" cy="216024"/>
            </a:xfrm>
            <a:prstGeom prst="ellipse">
              <a:avLst/>
            </a:prstGeom>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fontAlgn="base">
                <a:spcBef>
                  <a:spcPct val="0"/>
                </a:spcBef>
                <a:spcAft>
                  <a:spcPct val="0"/>
                </a:spcAft>
              </a:pPr>
              <a:r>
                <a:rPr lang="en-US" sz="1400" dirty="0" smtClean="0">
                  <a:solidFill>
                    <a:prstClr val="black"/>
                  </a:solidFill>
                </a:rPr>
                <a:t>1</a:t>
              </a:r>
              <a:endParaRPr lang="en-US" sz="1400" dirty="0">
                <a:solidFill>
                  <a:prstClr val="black"/>
                </a:solidFill>
              </a:endParaRPr>
            </a:p>
          </p:txBody>
        </p:sp>
      </p:grpSp>
      <p:grpSp>
        <p:nvGrpSpPr>
          <p:cNvPr id="14" name="Group 13"/>
          <p:cNvGrpSpPr/>
          <p:nvPr/>
        </p:nvGrpSpPr>
        <p:grpSpPr>
          <a:xfrm>
            <a:off x="1057994" y="2886819"/>
            <a:ext cx="306760" cy="506500"/>
            <a:chOff x="3563888" y="3818144"/>
            <a:chExt cx="306760" cy="506500"/>
          </a:xfrm>
        </p:grpSpPr>
        <p:pic>
          <p:nvPicPr>
            <p:cNvPr id="15"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3888" y="3887709"/>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6" name="Oval 15"/>
            <p:cNvSpPr/>
            <p:nvPr/>
          </p:nvSpPr>
          <p:spPr>
            <a:xfrm>
              <a:off x="3563888" y="3818144"/>
              <a:ext cx="195467" cy="216024"/>
            </a:xfrm>
            <a:prstGeom prst="ellipse">
              <a:avLst/>
            </a:prstGeom>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fontAlgn="base">
                <a:spcBef>
                  <a:spcPct val="0"/>
                </a:spcBef>
                <a:spcAft>
                  <a:spcPct val="0"/>
                </a:spcAft>
              </a:pPr>
              <a:r>
                <a:rPr lang="en-US" sz="1400" dirty="0">
                  <a:solidFill>
                    <a:prstClr val="black"/>
                  </a:solidFill>
                </a:rPr>
                <a:t>2</a:t>
              </a:r>
            </a:p>
          </p:txBody>
        </p:sp>
      </p:grpSp>
      <p:grpSp>
        <p:nvGrpSpPr>
          <p:cNvPr id="17" name="Group 16"/>
          <p:cNvGrpSpPr/>
          <p:nvPr/>
        </p:nvGrpSpPr>
        <p:grpSpPr>
          <a:xfrm>
            <a:off x="1219843" y="3254649"/>
            <a:ext cx="306760" cy="506500"/>
            <a:chOff x="4483360" y="3964603"/>
            <a:chExt cx="306760" cy="506500"/>
          </a:xfrm>
        </p:grpSpPr>
        <p:pic>
          <p:nvPicPr>
            <p:cNvPr id="18" name="Picture 3" descr="C:\Users\kingherc\Desktop\11954236971256486236lightning_raoul_rene_mel_01.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83360" y="4034168"/>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9" name="Oval 18"/>
            <p:cNvSpPr/>
            <p:nvPr/>
          </p:nvSpPr>
          <p:spPr>
            <a:xfrm>
              <a:off x="4483360" y="3964603"/>
              <a:ext cx="195467" cy="216024"/>
            </a:xfrm>
            <a:prstGeom prst="ellipse">
              <a:avLst/>
            </a:prstGeom>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fontAlgn="base">
                <a:spcBef>
                  <a:spcPct val="0"/>
                </a:spcBef>
                <a:spcAft>
                  <a:spcPct val="0"/>
                </a:spcAft>
              </a:pPr>
              <a:r>
                <a:rPr lang="en-US" sz="1400" dirty="0">
                  <a:solidFill>
                    <a:prstClr val="black"/>
                  </a:solidFill>
                </a:rPr>
                <a:t>3</a:t>
              </a:r>
            </a:p>
          </p:txBody>
        </p:sp>
      </p:grpSp>
      <p:pic>
        <p:nvPicPr>
          <p:cNvPr id="20" name="Picture 6" descr="C:\Users\kingherc\AppData\Local\Microsoft\Windows\Temporary Internet Files\Content.IE5\8FPXW8HW\MC90025027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68389" y="2846246"/>
            <a:ext cx="956101" cy="657210"/>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p:cNvSpPr txBox="1"/>
          <p:nvPr/>
        </p:nvSpPr>
        <p:spPr>
          <a:xfrm>
            <a:off x="6802896" y="3561094"/>
            <a:ext cx="702436" cy="400110"/>
          </a:xfrm>
          <a:prstGeom prst="rect">
            <a:avLst/>
          </a:prstGeom>
          <a:noFill/>
        </p:spPr>
        <p:txBody>
          <a:bodyPr wrap="none" rtlCol="0">
            <a:spAutoFit/>
          </a:bodyPr>
          <a:lstStyle/>
          <a:p>
            <a:pPr fontAlgn="base">
              <a:spcBef>
                <a:spcPct val="0"/>
              </a:spcBef>
              <a:spcAft>
                <a:spcPct val="0"/>
              </a:spcAft>
            </a:pPr>
            <a:r>
              <a:rPr lang="en-US" sz="2000" dirty="0" smtClean="0">
                <a:solidFill>
                  <a:prstClr val="black"/>
                </a:solidFill>
                <a:latin typeface="Calibri" pitchFamily="34" charset="0"/>
              </a:rPr>
              <a:t>Time</a:t>
            </a:r>
            <a:endParaRPr lang="en-US" sz="2000" dirty="0">
              <a:solidFill>
                <a:prstClr val="black"/>
              </a:solidFill>
              <a:latin typeface="Calibri" pitchFamily="34" charset="0"/>
            </a:endParaRPr>
          </a:p>
        </p:txBody>
      </p:sp>
      <p:cxnSp>
        <p:nvCxnSpPr>
          <p:cNvPr id="55" name="Straight Arrow Connector 54"/>
          <p:cNvCxnSpPr/>
          <p:nvPr/>
        </p:nvCxnSpPr>
        <p:spPr>
          <a:xfrm>
            <a:off x="3683815" y="3761149"/>
            <a:ext cx="307895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nvGrpSpPr>
          <p:cNvPr id="147" name="Group 146"/>
          <p:cNvGrpSpPr/>
          <p:nvPr/>
        </p:nvGrpSpPr>
        <p:grpSpPr>
          <a:xfrm>
            <a:off x="3739194" y="2751857"/>
            <a:ext cx="4016149" cy="751599"/>
            <a:chOff x="1380463" y="5450981"/>
            <a:chExt cx="4016149" cy="751599"/>
          </a:xfrm>
        </p:grpSpPr>
        <p:sp>
          <p:nvSpPr>
            <p:cNvPr id="128" name="Rectangle 127"/>
            <p:cNvSpPr/>
            <p:nvPr/>
          </p:nvSpPr>
          <p:spPr>
            <a:xfrm>
              <a:off x="1463354" y="5450981"/>
              <a:ext cx="588138" cy="248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a:t>
              </a:r>
              <a:endParaRPr lang="de-DE" dirty="0"/>
            </a:p>
          </p:txBody>
        </p:sp>
        <p:sp>
          <p:nvSpPr>
            <p:cNvPr id="129" name="Rectangle 128"/>
            <p:cNvSpPr/>
            <p:nvPr/>
          </p:nvSpPr>
          <p:spPr>
            <a:xfrm>
              <a:off x="2217274" y="5701800"/>
              <a:ext cx="588138" cy="248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2</a:t>
              </a:r>
              <a:endParaRPr lang="de-DE" dirty="0"/>
            </a:p>
          </p:txBody>
        </p:sp>
        <p:sp>
          <p:nvSpPr>
            <p:cNvPr id="130" name="Rectangle 129"/>
            <p:cNvSpPr/>
            <p:nvPr/>
          </p:nvSpPr>
          <p:spPr>
            <a:xfrm>
              <a:off x="2051492" y="5450981"/>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sp>
          <p:nvSpPr>
            <p:cNvPr id="131" name="Rectangle 130"/>
            <p:cNvSpPr/>
            <p:nvPr/>
          </p:nvSpPr>
          <p:spPr>
            <a:xfrm>
              <a:off x="1380463" y="5450981"/>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sp>
          <p:nvSpPr>
            <p:cNvPr id="132" name="Rectangle 131"/>
            <p:cNvSpPr/>
            <p:nvPr/>
          </p:nvSpPr>
          <p:spPr>
            <a:xfrm>
              <a:off x="2134383" y="5701800"/>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sp>
          <p:nvSpPr>
            <p:cNvPr id="133" name="Rectangle 132"/>
            <p:cNvSpPr/>
            <p:nvPr/>
          </p:nvSpPr>
          <p:spPr>
            <a:xfrm>
              <a:off x="2805412" y="5699245"/>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sp>
          <p:nvSpPr>
            <p:cNvPr id="134" name="Rectangle 133"/>
            <p:cNvSpPr/>
            <p:nvPr/>
          </p:nvSpPr>
          <p:spPr>
            <a:xfrm>
              <a:off x="2971887" y="5450981"/>
              <a:ext cx="711927" cy="248264"/>
            </a:xfrm>
            <a:prstGeom prst="rect">
              <a:avLst/>
            </a:prstGeom>
            <a:pattFill prst="wdUpDiag">
              <a:fgClr>
                <a:schemeClr val="accent3">
                  <a:lumMod val="60000"/>
                  <a:lumOff val="40000"/>
                </a:schemeClr>
              </a:fgClr>
              <a:bgClr>
                <a:schemeClr val="bg1"/>
              </a:bgClr>
            </a:patt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a:t>
              </a:r>
              <a:endParaRPr lang="de-DE" dirty="0"/>
            </a:p>
          </p:txBody>
        </p:sp>
        <p:sp>
          <p:nvSpPr>
            <p:cNvPr id="135" name="Rectangle 134"/>
            <p:cNvSpPr/>
            <p:nvPr/>
          </p:nvSpPr>
          <p:spPr>
            <a:xfrm>
              <a:off x="3683814" y="5450981"/>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sp>
          <p:nvSpPr>
            <p:cNvPr id="136" name="Rectangle 135"/>
            <p:cNvSpPr/>
            <p:nvPr/>
          </p:nvSpPr>
          <p:spPr>
            <a:xfrm>
              <a:off x="2888997" y="5450981"/>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sp>
          <p:nvSpPr>
            <p:cNvPr id="137" name="Rectangle 136"/>
            <p:cNvSpPr/>
            <p:nvPr/>
          </p:nvSpPr>
          <p:spPr>
            <a:xfrm>
              <a:off x="3850118" y="5954316"/>
              <a:ext cx="588138" cy="248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3</a:t>
              </a:r>
              <a:endParaRPr lang="de-DE" dirty="0"/>
            </a:p>
          </p:txBody>
        </p:sp>
        <p:sp>
          <p:nvSpPr>
            <p:cNvPr id="138" name="Rectangle 137"/>
            <p:cNvSpPr/>
            <p:nvPr/>
          </p:nvSpPr>
          <p:spPr>
            <a:xfrm>
              <a:off x="4438256" y="5954316"/>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sp>
          <p:nvSpPr>
            <p:cNvPr id="139" name="Rectangle 138"/>
            <p:cNvSpPr/>
            <p:nvPr/>
          </p:nvSpPr>
          <p:spPr>
            <a:xfrm>
              <a:off x="3767227" y="5954316"/>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sp>
          <p:nvSpPr>
            <p:cNvPr id="143" name="Rectangle 142"/>
            <p:cNvSpPr/>
            <p:nvPr/>
          </p:nvSpPr>
          <p:spPr>
            <a:xfrm>
              <a:off x="4601794" y="5701800"/>
              <a:ext cx="711927" cy="248264"/>
            </a:xfrm>
            <a:prstGeom prst="rect">
              <a:avLst/>
            </a:prstGeom>
            <a:pattFill prst="wdUpDiag">
              <a:fgClr>
                <a:schemeClr val="accent3">
                  <a:lumMod val="60000"/>
                  <a:lumOff val="40000"/>
                </a:schemeClr>
              </a:fgClr>
              <a:bgClr>
                <a:schemeClr val="bg1"/>
              </a:bgClr>
            </a:patt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2</a:t>
              </a:r>
              <a:endParaRPr lang="de-DE" dirty="0"/>
            </a:p>
          </p:txBody>
        </p:sp>
        <p:sp>
          <p:nvSpPr>
            <p:cNvPr id="144" name="Rectangle 143"/>
            <p:cNvSpPr/>
            <p:nvPr/>
          </p:nvSpPr>
          <p:spPr>
            <a:xfrm>
              <a:off x="5313721" y="5701800"/>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sp>
          <p:nvSpPr>
            <p:cNvPr id="145" name="Rectangle 144"/>
            <p:cNvSpPr/>
            <p:nvPr/>
          </p:nvSpPr>
          <p:spPr>
            <a:xfrm>
              <a:off x="4518904" y="5701800"/>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grpSp>
      <p:sp>
        <p:nvSpPr>
          <p:cNvPr id="149" name="TextBox 148"/>
          <p:cNvSpPr txBox="1"/>
          <p:nvPr/>
        </p:nvSpPr>
        <p:spPr>
          <a:xfrm>
            <a:off x="7508947" y="3566014"/>
            <a:ext cx="702436" cy="400110"/>
          </a:xfrm>
          <a:prstGeom prst="rect">
            <a:avLst/>
          </a:prstGeom>
          <a:noFill/>
        </p:spPr>
        <p:txBody>
          <a:bodyPr wrap="none" rtlCol="0">
            <a:spAutoFit/>
          </a:bodyPr>
          <a:lstStyle/>
          <a:p>
            <a:pPr fontAlgn="base">
              <a:spcBef>
                <a:spcPct val="0"/>
              </a:spcBef>
              <a:spcAft>
                <a:spcPct val="0"/>
              </a:spcAft>
            </a:pPr>
            <a:r>
              <a:rPr lang="en-US" sz="2000" dirty="0" smtClean="0">
                <a:solidFill>
                  <a:prstClr val="black"/>
                </a:solidFill>
                <a:latin typeface="Calibri" pitchFamily="34" charset="0"/>
              </a:rPr>
              <a:t>Time</a:t>
            </a:r>
            <a:endParaRPr lang="en-US" sz="2000" dirty="0">
              <a:solidFill>
                <a:prstClr val="black"/>
              </a:solidFill>
              <a:latin typeface="Calibri" pitchFamily="34" charset="0"/>
            </a:endParaRPr>
          </a:p>
        </p:txBody>
      </p:sp>
      <p:cxnSp>
        <p:nvCxnSpPr>
          <p:cNvPr id="150" name="Straight Arrow Connector 149"/>
          <p:cNvCxnSpPr/>
          <p:nvPr/>
        </p:nvCxnSpPr>
        <p:spPr>
          <a:xfrm>
            <a:off x="3688735" y="3766069"/>
            <a:ext cx="382021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3" name="TextBox 152"/>
          <p:cNvSpPr txBox="1"/>
          <p:nvPr/>
        </p:nvSpPr>
        <p:spPr>
          <a:xfrm>
            <a:off x="7962112" y="3553486"/>
            <a:ext cx="702436" cy="400110"/>
          </a:xfrm>
          <a:prstGeom prst="rect">
            <a:avLst/>
          </a:prstGeom>
          <a:noFill/>
        </p:spPr>
        <p:txBody>
          <a:bodyPr wrap="none" rtlCol="0">
            <a:spAutoFit/>
          </a:bodyPr>
          <a:lstStyle/>
          <a:p>
            <a:pPr fontAlgn="base">
              <a:spcBef>
                <a:spcPct val="0"/>
              </a:spcBef>
              <a:spcAft>
                <a:spcPct val="0"/>
              </a:spcAft>
            </a:pPr>
            <a:r>
              <a:rPr lang="en-US" sz="2000" dirty="0" smtClean="0">
                <a:solidFill>
                  <a:prstClr val="black"/>
                </a:solidFill>
                <a:latin typeface="Calibri" pitchFamily="34" charset="0"/>
              </a:rPr>
              <a:t>Time</a:t>
            </a:r>
            <a:endParaRPr lang="en-US" sz="2000" dirty="0">
              <a:solidFill>
                <a:prstClr val="black"/>
              </a:solidFill>
              <a:latin typeface="Calibri" pitchFamily="34" charset="0"/>
            </a:endParaRPr>
          </a:p>
        </p:txBody>
      </p:sp>
      <p:cxnSp>
        <p:nvCxnSpPr>
          <p:cNvPr id="154" name="Straight Arrow Connector 153"/>
          <p:cNvCxnSpPr/>
          <p:nvPr/>
        </p:nvCxnSpPr>
        <p:spPr>
          <a:xfrm>
            <a:off x="3678907" y="3753541"/>
            <a:ext cx="418125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6" name="Rectangle 155"/>
          <p:cNvSpPr/>
          <p:nvPr/>
        </p:nvSpPr>
        <p:spPr>
          <a:xfrm>
            <a:off x="6172542" y="1814751"/>
            <a:ext cx="82891" cy="248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sp>
        <p:nvSpPr>
          <p:cNvPr id="157" name="TextBox 156"/>
          <p:cNvSpPr txBox="1"/>
          <p:nvPr/>
        </p:nvSpPr>
        <p:spPr>
          <a:xfrm>
            <a:off x="6288194" y="1708050"/>
            <a:ext cx="2186817" cy="461665"/>
          </a:xfrm>
          <a:prstGeom prst="rect">
            <a:avLst/>
          </a:prstGeom>
          <a:noFill/>
        </p:spPr>
        <p:txBody>
          <a:bodyPr wrap="none" rtlCol="0">
            <a:spAutoFit/>
          </a:bodyPr>
          <a:lstStyle/>
          <a:p>
            <a:r>
              <a:rPr lang="en-US" sz="2400" dirty="0" smtClean="0"/>
              <a:t>Context switch</a:t>
            </a:r>
            <a:endParaRPr lang="de-DE" sz="2400" dirty="0"/>
          </a:p>
        </p:txBody>
      </p:sp>
      <p:sp>
        <p:nvSpPr>
          <p:cNvPr id="159" name="Rectangle 158"/>
          <p:cNvSpPr/>
          <p:nvPr/>
        </p:nvSpPr>
        <p:spPr>
          <a:xfrm>
            <a:off x="6165350" y="2169715"/>
            <a:ext cx="90083" cy="248264"/>
          </a:xfrm>
          <a:prstGeom prst="rect">
            <a:avLst/>
          </a:prstGeom>
          <a:pattFill prst="wdUpDiag">
            <a:fgClr>
              <a:schemeClr val="accent3">
                <a:lumMod val="60000"/>
                <a:lumOff val="40000"/>
              </a:schemeClr>
            </a:fgClr>
            <a:bgClr>
              <a:schemeClr val="bg1"/>
            </a:bgClr>
          </a:patt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de-DE" dirty="0"/>
          </a:p>
        </p:txBody>
      </p:sp>
      <p:sp>
        <p:nvSpPr>
          <p:cNvPr id="160" name="TextBox 159"/>
          <p:cNvSpPr txBox="1"/>
          <p:nvPr/>
        </p:nvSpPr>
        <p:spPr>
          <a:xfrm>
            <a:off x="6292208" y="2057300"/>
            <a:ext cx="2428870" cy="461665"/>
          </a:xfrm>
          <a:prstGeom prst="rect">
            <a:avLst/>
          </a:prstGeom>
          <a:noFill/>
        </p:spPr>
        <p:txBody>
          <a:bodyPr wrap="none" rtlCol="0">
            <a:spAutoFit/>
          </a:bodyPr>
          <a:lstStyle/>
          <a:p>
            <a:r>
              <a:rPr lang="en-US" sz="2400" dirty="0" smtClean="0"/>
              <a:t>Cache thrashing</a:t>
            </a:r>
            <a:endParaRPr lang="de-DE" sz="2400" dirty="0"/>
          </a:p>
        </p:txBody>
      </p:sp>
      <p:sp>
        <p:nvSpPr>
          <p:cNvPr id="161" name="Content Placeholder 2"/>
          <p:cNvSpPr txBox="1">
            <a:spLocks/>
          </p:cNvSpPr>
          <p:nvPr/>
        </p:nvSpPr>
        <p:spPr bwMode="auto">
          <a:xfrm>
            <a:off x="464460" y="4100290"/>
            <a:ext cx="82296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a:solidFill>
                  <a:schemeClr val="tx1"/>
                </a:solidFill>
                <a:latin typeface="+mn-lt"/>
                <a:cs typeface="+mn-cs"/>
              </a:defRPr>
            </a:lvl4pPr>
            <a:lvl5pPr marL="2057400" indent="-228600" algn="l" rtl="0" eaLnBrk="1" fontAlgn="base" hangingPunct="1">
              <a:spcBef>
                <a:spcPct val="20000"/>
              </a:spcBef>
              <a:spcAft>
                <a:spcPct val="0"/>
              </a:spcAft>
              <a:buChar char="»"/>
              <a:defRPr>
                <a:solidFill>
                  <a:schemeClr val="tx1"/>
                </a:solidFill>
                <a:latin typeface="+mn-lt"/>
                <a:cs typeface="+mn-cs"/>
              </a:defRPr>
            </a:lvl5pPr>
            <a:lvl6pPr marL="2514600" indent="-228600" algn="l" rtl="0" eaLnBrk="1" fontAlgn="base" hangingPunct="1">
              <a:spcBef>
                <a:spcPct val="20000"/>
              </a:spcBef>
              <a:spcAft>
                <a:spcPct val="0"/>
              </a:spcAft>
              <a:buChar char="»"/>
              <a:defRPr>
                <a:solidFill>
                  <a:schemeClr val="tx1"/>
                </a:solidFill>
                <a:latin typeface="+mn-lt"/>
                <a:cs typeface="+mn-cs"/>
              </a:defRPr>
            </a:lvl6pPr>
            <a:lvl7pPr marL="2971800" indent="-228600" algn="l" rtl="0" eaLnBrk="1" fontAlgn="base" hangingPunct="1">
              <a:spcBef>
                <a:spcPct val="20000"/>
              </a:spcBef>
              <a:spcAft>
                <a:spcPct val="0"/>
              </a:spcAft>
              <a:buChar char="»"/>
              <a:defRPr>
                <a:solidFill>
                  <a:schemeClr val="tx1"/>
                </a:solidFill>
                <a:latin typeface="+mn-lt"/>
                <a:cs typeface="+mn-cs"/>
              </a:defRPr>
            </a:lvl7pPr>
            <a:lvl8pPr marL="3429000" indent="-228600" algn="l" rtl="0" eaLnBrk="1" fontAlgn="base" hangingPunct="1">
              <a:spcBef>
                <a:spcPct val="20000"/>
              </a:spcBef>
              <a:spcAft>
                <a:spcPct val="0"/>
              </a:spcAft>
              <a:buChar char="»"/>
              <a:defRPr>
                <a:solidFill>
                  <a:schemeClr val="tx1"/>
                </a:solidFill>
                <a:latin typeface="+mn-lt"/>
                <a:cs typeface="+mn-cs"/>
              </a:defRPr>
            </a:lvl8pPr>
            <a:lvl9pPr marL="3886200" indent="-228600" algn="l" rtl="0" eaLnBrk="1" fontAlgn="base" hangingPunct="1">
              <a:spcBef>
                <a:spcPct val="20000"/>
              </a:spcBef>
              <a:spcAft>
                <a:spcPct val="0"/>
              </a:spcAft>
              <a:buChar char="»"/>
              <a:defRPr>
                <a:solidFill>
                  <a:schemeClr val="tx1"/>
                </a:solidFill>
                <a:latin typeface="+mn-lt"/>
                <a:cs typeface="+mn-cs"/>
              </a:defRPr>
            </a:lvl9pPr>
          </a:lstStyle>
          <a:p>
            <a:r>
              <a:rPr lang="en-US" dirty="0" smtClean="0"/>
              <a:t>Admission control</a:t>
            </a:r>
            <a:endParaRPr lang="de-DE" dirty="0"/>
          </a:p>
        </p:txBody>
      </p:sp>
      <p:sp>
        <p:nvSpPr>
          <p:cNvPr id="162" name="Text Box 6"/>
          <p:cNvSpPr txBox="1">
            <a:spLocks noChangeArrowheads="1"/>
          </p:cNvSpPr>
          <p:nvPr/>
        </p:nvSpPr>
        <p:spPr bwMode="auto">
          <a:xfrm>
            <a:off x="381000" y="6019800"/>
            <a:ext cx="8526864" cy="49244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ctr">
              <a:spcBef>
                <a:spcPct val="50000"/>
              </a:spcBef>
            </a:pPr>
            <a:r>
              <a:rPr lang="en-US" sz="2600" i="1" dirty="0" smtClean="0">
                <a:latin typeface="+mj-lt"/>
              </a:rPr>
              <a:t>We need to avoid both underutilization and overutilization</a:t>
            </a:r>
          </a:p>
        </p:txBody>
      </p:sp>
      <p:cxnSp>
        <p:nvCxnSpPr>
          <p:cNvPr id="163" name="Straight Arrow Connector 162"/>
          <p:cNvCxnSpPr/>
          <p:nvPr/>
        </p:nvCxnSpPr>
        <p:spPr>
          <a:xfrm>
            <a:off x="2110950" y="5801114"/>
            <a:ext cx="574921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4" name="Straight Arrow Connector 163"/>
          <p:cNvCxnSpPr/>
          <p:nvPr/>
        </p:nvCxnSpPr>
        <p:spPr>
          <a:xfrm flipV="1">
            <a:off x="2110950" y="4891314"/>
            <a:ext cx="0" cy="909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8" name="TextBox 167"/>
          <p:cNvSpPr txBox="1"/>
          <p:nvPr/>
        </p:nvSpPr>
        <p:spPr>
          <a:xfrm>
            <a:off x="835377" y="4814640"/>
            <a:ext cx="1203984" cy="400110"/>
          </a:xfrm>
          <a:prstGeom prst="rect">
            <a:avLst/>
          </a:prstGeom>
          <a:noFill/>
        </p:spPr>
        <p:txBody>
          <a:bodyPr wrap="none" rtlCol="0">
            <a:spAutoFit/>
          </a:bodyPr>
          <a:lstStyle/>
          <a:p>
            <a:pPr fontAlgn="base">
              <a:spcBef>
                <a:spcPct val="0"/>
              </a:spcBef>
              <a:spcAft>
                <a:spcPct val="0"/>
              </a:spcAft>
            </a:pPr>
            <a:r>
              <a:rPr lang="en-US" sz="2000" dirty="0" smtClean="0">
                <a:solidFill>
                  <a:prstClr val="black"/>
                </a:solidFill>
                <a:latin typeface="Calibri" pitchFamily="34" charset="0"/>
              </a:rPr>
              <a:t># Threads</a:t>
            </a:r>
            <a:endParaRPr lang="en-US" sz="2000" dirty="0">
              <a:solidFill>
                <a:prstClr val="black"/>
              </a:solidFill>
              <a:latin typeface="Calibri" pitchFamily="34" charset="0"/>
            </a:endParaRPr>
          </a:p>
        </p:txBody>
      </p:sp>
      <p:sp>
        <p:nvSpPr>
          <p:cNvPr id="169" name="TextBox 168"/>
          <p:cNvSpPr txBox="1"/>
          <p:nvPr/>
        </p:nvSpPr>
        <p:spPr>
          <a:xfrm>
            <a:off x="7962112" y="5619690"/>
            <a:ext cx="702436" cy="400110"/>
          </a:xfrm>
          <a:prstGeom prst="rect">
            <a:avLst/>
          </a:prstGeom>
          <a:noFill/>
        </p:spPr>
        <p:txBody>
          <a:bodyPr wrap="none" rtlCol="0">
            <a:spAutoFit/>
          </a:bodyPr>
          <a:lstStyle/>
          <a:p>
            <a:pPr fontAlgn="base">
              <a:spcBef>
                <a:spcPct val="0"/>
              </a:spcBef>
              <a:spcAft>
                <a:spcPct val="0"/>
              </a:spcAft>
            </a:pPr>
            <a:r>
              <a:rPr lang="en-US" sz="2000" dirty="0" smtClean="0">
                <a:solidFill>
                  <a:prstClr val="black"/>
                </a:solidFill>
                <a:latin typeface="Calibri" pitchFamily="34" charset="0"/>
              </a:rPr>
              <a:t>Time</a:t>
            </a:r>
            <a:endParaRPr lang="en-US" sz="2000" dirty="0">
              <a:solidFill>
                <a:prstClr val="black"/>
              </a:solidFill>
              <a:latin typeface="Calibri" pitchFamily="34" charset="0"/>
            </a:endParaRPr>
          </a:p>
        </p:txBody>
      </p:sp>
      <p:cxnSp>
        <p:nvCxnSpPr>
          <p:cNvPr id="171" name="Straight Connector 170"/>
          <p:cNvCxnSpPr/>
          <p:nvPr/>
        </p:nvCxnSpPr>
        <p:spPr>
          <a:xfrm>
            <a:off x="2110950" y="5346214"/>
            <a:ext cx="3575631" cy="0"/>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172" name="TextBox 171"/>
          <p:cNvSpPr txBox="1"/>
          <p:nvPr/>
        </p:nvSpPr>
        <p:spPr>
          <a:xfrm>
            <a:off x="5715756" y="5146159"/>
            <a:ext cx="1796517" cy="400110"/>
          </a:xfrm>
          <a:prstGeom prst="rect">
            <a:avLst/>
          </a:prstGeom>
          <a:noFill/>
        </p:spPr>
        <p:txBody>
          <a:bodyPr wrap="none" rtlCol="0">
            <a:spAutoFit/>
          </a:bodyPr>
          <a:lstStyle/>
          <a:p>
            <a:pPr fontAlgn="base">
              <a:spcBef>
                <a:spcPct val="0"/>
              </a:spcBef>
              <a:spcAft>
                <a:spcPct val="0"/>
              </a:spcAft>
            </a:pPr>
            <a:r>
              <a:rPr lang="en-US" sz="2000" dirty="0" smtClean="0">
                <a:solidFill>
                  <a:prstClr val="black"/>
                </a:solidFill>
                <a:latin typeface="Calibri" pitchFamily="34" charset="0"/>
              </a:rPr>
              <a:t># H/W contexts</a:t>
            </a:r>
            <a:endParaRPr lang="en-US" sz="2000" dirty="0">
              <a:solidFill>
                <a:prstClr val="black"/>
              </a:solidFill>
              <a:latin typeface="Calibri" pitchFamily="34" charset="0"/>
            </a:endParaRPr>
          </a:p>
        </p:txBody>
      </p:sp>
      <p:sp>
        <p:nvSpPr>
          <p:cNvPr id="177" name="Freeform 176"/>
          <p:cNvSpPr/>
          <p:nvPr/>
        </p:nvSpPr>
        <p:spPr>
          <a:xfrm>
            <a:off x="2108835" y="5029200"/>
            <a:ext cx="3402965" cy="574675"/>
          </a:xfrm>
          <a:custGeom>
            <a:avLst/>
            <a:gdLst>
              <a:gd name="connsiteX0" fmla="*/ 0 w 3397250"/>
              <a:gd name="connsiteY0" fmla="*/ 488950 h 571500"/>
              <a:gd name="connsiteX1" fmla="*/ 177800 w 3397250"/>
              <a:gd name="connsiteY1" fmla="*/ 488950 h 571500"/>
              <a:gd name="connsiteX2" fmla="*/ 349250 w 3397250"/>
              <a:gd name="connsiteY2" fmla="*/ 279400 h 571500"/>
              <a:gd name="connsiteX3" fmla="*/ 704850 w 3397250"/>
              <a:gd name="connsiteY3" fmla="*/ 279400 h 571500"/>
              <a:gd name="connsiteX4" fmla="*/ 908050 w 3397250"/>
              <a:gd name="connsiteY4" fmla="*/ 469900 h 571500"/>
              <a:gd name="connsiteX5" fmla="*/ 1104900 w 3397250"/>
              <a:gd name="connsiteY5" fmla="*/ 469900 h 571500"/>
              <a:gd name="connsiteX6" fmla="*/ 1270000 w 3397250"/>
              <a:gd name="connsiteY6" fmla="*/ 381000 h 571500"/>
              <a:gd name="connsiteX7" fmla="*/ 1625600 w 3397250"/>
              <a:gd name="connsiteY7" fmla="*/ 381000 h 571500"/>
              <a:gd name="connsiteX8" fmla="*/ 1720850 w 3397250"/>
              <a:gd name="connsiteY8" fmla="*/ 571500 h 571500"/>
              <a:gd name="connsiteX9" fmla="*/ 1993900 w 3397250"/>
              <a:gd name="connsiteY9" fmla="*/ 571500 h 571500"/>
              <a:gd name="connsiteX10" fmla="*/ 2127250 w 3397250"/>
              <a:gd name="connsiteY10" fmla="*/ 0 h 571500"/>
              <a:gd name="connsiteX11" fmla="*/ 2578100 w 3397250"/>
              <a:gd name="connsiteY11" fmla="*/ 0 h 571500"/>
              <a:gd name="connsiteX12" fmla="*/ 2705100 w 3397250"/>
              <a:gd name="connsiteY12" fmla="*/ 292100 h 571500"/>
              <a:gd name="connsiteX13" fmla="*/ 2990850 w 3397250"/>
              <a:gd name="connsiteY13" fmla="*/ 292100 h 571500"/>
              <a:gd name="connsiteX14" fmla="*/ 3117850 w 3397250"/>
              <a:gd name="connsiteY14" fmla="*/ 425450 h 571500"/>
              <a:gd name="connsiteX15" fmla="*/ 3397250 w 3397250"/>
              <a:gd name="connsiteY15" fmla="*/ 425450 h 571500"/>
              <a:gd name="connsiteX0" fmla="*/ 0 w 3397250"/>
              <a:gd name="connsiteY0" fmla="*/ 488950 h 571500"/>
              <a:gd name="connsiteX1" fmla="*/ 342900 w 3397250"/>
              <a:gd name="connsiteY1" fmla="*/ 482600 h 571500"/>
              <a:gd name="connsiteX2" fmla="*/ 349250 w 3397250"/>
              <a:gd name="connsiteY2" fmla="*/ 279400 h 571500"/>
              <a:gd name="connsiteX3" fmla="*/ 704850 w 3397250"/>
              <a:gd name="connsiteY3" fmla="*/ 279400 h 571500"/>
              <a:gd name="connsiteX4" fmla="*/ 908050 w 3397250"/>
              <a:gd name="connsiteY4" fmla="*/ 469900 h 571500"/>
              <a:gd name="connsiteX5" fmla="*/ 1104900 w 3397250"/>
              <a:gd name="connsiteY5" fmla="*/ 469900 h 571500"/>
              <a:gd name="connsiteX6" fmla="*/ 1270000 w 3397250"/>
              <a:gd name="connsiteY6" fmla="*/ 381000 h 571500"/>
              <a:gd name="connsiteX7" fmla="*/ 1625600 w 3397250"/>
              <a:gd name="connsiteY7" fmla="*/ 381000 h 571500"/>
              <a:gd name="connsiteX8" fmla="*/ 1720850 w 3397250"/>
              <a:gd name="connsiteY8" fmla="*/ 571500 h 571500"/>
              <a:gd name="connsiteX9" fmla="*/ 1993900 w 3397250"/>
              <a:gd name="connsiteY9" fmla="*/ 571500 h 571500"/>
              <a:gd name="connsiteX10" fmla="*/ 2127250 w 3397250"/>
              <a:gd name="connsiteY10" fmla="*/ 0 h 571500"/>
              <a:gd name="connsiteX11" fmla="*/ 2578100 w 3397250"/>
              <a:gd name="connsiteY11" fmla="*/ 0 h 571500"/>
              <a:gd name="connsiteX12" fmla="*/ 2705100 w 3397250"/>
              <a:gd name="connsiteY12" fmla="*/ 292100 h 571500"/>
              <a:gd name="connsiteX13" fmla="*/ 2990850 w 3397250"/>
              <a:gd name="connsiteY13" fmla="*/ 292100 h 571500"/>
              <a:gd name="connsiteX14" fmla="*/ 3117850 w 3397250"/>
              <a:gd name="connsiteY14" fmla="*/ 425450 h 571500"/>
              <a:gd name="connsiteX15" fmla="*/ 3397250 w 3397250"/>
              <a:gd name="connsiteY15" fmla="*/ 425450 h 571500"/>
              <a:gd name="connsiteX0" fmla="*/ 0 w 3397250"/>
              <a:gd name="connsiteY0" fmla="*/ 488950 h 571500"/>
              <a:gd name="connsiteX1" fmla="*/ 342900 w 3397250"/>
              <a:gd name="connsiteY1" fmla="*/ 482600 h 571500"/>
              <a:gd name="connsiteX2" fmla="*/ 349250 w 3397250"/>
              <a:gd name="connsiteY2" fmla="*/ 279400 h 571500"/>
              <a:gd name="connsiteX3" fmla="*/ 704850 w 3397250"/>
              <a:gd name="connsiteY3" fmla="*/ 279400 h 571500"/>
              <a:gd name="connsiteX4" fmla="*/ 723900 w 3397250"/>
              <a:gd name="connsiteY4" fmla="*/ 469900 h 571500"/>
              <a:gd name="connsiteX5" fmla="*/ 1104900 w 3397250"/>
              <a:gd name="connsiteY5" fmla="*/ 469900 h 571500"/>
              <a:gd name="connsiteX6" fmla="*/ 1270000 w 3397250"/>
              <a:gd name="connsiteY6" fmla="*/ 381000 h 571500"/>
              <a:gd name="connsiteX7" fmla="*/ 1625600 w 3397250"/>
              <a:gd name="connsiteY7" fmla="*/ 381000 h 571500"/>
              <a:gd name="connsiteX8" fmla="*/ 1720850 w 3397250"/>
              <a:gd name="connsiteY8" fmla="*/ 571500 h 571500"/>
              <a:gd name="connsiteX9" fmla="*/ 1993900 w 3397250"/>
              <a:gd name="connsiteY9" fmla="*/ 571500 h 571500"/>
              <a:gd name="connsiteX10" fmla="*/ 2127250 w 3397250"/>
              <a:gd name="connsiteY10" fmla="*/ 0 h 571500"/>
              <a:gd name="connsiteX11" fmla="*/ 2578100 w 3397250"/>
              <a:gd name="connsiteY11" fmla="*/ 0 h 571500"/>
              <a:gd name="connsiteX12" fmla="*/ 2705100 w 3397250"/>
              <a:gd name="connsiteY12" fmla="*/ 292100 h 571500"/>
              <a:gd name="connsiteX13" fmla="*/ 2990850 w 3397250"/>
              <a:gd name="connsiteY13" fmla="*/ 292100 h 571500"/>
              <a:gd name="connsiteX14" fmla="*/ 3117850 w 3397250"/>
              <a:gd name="connsiteY14" fmla="*/ 425450 h 571500"/>
              <a:gd name="connsiteX15" fmla="*/ 3397250 w 3397250"/>
              <a:gd name="connsiteY15" fmla="*/ 425450 h 571500"/>
              <a:gd name="connsiteX0" fmla="*/ 0 w 3397250"/>
              <a:gd name="connsiteY0" fmla="*/ 488950 h 571500"/>
              <a:gd name="connsiteX1" fmla="*/ 342900 w 3397250"/>
              <a:gd name="connsiteY1" fmla="*/ 482600 h 571500"/>
              <a:gd name="connsiteX2" fmla="*/ 349250 w 3397250"/>
              <a:gd name="connsiteY2" fmla="*/ 279400 h 571500"/>
              <a:gd name="connsiteX3" fmla="*/ 704850 w 3397250"/>
              <a:gd name="connsiteY3" fmla="*/ 279400 h 571500"/>
              <a:gd name="connsiteX4" fmla="*/ 723900 w 3397250"/>
              <a:gd name="connsiteY4" fmla="*/ 469900 h 571500"/>
              <a:gd name="connsiteX5" fmla="*/ 1104900 w 3397250"/>
              <a:gd name="connsiteY5" fmla="*/ 469900 h 571500"/>
              <a:gd name="connsiteX6" fmla="*/ 1123950 w 3397250"/>
              <a:gd name="connsiteY6" fmla="*/ 381000 h 571500"/>
              <a:gd name="connsiteX7" fmla="*/ 1625600 w 3397250"/>
              <a:gd name="connsiteY7" fmla="*/ 381000 h 571500"/>
              <a:gd name="connsiteX8" fmla="*/ 1720850 w 3397250"/>
              <a:gd name="connsiteY8" fmla="*/ 571500 h 571500"/>
              <a:gd name="connsiteX9" fmla="*/ 1993900 w 3397250"/>
              <a:gd name="connsiteY9" fmla="*/ 571500 h 571500"/>
              <a:gd name="connsiteX10" fmla="*/ 2127250 w 3397250"/>
              <a:gd name="connsiteY10" fmla="*/ 0 h 571500"/>
              <a:gd name="connsiteX11" fmla="*/ 2578100 w 3397250"/>
              <a:gd name="connsiteY11" fmla="*/ 0 h 571500"/>
              <a:gd name="connsiteX12" fmla="*/ 2705100 w 3397250"/>
              <a:gd name="connsiteY12" fmla="*/ 292100 h 571500"/>
              <a:gd name="connsiteX13" fmla="*/ 2990850 w 3397250"/>
              <a:gd name="connsiteY13" fmla="*/ 292100 h 571500"/>
              <a:gd name="connsiteX14" fmla="*/ 3117850 w 3397250"/>
              <a:gd name="connsiteY14" fmla="*/ 425450 h 571500"/>
              <a:gd name="connsiteX15" fmla="*/ 3397250 w 3397250"/>
              <a:gd name="connsiteY15" fmla="*/ 425450 h 571500"/>
              <a:gd name="connsiteX0" fmla="*/ 0 w 3397250"/>
              <a:gd name="connsiteY0" fmla="*/ 488950 h 571500"/>
              <a:gd name="connsiteX1" fmla="*/ 342900 w 3397250"/>
              <a:gd name="connsiteY1" fmla="*/ 482600 h 571500"/>
              <a:gd name="connsiteX2" fmla="*/ 349250 w 3397250"/>
              <a:gd name="connsiteY2" fmla="*/ 279400 h 571500"/>
              <a:gd name="connsiteX3" fmla="*/ 704850 w 3397250"/>
              <a:gd name="connsiteY3" fmla="*/ 279400 h 571500"/>
              <a:gd name="connsiteX4" fmla="*/ 704850 w 3397250"/>
              <a:gd name="connsiteY4" fmla="*/ 469900 h 571500"/>
              <a:gd name="connsiteX5" fmla="*/ 1104900 w 3397250"/>
              <a:gd name="connsiteY5" fmla="*/ 469900 h 571500"/>
              <a:gd name="connsiteX6" fmla="*/ 1123950 w 3397250"/>
              <a:gd name="connsiteY6" fmla="*/ 381000 h 571500"/>
              <a:gd name="connsiteX7" fmla="*/ 1625600 w 3397250"/>
              <a:gd name="connsiteY7" fmla="*/ 381000 h 571500"/>
              <a:gd name="connsiteX8" fmla="*/ 1720850 w 3397250"/>
              <a:gd name="connsiteY8" fmla="*/ 571500 h 571500"/>
              <a:gd name="connsiteX9" fmla="*/ 1993900 w 3397250"/>
              <a:gd name="connsiteY9" fmla="*/ 571500 h 571500"/>
              <a:gd name="connsiteX10" fmla="*/ 2127250 w 3397250"/>
              <a:gd name="connsiteY10" fmla="*/ 0 h 571500"/>
              <a:gd name="connsiteX11" fmla="*/ 2578100 w 3397250"/>
              <a:gd name="connsiteY11" fmla="*/ 0 h 571500"/>
              <a:gd name="connsiteX12" fmla="*/ 2705100 w 3397250"/>
              <a:gd name="connsiteY12" fmla="*/ 292100 h 571500"/>
              <a:gd name="connsiteX13" fmla="*/ 2990850 w 3397250"/>
              <a:gd name="connsiteY13" fmla="*/ 292100 h 571500"/>
              <a:gd name="connsiteX14" fmla="*/ 3117850 w 3397250"/>
              <a:gd name="connsiteY14" fmla="*/ 425450 h 571500"/>
              <a:gd name="connsiteX15" fmla="*/ 3397250 w 3397250"/>
              <a:gd name="connsiteY15" fmla="*/ 425450 h 571500"/>
              <a:gd name="connsiteX0" fmla="*/ 0 w 3397250"/>
              <a:gd name="connsiteY0" fmla="*/ 488950 h 571500"/>
              <a:gd name="connsiteX1" fmla="*/ 342900 w 3397250"/>
              <a:gd name="connsiteY1" fmla="*/ 482600 h 571500"/>
              <a:gd name="connsiteX2" fmla="*/ 349250 w 3397250"/>
              <a:gd name="connsiteY2" fmla="*/ 279400 h 571500"/>
              <a:gd name="connsiteX3" fmla="*/ 704850 w 3397250"/>
              <a:gd name="connsiteY3" fmla="*/ 279400 h 571500"/>
              <a:gd name="connsiteX4" fmla="*/ 704850 w 3397250"/>
              <a:gd name="connsiteY4" fmla="*/ 469900 h 571500"/>
              <a:gd name="connsiteX5" fmla="*/ 1104900 w 3397250"/>
              <a:gd name="connsiteY5" fmla="*/ 469900 h 571500"/>
              <a:gd name="connsiteX6" fmla="*/ 1104900 w 3397250"/>
              <a:gd name="connsiteY6" fmla="*/ 381000 h 571500"/>
              <a:gd name="connsiteX7" fmla="*/ 1625600 w 3397250"/>
              <a:gd name="connsiteY7" fmla="*/ 381000 h 571500"/>
              <a:gd name="connsiteX8" fmla="*/ 1720850 w 3397250"/>
              <a:gd name="connsiteY8" fmla="*/ 571500 h 571500"/>
              <a:gd name="connsiteX9" fmla="*/ 1993900 w 3397250"/>
              <a:gd name="connsiteY9" fmla="*/ 571500 h 571500"/>
              <a:gd name="connsiteX10" fmla="*/ 2127250 w 3397250"/>
              <a:gd name="connsiteY10" fmla="*/ 0 h 571500"/>
              <a:gd name="connsiteX11" fmla="*/ 2578100 w 3397250"/>
              <a:gd name="connsiteY11" fmla="*/ 0 h 571500"/>
              <a:gd name="connsiteX12" fmla="*/ 2705100 w 3397250"/>
              <a:gd name="connsiteY12" fmla="*/ 292100 h 571500"/>
              <a:gd name="connsiteX13" fmla="*/ 2990850 w 3397250"/>
              <a:gd name="connsiteY13" fmla="*/ 292100 h 571500"/>
              <a:gd name="connsiteX14" fmla="*/ 3117850 w 3397250"/>
              <a:gd name="connsiteY14" fmla="*/ 425450 h 571500"/>
              <a:gd name="connsiteX15" fmla="*/ 3397250 w 3397250"/>
              <a:gd name="connsiteY15" fmla="*/ 425450 h 571500"/>
              <a:gd name="connsiteX0" fmla="*/ 0 w 3397250"/>
              <a:gd name="connsiteY0" fmla="*/ 488950 h 571500"/>
              <a:gd name="connsiteX1" fmla="*/ 342900 w 3397250"/>
              <a:gd name="connsiteY1" fmla="*/ 482600 h 571500"/>
              <a:gd name="connsiteX2" fmla="*/ 349250 w 3397250"/>
              <a:gd name="connsiteY2" fmla="*/ 279400 h 571500"/>
              <a:gd name="connsiteX3" fmla="*/ 704850 w 3397250"/>
              <a:gd name="connsiteY3" fmla="*/ 279400 h 571500"/>
              <a:gd name="connsiteX4" fmla="*/ 704850 w 3397250"/>
              <a:gd name="connsiteY4" fmla="*/ 469900 h 571500"/>
              <a:gd name="connsiteX5" fmla="*/ 1104900 w 3397250"/>
              <a:gd name="connsiteY5" fmla="*/ 469900 h 571500"/>
              <a:gd name="connsiteX6" fmla="*/ 1104900 w 3397250"/>
              <a:gd name="connsiteY6" fmla="*/ 381000 h 571500"/>
              <a:gd name="connsiteX7" fmla="*/ 1720850 w 3397250"/>
              <a:gd name="connsiteY7" fmla="*/ 381000 h 571500"/>
              <a:gd name="connsiteX8" fmla="*/ 1720850 w 3397250"/>
              <a:gd name="connsiteY8" fmla="*/ 571500 h 571500"/>
              <a:gd name="connsiteX9" fmla="*/ 1993900 w 3397250"/>
              <a:gd name="connsiteY9" fmla="*/ 571500 h 571500"/>
              <a:gd name="connsiteX10" fmla="*/ 2127250 w 3397250"/>
              <a:gd name="connsiteY10" fmla="*/ 0 h 571500"/>
              <a:gd name="connsiteX11" fmla="*/ 2578100 w 3397250"/>
              <a:gd name="connsiteY11" fmla="*/ 0 h 571500"/>
              <a:gd name="connsiteX12" fmla="*/ 2705100 w 3397250"/>
              <a:gd name="connsiteY12" fmla="*/ 292100 h 571500"/>
              <a:gd name="connsiteX13" fmla="*/ 2990850 w 3397250"/>
              <a:gd name="connsiteY13" fmla="*/ 292100 h 571500"/>
              <a:gd name="connsiteX14" fmla="*/ 3117850 w 3397250"/>
              <a:gd name="connsiteY14" fmla="*/ 425450 h 571500"/>
              <a:gd name="connsiteX15" fmla="*/ 3397250 w 3397250"/>
              <a:gd name="connsiteY15" fmla="*/ 425450 h 571500"/>
              <a:gd name="connsiteX0" fmla="*/ 0 w 3397250"/>
              <a:gd name="connsiteY0" fmla="*/ 488950 h 571500"/>
              <a:gd name="connsiteX1" fmla="*/ 342900 w 3397250"/>
              <a:gd name="connsiteY1" fmla="*/ 482600 h 571500"/>
              <a:gd name="connsiteX2" fmla="*/ 349250 w 3397250"/>
              <a:gd name="connsiteY2" fmla="*/ 279400 h 571500"/>
              <a:gd name="connsiteX3" fmla="*/ 704850 w 3397250"/>
              <a:gd name="connsiteY3" fmla="*/ 279400 h 571500"/>
              <a:gd name="connsiteX4" fmla="*/ 704850 w 3397250"/>
              <a:gd name="connsiteY4" fmla="*/ 469900 h 571500"/>
              <a:gd name="connsiteX5" fmla="*/ 1104900 w 3397250"/>
              <a:gd name="connsiteY5" fmla="*/ 469900 h 571500"/>
              <a:gd name="connsiteX6" fmla="*/ 1104900 w 3397250"/>
              <a:gd name="connsiteY6" fmla="*/ 381000 h 571500"/>
              <a:gd name="connsiteX7" fmla="*/ 1720850 w 3397250"/>
              <a:gd name="connsiteY7" fmla="*/ 381000 h 571500"/>
              <a:gd name="connsiteX8" fmla="*/ 1720850 w 3397250"/>
              <a:gd name="connsiteY8" fmla="*/ 571500 h 571500"/>
              <a:gd name="connsiteX9" fmla="*/ 1898650 w 3397250"/>
              <a:gd name="connsiteY9" fmla="*/ 565150 h 571500"/>
              <a:gd name="connsiteX10" fmla="*/ 2127250 w 3397250"/>
              <a:gd name="connsiteY10" fmla="*/ 0 h 571500"/>
              <a:gd name="connsiteX11" fmla="*/ 2578100 w 3397250"/>
              <a:gd name="connsiteY11" fmla="*/ 0 h 571500"/>
              <a:gd name="connsiteX12" fmla="*/ 2705100 w 3397250"/>
              <a:gd name="connsiteY12" fmla="*/ 292100 h 571500"/>
              <a:gd name="connsiteX13" fmla="*/ 2990850 w 3397250"/>
              <a:gd name="connsiteY13" fmla="*/ 292100 h 571500"/>
              <a:gd name="connsiteX14" fmla="*/ 3117850 w 3397250"/>
              <a:gd name="connsiteY14" fmla="*/ 425450 h 571500"/>
              <a:gd name="connsiteX15" fmla="*/ 3397250 w 3397250"/>
              <a:gd name="connsiteY15" fmla="*/ 425450 h 571500"/>
              <a:gd name="connsiteX0" fmla="*/ 0 w 3397250"/>
              <a:gd name="connsiteY0" fmla="*/ 488950 h 571500"/>
              <a:gd name="connsiteX1" fmla="*/ 342900 w 3397250"/>
              <a:gd name="connsiteY1" fmla="*/ 482600 h 571500"/>
              <a:gd name="connsiteX2" fmla="*/ 349250 w 3397250"/>
              <a:gd name="connsiteY2" fmla="*/ 279400 h 571500"/>
              <a:gd name="connsiteX3" fmla="*/ 704850 w 3397250"/>
              <a:gd name="connsiteY3" fmla="*/ 279400 h 571500"/>
              <a:gd name="connsiteX4" fmla="*/ 704850 w 3397250"/>
              <a:gd name="connsiteY4" fmla="*/ 469900 h 571500"/>
              <a:gd name="connsiteX5" fmla="*/ 1104900 w 3397250"/>
              <a:gd name="connsiteY5" fmla="*/ 469900 h 571500"/>
              <a:gd name="connsiteX6" fmla="*/ 1104900 w 3397250"/>
              <a:gd name="connsiteY6" fmla="*/ 381000 h 571500"/>
              <a:gd name="connsiteX7" fmla="*/ 1720850 w 3397250"/>
              <a:gd name="connsiteY7" fmla="*/ 381000 h 571500"/>
              <a:gd name="connsiteX8" fmla="*/ 1720850 w 3397250"/>
              <a:gd name="connsiteY8" fmla="*/ 571500 h 571500"/>
              <a:gd name="connsiteX9" fmla="*/ 1898650 w 3397250"/>
              <a:gd name="connsiteY9" fmla="*/ 565150 h 571500"/>
              <a:gd name="connsiteX10" fmla="*/ 1905000 w 3397250"/>
              <a:gd name="connsiteY10" fmla="*/ 0 h 571500"/>
              <a:gd name="connsiteX11" fmla="*/ 2578100 w 3397250"/>
              <a:gd name="connsiteY11" fmla="*/ 0 h 571500"/>
              <a:gd name="connsiteX12" fmla="*/ 2705100 w 3397250"/>
              <a:gd name="connsiteY12" fmla="*/ 292100 h 571500"/>
              <a:gd name="connsiteX13" fmla="*/ 2990850 w 3397250"/>
              <a:gd name="connsiteY13" fmla="*/ 292100 h 571500"/>
              <a:gd name="connsiteX14" fmla="*/ 3117850 w 3397250"/>
              <a:gd name="connsiteY14" fmla="*/ 425450 h 571500"/>
              <a:gd name="connsiteX15" fmla="*/ 3397250 w 3397250"/>
              <a:gd name="connsiteY15" fmla="*/ 425450 h 571500"/>
              <a:gd name="connsiteX0" fmla="*/ 0 w 3397250"/>
              <a:gd name="connsiteY0" fmla="*/ 488950 h 571500"/>
              <a:gd name="connsiteX1" fmla="*/ 342900 w 3397250"/>
              <a:gd name="connsiteY1" fmla="*/ 482600 h 571500"/>
              <a:gd name="connsiteX2" fmla="*/ 349250 w 3397250"/>
              <a:gd name="connsiteY2" fmla="*/ 279400 h 571500"/>
              <a:gd name="connsiteX3" fmla="*/ 704850 w 3397250"/>
              <a:gd name="connsiteY3" fmla="*/ 279400 h 571500"/>
              <a:gd name="connsiteX4" fmla="*/ 704850 w 3397250"/>
              <a:gd name="connsiteY4" fmla="*/ 469900 h 571500"/>
              <a:gd name="connsiteX5" fmla="*/ 1104900 w 3397250"/>
              <a:gd name="connsiteY5" fmla="*/ 469900 h 571500"/>
              <a:gd name="connsiteX6" fmla="*/ 1104900 w 3397250"/>
              <a:gd name="connsiteY6" fmla="*/ 381000 h 571500"/>
              <a:gd name="connsiteX7" fmla="*/ 1720850 w 3397250"/>
              <a:gd name="connsiteY7" fmla="*/ 381000 h 571500"/>
              <a:gd name="connsiteX8" fmla="*/ 1720850 w 3397250"/>
              <a:gd name="connsiteY8" fmla="*/ 571500 h 571500"/>
              <a:gd name="connsiteX9" fmla="*/ 1898650 w 3397250"/>
              <a:gd name="connsiteY9" fmla="*/ 565150 h 571500"/>
              <a:gd name="connsiteX10" fmla="*/ 1905000 w 3397250"/>
              <a:gd name="connsiteY10" fmla="*/ 0 h 571500"/>
              <a:gd name="connsiteX11" fmla="*/ 2578100 w 3397250"/>
              <a:gd name="connsiteY11" fmla="*/ 0 h 571500"/>
              <a:gd name="connsiteX12" fmla="*/ 2590800 w 3397250"/>
              <a:gd name="connsiteY12" fmla="*/ 298450 h 571500"/>
              <a:gd name="connsiteX13" fmla="*/ 2990850 w 3397250"/>
              <a:gd name="connsiteY13" fmla="*/ 292100 h 571500"/>
              <a:gd name="connsiteX14" fmla="*/ 3117850 w 3397250"/>
              <a:gd name="connsiteY14" fmla="*/ 425450 h 571500"/>
              <a:gd name="connsiteX15" fmla="*/ 3397250 w 3397250"/>
              <a:gd name="connsiteY15" fmla="*/ 425450 h 571500"/>
              <a:gd name="connsiteX0" fmla="*/ 0 w 3397250"/>
              <a:gd name="connsiteY0" fmla="*/ 488950 h 571500"/>
              <a:gd name="connsiteX1" fmla="*/ 342900 w 3397250"/>
              <a:gd name="connsiteY1" fmla="*/ 482600 h 571500"/>
              <a:gd name="connsiteX2" fmla="*/ 349250 w 3397250"/>
              <a:gd name="connsiteY2" fmla="*/ 279400 h 571500"/>
              <a:gd name="connsiteX3" fmla="*/ 704850 w 3397250"/>
              <a:gd name="connsiteY3" fmla="*/ 279400 h 571500"/>
              <a:gd name="connsiteX4" fmla="*/ 704850 w 3397250"/>
              <a:gd name="connsiteY4" fmla="*/ 469900 h 571500"/>
              <a:gd name="connsiteX5" fmla="*/ 1104900 w 3397250"/>
              <a:gd name="connsiteY5" fmla="*/ 469900 h 571500"/>
              <a:gd name="connsiteX6" fmla="*/ 1104900 w 3397250"/>
              <a:gd name="connsiteY6" fmla="*/ 381000 h 571500"/>
              <a:gd name="connsiteX7" fmla="*/ 1720850 w 3397250"/>
              <a:gd name="connsiteY7" fmla="*/ 381000 h 571500"/>
              <a:gd name="connsiteX8" fmla="*/ 1720850 w 3397250"/>
              <a:gd name="connsiteY8" fmla="*/ 571500 h 571500"/>
              <a:gd name="connsiteX9" fmla="*/ 1898650 w 3397250"/>
              <a:gd name="connsiteY9" fmla="*/ 565150 h 571500"/>
              <a:gd name="connsiteX10" fmla="*/ 1905000 w 3397250"/>
              <a:gd name="connsiteY10" fmla="*/ 0 h 571500"/>
              <a:gd name="connsiteX11" fmla="*/ 2578100 w 3397250"/>
              <a:gd name="connsiteY11" fmla="*/ 0 h 571500"/>
              <a:gd name="connsiteX12" fmla="*/ 2584450 w 3397250"/>
              <a:gd name="connsiteY12" fmla="*/ 292100 h 571500"/>
              <a:gd name="connsiteX13" fmla="*/ 2990850 w 3397250"/>
              <a:gd name="connsiteY13" fmla="*/ 292100 h 571500"/>
              <a:gd name="connsiteX14" fmla="*/ 3117850 w 3397250"/>
              <a:gd name="connsiteY14" fmla="*/ 425450 h 571500"/>
              <a:gd name="connsiteX15" fmla="*/ 3397250 w 3397250"/>
              <a:gd name="connsiteY15" fmla="*/ 425450 h 571500"/>
              <a:gd name="connsiteX0" fmla="*/ 0 w 3397250"/>
              <a:gd name="connsiteY0" fmla="*/ 488950 h 571500"/>
              <a:gd name="connsiteX1" fmla="*/ 342900 w 3397250"/>
              <a:gd name="connsiteY1" fmla="*/ 482600 h 571500"/>
              <a:gd name="connsiteX2" fmla="*/ 349250 w 3397250"/>
              <a:gd name="connsiteY2" fmla="*/ 279400 h 571500"/>
              <a:gd name="connsiteX3" fmla="*/ 704850 w 3397250"/>
              <a:gd name="connsiteY3" fmla="*/ 279400 h 571500"/>
              <a:gd name="connsiteX4" fmla="*/ 704850 w 3397250"/>
              <a:gd name="connsiteY4" fmla="*/ 469900 h 571500"/>
              <a:gd name="connsiteX5" fmla="*/ 1104900 w 3397250"/>
              <a:gd name="connsiteY5" fmla="*/ 469900 h 571500"/>
              <a:gd name="connsiteX6" fmla="*/ 1104900 w 3397250"/>
              <a:gd name="connsiteY6" fmla="*/ 381000 h 571500"/>
              <a:gd name="connsiteX7" fmla="*/ 1720850 w 3397250"/>
              <a:gd name="connsiteY7" fmla="*/ 381000 h 571500"/>
              <a:gd name="connsiteX8" fmla="*/ 1720850 w 3397250"/>
              <a:gd name="connsiteY8" fmla="*/ 571500 h 571500"/>
              <a:gd name="connsiteX9" fmla="*/ 1898650 w 3397250"/>
              <a:gd name="connsiteY9" fmla="*/ 565150 h 571500"/>
              <a:gd name="connsiteX10" fmla="*/ 1905000 w 3397250"/>
              <a:gd name="connsiteY10" fmla="*/ 0 h 571500"/>
              <a:gd name="connsiteX11" fmla="*/ 2578100 w 3397250"/>
              <a:gd name="connsiteY11" fmla="*/ 0 h 571500"/>
              <a:gd name="connsiteX12" fmla="*/ 2584450 w 3397250"/>
              <a:gd name="connsiteY12" fmla="*/ 292100 h 571500"/>
              <a:gd name="connsiteX13" fmla="*/ 2990850 w 3397250"/>
              <a:gd name="connsiteY13" fmla="*/ 292100 h 571500"/>
              <a:gd name="connsiteX14" fmla="*/ 2997200 w 3397250"/>
              <a:gd name="connsiteY14" fmla="*/ 425450 h 571500"/>
              <a:gd name="connsiteX15" fmla="*/ 3397250 w 3397250"/>
              <a:gd name="connsiteY15" fmla="*/ 425450 h 571500"/>
              <a:gd name="connsiteX0" fmla="*/ 0 w 3374390"/>
              <a:gd name="connsiteY0" fmla="*/ 488950 h 571500"/>
              <a:gd name="connsiteX1" fmla="*/ 320040 w 3374390"/>
              <a:gd name="connsiteY1" fmla="*/ 482600 h 571500"/>
              <a:gd name="connsiteX2" fmla="*/ 326390 w 3374390"/>
              <a:gd name="connsiteY2" fmla="*/ 279400 h 571500"/>
              <a:gd name="connsiteX3" fmla="*/ 681990 w 3374390"/>
              <a:gd name="connsiteY3" fmla="*/ 279400 h 571500"/>
              <a:gd name="connsiteX4" fmla="*/ 681990 w 3374390"/>
              <a:gd name="connsiteY4" fmla="*/ 469900 h 571500"/>
              <a:gd name="connsiteX5" fmla="*/ 1082040 w 3374390"/>
              <a:gd name="connsiteY5" fmla="*/ 469900 h 571500"/>
              <a:gd name="connsiteX6" fmla="*/ 1082040 w 3374390"/>
              <a:gd name="connsiteY6" fmla="*/ 381000 h 571500"/>
              <a:gd name="connsiteX7" fmla="*/ 1697990 w 3374390"/>
              <a:gd name="connsiteY7" fmla="*/ 381000 h 571500"/>
              <a:gd name="connsiteX8" fmla="*/ 1697990 w 3374390"/>
              <a:gd name="connsiteY8" fmla="*/ 571500 h 571500"/>
              <a:gd name="connsiteX9" fmla="*/ 1875790 w 3374390"/>
              <a:gd name="connsiteY9" fmla="*/ 565150 h 571500"/>
              <a:gd name="connsiteX10" fmla="*/ 1882140 w 3374390"/>
              <a:gd name="connsiteY10" fmla="*/ 0 h 571500"/>
              <a:gd name="connsiteX11" fmla="*/ 2555240 w 3374390"/>
              <a:gd name="connsiteY11" fmla="*/ 0 h 571500"/>
              <a:gd name="connsiteX12" fmla="*/ 2561590 w 3374390"/>
              <a:gd name="connsiteY12" fmla="*/ 292100 h 571500"/>
              <a:gd name="connsiteX13" fmla="*/ 2967990 w 3374390"/>
              <a:gd name="connsiteY13" fmla="*/ 292100 h 571500"/>
              <a:gd name="connsiteX14" fmla="*/ 2974340 w 3374390"/>
              <a:gd name="connsiteY14" fmla="*/ 425450 h 571500"/>
              <a:gd name="connsiteX15" fmla="*/ 3374390 w 3374390"/>
              <a:gd name="connsiteY15" fmla="*/ 425450 h 571500"/>
              <a:gd name="connsiteX0" fmla="*/ 0 w 3412490"/>
              <a:gd name="connsiteY0" fmla="*/ 473710 h 571500"/>
              <a:gd name="connsiteX1" fmla="*/ 358140 w 3412490"/>
              <a:gd name="connsiteY1" fmla="*/ 482600 h 571500"/>
              <a:gd name="connsiteX2" fmla="*/ 364490 w 3412490"/>
              <a:gd name="connsiteY2" fmla="*/ 279400 h 571500"/>
              <a:gd name="connsiteX3" fmla="*/ 720090 w 3412490"/>
              <a:gd name="connsiteY3" fmla="*/ 279400 h 571500"/>
              <a:gd name="connsiteX4" fmla="*/ 720090 w 3412490"/>
              <a:gd name="connsiteY4" fmla="*/ 469900 h 571500"/>
              <a:gd name="connsiteX5" fmla="*/ 1120140 w 3412490"/>
              <a:gd name="connsiteY5" fmla="*/ 469900 h 571500"/>
              <a:gd name="connsiteX6" fmla="*/ 1120140 w 3412490"/>
              <a:gd name="connsiteY6" fmla="*/ 381000 h 571500"/>
              <a:gd name="connsiteX7" fmla="*/ 1736090 w 3412490"/>
              <a:gd name="connsiteY7" fmla="*/ 381000 h 571500"/>
              <a:gd name="connsiteX8" fmla="*/ 1736090 w 3412490"/>
              <a:gd name="connsiteY8" fmla="*/ 571500 h 571500"/>
              <a:gd name="connsiteX9" fmla="*/ 1913890 w 3412490"/>
              <a:gd name="connsiteY9" fmla="*/ 565150 h 571500"/>
              <a:gd name="connsiteX10" fmla="*/ 1920240 w 3412490"/>
              <a:gd name="connsiteY10" fmla="*/ 0 h 571500"/>
              <a:gd name="connsiteX11" fmla="*/ 2593340 w 3412490"/>
              <a:gd name="connsiteY11" fmla="*/ 0 h 571500"/>
              <a:gd name="connsiteX12" fmla="*/ 2599690 w 3412490"/>
              <a:gd name="connsiteY12" fmla="*/ 292100 h 571500"/>
              <a:gd name="connsiteX13" fmla="*/ 3006090 w 3412490"/>
              <a:gd name="connsiteY13" fmla="*/ 292100 h 571500"/>
              <a:gd name="connsiteX14" fmla="*/ 3012440 w 3412490"/>
              <a:gd name="connsiteY14" fmla="*/ 425450 h 571500"/>
              <a:gd name="connsiteX15" fmla="*/ 3412490 w 3412490"/>
              <a:gd name="connsiteY15" fmla="*/ 425450 h 571500"/>
              <a:gd name="connsiteX0" fmla="*/ 0 w 3402965"/>
              <a:gd name="connsiteY0" fmla="*/ 483235 h 571500"/>
              <a:gd name="connsiteX1" fmla="*/ 348615 w 3402965"/>
              <a:gd name="connsiteY1" fmla="*/ 482600 h 571500"/>
              <a:gd name="connsiteX2" fmla="*/ 354965 w 3402965"/>
              <a:gd name="connsiteY2" fmla="*/ 279400 h 571500"/>
              <a:gd name="connsiteX3" fmla="*/ 710565 w 3402965"/>
              <a:gd name="connsiteY3" fmla="*/ 279400 h 571500"/>
              <a:gd name="connsiteX4" fmla="*/ 710565 w 3402965"/>
              <a:gd name="connsiteY4" fmla="*/ 469900 h 571500"/>
              <a:gd name="connsiteX5" fmla="*/ 1110615 w 3402965"/>
              <a:gd name="connsiteY5" fmla="*/ 469900 h 571500"/>
              <a:gd name="connsiteX6" fmla="*/ 1110615 w 3402965"/>
              <a:gd name="connsiteY6" fmla="*/ 381000 h 571500"/>
              <a:gd name="connsiteX7" fmla="*/ 1726565 w 3402965"/>
              <a:gd name="connsiteY7" fmla="*/ 381000 h 571500"/>
              <a:gd name="connsiteX8" fmla="*/ 1726565 w 3402965"/>
              <a:gd name="connsiteY8" fmla="*/ 571500 h 571500"/>
              <a:gd name="connsiteX9" fmla="*/ 1904365 w 3402965"/>
              <a:gd name="connsiteY9" fmla="*/ 565150 h 571500"/>
              <a:gd name="connsiteX10" fmla="*/ 1910715 w 3402965"/>
              <a:gd name="connsiteY10" fmla="*/ 0 h 571500"/>
              <a:gd name="connsiteX11" fmla="*/ 2583815 w 3402965"/>
              <a:gd name="connsiteY11" fmla="*/ 0 h 571500"/>
              <a:gd name="connsiteX12" fmla="*/ 2590165 w 3402965"/>
              <a:gd name="connsiteY12" fmla="*/ 292100 h 571500"/>
              <a:gd name="connsiteX13" fmla="*/ 2996565 w 3402965"/>
              <a:gd name="connsiteY13" fmla="*/ 292100 h 571500"/>
              <a:gd name="connsiteX14" fmla="*/ 3002915 w 3402965"/>
              <a:gd name="connsiteY14" fmla="*/ 425450 h 571500"/>
              <a:gd name="connsiteX15" fmla="*/ 3402965 w 3402965"/>
              <a:gd name="connsiteY15" fmla="*/ 425450 h 571500"/>
              <a:gd name="connsiteX0" fmla="*/ 0 w 3402965"/>
              <a:gd name="connsiteY0" fmla="*/ 483235 h 574675"/>
              <a:gd name="connsiteX1" fmla="*/ 348615 w 3402965"/>
              <a:gd name="connsiteY1" fmla="*/ 482600 h 574675"/>
              <a:gd name="connsiteX2" fmla="*/ 354965 w 3402965"/>
              <a:gd name="connsiteY2" fmla="*/ 279400 h 574675"/>
              <a:gd name="connsiteX3" fmla="*/ 710565 w 3402965"/>
              <a:gd name="connsiteY3" fmla="*/ 279400 h 574675"/>
              <a:gd name="connsiteX4" fmla="*/ 710565 w 3402965"/>
              <a:gd name="connsiteY4" fmla="*/ 469900 h 574675"/>
              <a:gd name="connsiteX5" fmla="*/ 1110615 w 3402965"/>
              <a:gd name="connsiteY5" fmla="*/ 469900 h 574675"/>
              <a:gd name="connsiteX6" fmla="*/ 1110615 w 3402965"/>
              <a:gd name="connsiteY6" fmla="*/ 381000 h 574675"/>
              <a:gd name="connsiteX7" fmla="*/ 1726565 w 3402965"/>
              <a:gd name="connsiteY7" fmla="*/ 381000 h 574675"/>
              <a:gd name="connsiteX8" fmla="*/ 1726565 w 3402965"/>
              <a:gd name="connsiteY8" fmla="*/ 571500 h 574675"/>
              <a:gd name="connsiteX9" fmla="*/ 1910715 w 3402965"/>
              <a:gd name="connsiteY9" fmla="*/ 574675 h 574675"/>
              <a:gd name="connsiteX10" fmla="*/ 1910715 w 3402965"/>
              <a:gd name="connsiteY10" fmla="*/ 0 h 574675"/>
              <a:gd name="connsiteX11" fmla="*/ 2583815 w 3402965"/>
              <a:gd name="connsiteY11" fmla="*/ 0 h 574675"/>
              <a:gd name="connsiteX12" fmla="*/ 2590165 w 3402965"/>
              <a:gd name="connsiteY12" fmla="*/ 292100 h 574675"/>
              <a:gd name="connsiteX13" fmla="*/ 2996565 w 3402965"/>
              <a:gd name="connsiteY13" fmla="*/ 292100 h 574675"/>
              <a:gd name="connsiteX14" fmla="*/ 3002915 w 3402965"/>
              <a:gd name="connsiteY14" fmla="*/ 425450 h 574675"/>
              <a:gd name="connsiteX15" fmla="*/ 3402965 w 3402965"/>
              <a:gd name="connsiteY15" fmla="*/ 425450 h 574675"/>
              <a:gd name="connsiteX0" fmla="*/ 0 w 3402965"/>
              <a:gd name="connsiteY0" fmla="*/ 483235 h 574675"/>
              <a:gd name="connsiteX1" fmla="*/ 348615 w 3402965"/>
              <a:gd name="connsiteY1" fmla="*/ 482600 h 574675"/>
              <a:gd name="connsiteX2" fmla="*/ 354965 w 3402965"/>
              <a:gd name="connsiteY2" fmla="*/ 279400 h 574675"/>
              <a:gd name="connsiteX3" fmla="*/ 710565 w 3402965"/>
              <a:gd name="connsiteY3" fmla="*/ 279400 h 574675"/>
              <a:gd name="connsiteX4" fmla="*/ 710565 w 3402965"/>
              <a:gd name="connsiteY4" fmla="*/ 469900 h 574675"/>
              <a:gd name="connsiteX5" fmla="*/ 1110615 w 3402965"/>
              <a:gd name="connsiteY5" fmla="*/ 469900 h 574675"/>
              <a:gd name="connsiteX6" fmla="*/ 1110615 w 3402965"/>
              <a:gd name="connsiteY6" fmla="*/ 381000 h 574675"/>
              <a:gd name="connsiteX7" fmla="*/ 1726565 w 3402965"/>
              <a:gd name="connsiteY7" fmla="*/ 381000 h 574675"/>
              <a:gd name="connsiteX8" fmla="*/ 1726565 w 3402965"/>
              <a:gd name="connsiteY8" fmla="*/ 571500 h 574675"/>
              <a:gd name="connsiteX9" fmla="*/ 1910715 w 3402965"/>
              <a:gd name="connsiteY9" fmla="*/ 574675 h 574675"/>
              <a:gd name="connsiteX10" fmla="*/ 1910715 w 3402965"/>
              <a:gd name="connsiteY10" fmla="*/ 0 h 574675"/>
              <a:gd name="connsiteX11" fmla="*/ 2583815 w 3402965"/>
              <a:gd name="connsiteY11" fmla="*/ 0 h 574675"/>
              <a:gd name="connsiteX12" fmla="*/ 2590165 w 3402965"/>
              <a:gd name="connsiteY12" fmla="*/ 292100 h 574675"/>
              <a:gd name="connsiteX13" fmla="*/ 2996565 w 3402965"/>
              <a:gd name="connsiteY13" fmla="*/ 292100 h 574675"/>
              <a:gd name="connsiteX14" fmla="*/ 2993390 w 3402965"/>
              <a:gd name="connsiteY14" fmla="*/ 425450 h 574675"/>
              <a:gd name="connsiteX15" fmla="*/ 3402965 w 3402965"/>
              <a:gd name="connsiteY15" fmla="*/ 425450 h 574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02965" h="574675">
                <a:moveTo>
                  <a:pt x="0" y="483235"/>
                </a:moveTo>
                <a:lnTo>
                  <a:pt x="348615" y="482600"/>
                </a:lnTo>
                <a:lnTo>
                  <a:pt x="354965" y="279400"/>
                </a:lnTo>
                <a:lnTo>
                  <a:pt x="710565" y="279400"/>
                </a:lnTo>
                <a:lnTo>
                  <a:pt x="710565" y="469900"/>
                </a:lnTo>
                <a:lnTo>
                  <a:pt x="1110615" y="469900"/>
                </a:lnTo>
                <a:lnTo>
                  <a:pt x="1110615" y="381000"/>
                </a:lnTo>
                <a:lnTo>
                  <a:pt x="1726565" y="381000"/>
                </a:lnTo>
                <a:lnTo>
                  <a:pt x="1726565" y="571500"/>
                </a:lnTo>
                <a:lnTo>
                  <a:pt x="1910715" y="574675"/>
                </a:lnTo>
                <a:cubicBezTo>
                  <a:pt x="1912832" y="386292"/>
                  <a:pt x="1908598" y="188383"/>
                  <a:pt x="1910715" y="0"/>
                </a:cubicBezTo>
                <a:lnTo>
                  <a:pt x="2583815" y="0"/>
                </a:lnTo>
                <a:lnTo>
                  <a:pt x="2590165" y="292100"/>
                </a:lnTo>
                <a:lnTo>
                  <a:pt x="2996565" y="292100"/>
                </a:lnTo>
                <a:cubicBezTo>
                  <a:pt x="2995507" y="336550"/>
                  <a:pt x="2994448" y="381000"/>
                  <a:pt x="2993390" y="425450"/>
                </a:cubicBezTo>
                <a:lnTo>
                  <a:pt x="3402965" y="425450"/>
                </a:lnTo>
              </a:path>
            </a:pathLst>
          </a:cu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de-DE"/>
          </a:p>
        </p:txBody>
      </p:sp>
      <p:sp>
        <p:nvSpPr>
          <p:cNvPr id="179" name="Rounded Rectangular Callout 178"/>
          <p:cNvSpPr/>
          <p:nvPr/>
        </p:nvSpPr>
        <p:spPr>
          <a:xfrm>
            <a:off x="978141" y="1924568"/>
            <a:ext cx="2150999" cy="458491"/>
          </a:xfrm>
          <a:prstGeom prst="wedgeRoundRectCallout">
            <a:avLst>
              <a:gd name="adj1" fmla="val 3747"/>
              <a:gd name="adj2" fmla="val 78964"/>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t>Overutilization</a:t>
            </a:r>
            <a:endParaRPr lang="el-GR" sz="2400" dirty="0"/>
          </a:p>
        </p:txBody>
      </p:sp>
      <p:sp>
        <p:nvSpPr>
          <p:cNvPr id="180" name="TextBox 179"/>
          <p:cNvSpPr txBox="1"/>
          <p:nvPr/>
        </p:nvSpPr>
        <p:spPr>
          <a:xfrm>
            <a:off x="5685139" y="5418922"/>
            <a:ext cx="2055178" cy="400110"/>
          </a:xfrm>
          <a:prstGeom prst="rect">
            <a:avLst/>
          </a:prstGeom>
          <a:noFill/>
        </p:spPr>
        <p:txBody>
          <a:bodyPr wrap="none" rtlCol="0">
            <a:spAutoFit/>
          </a:bodyPr>
          <a:lstStyle/>
          <a:p>
            <a:pPr fontAlgn="base">
              <a:spcBef>
                <a:spcPct val="0"/>
              </a:spcBef>
              <a:spcAft>
                <a:spcPct val="0"/>
              </a:spcAft>
            </a:pPr>
            <a:r>
              <a:rPr lang="en-US" sz="2000" dirty="0" smtClean="0">
                <a:solidFill>
                  <a:prstClr val="black"/>
                </a:solidFill>
                <a:latin typeface="Calibri" pitchFamily="34" charset="0"/>
              </a:rPr>
              <a:t>} underutilization</a:t>
            </a:r>
            <a:endParaRPr lang="en-US" sz="2000" dirty="0">
              <a:solidFill>
                <a:prstClr val="black"/>
              </a:solidFill>
              <a:latin typeface="Calibri" pitchFamily="34" charset="0"/>
            </a:endParaRPr>
          </a:p>
        </p:txBody>
      </p:sp>
      <p:sp>
        <p:nvSpPr>
          <p:cNvPr id="181" name="TextBox 180"/>
          <p:cNvSpPr txBox="1"/>
          <p:nvPr/>
        </p:nvSpPr>
        <p:spPr>
          <a:xfrm>
            <a:off x="5685139" y="4830334"/>
            <a:ext cx="1819088" cy="400110"/>
          </a:xfrm>
          <a:prstGeom prst="rect">
            <a:avLst/>
          </a:prstGeom>
          <a:noFill/>
        </p:spPr>
        <p:txBody>
          <a:bodyPr wrap="none" rtlCol="0">
            <a:spAutoFit/>
          </a:bodyPr>
          <a:lstStyle/>
          <a:p>
            <a:pPr fontAlgn="base">
              <a:spcBef>
                <a:spcPct val="0"/>
              </a:spcBef>
              <a:spcAft>
                <a:spcPct val="0"/>
              </a:spcAft>
            </a:pPr>
            <a:r>
              <a:rPr lang="en-US" sz="2000" dirty="0" smtClean="0">
                <a:solidFill>
                  <a:prstClr val="black"/>
                </a:solidFill>
                <a:latin typeface="Calibri" pitchFamily="34" charset="0"/>
              </a:rPr>
              <a:t>} overutilization</a:t>
            </a:r>
            <a:endParaRPr lang="en-US" sz="2000" dirty="0">
              <a:solidFill>
                <a:prstClr val="black"/>
              </a:solidFill>
              <a:latin typeface="Calibri" pitchFamily="34" charset="0"/>
            </a:endParaRPr>
          </a:p>
        </p:txBody>
      </p:sp>
      <p:sp>
        <p:nvSpPr>
          <p:cNvPr id="185" name="Rounded Rectangular Callout 184"/>
          <p:cNvSpPr/>
          <p:nvPr/>
        </p:nvSpPr>
        <p:spPr>
          <a:xfrm>
            <a:off x="4255118" y="4213944"/>
            <a:ext cx="3956265" cy="458491"/>
          </a:xfrm>
          <a:prstGeom prst="wedgeRoundRectCallout">
            <a:avLst>
              <a:gd name="adj1" fmla="val -55703"/>
              <a:gd name="adj2" fmla="val -12636"/>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t>Coarse granularity of control</a:t>
            </a:r>
            <a:endParaRPr lang="el-GR" sz="2400" dirty="0"/>
          </a:p>
        </p:txBody>
      </p:sp>
    </p:spTree>
    <p:extLst>
      <p:ext uri="{BB962C8B-B14F-4D97-AF65-F5344CB8AC3E}">
        <p14:creationId xmlns:p14="http://schemas.microsoft.com/office/powerpoint/2010/main" val="3716832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79"/>
                                        </p:tgtEl>
                                        <p:attrNameLst>
                                          <p:attrName>style.visibility</p:attrName>
                                        </p:attrNameLst>
                                      </p:cBhvr>
                                      <p:to>
                                        <p:strVal val="visible"/>
                                      </p:to>
                                    </p:set>
                                    <p:animEffect transition="in" filter="fade">
                                      <p:cBhvr>
                                        <p:cTn id="28" dur="500"/>
                                        <p:tgtEl>
                                          <p:spTgt spid="17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48"/>
                                        </p:tgtEl>
                                        <p:attrNameLst>
                                          <p:attrName>style.visibility</p:attrName>
                                        </p:attrNameLst>
                                      </p:cBhvr>
                                      <p:to>
                                        <p:strVal val="visible"/>
                                      </p:to>
                                    </p:set>
                                    <p:animEffect transition="in" filter="fade">
                                      <p:cBhvr>
                                        <p:cTn id="33" dur="500"/>
                                        <p:tgtEl>
                                          <p:spTgt spid="148"/>
                                        </p:tgtEl>
                                      </p:cBhvr>
                                    </p:animEffect>
                                  </p:childTnLst>
                                </p:cTn>
                              </p:par>
                              <p:par>
                                <p:cTn id="34" presetID="10" presetClass="entr" presetSubtype="0" fill="hold" nodeType="withEffect">
                                  <p:stCondLst>
                                    <p:cond delay="0"/>
                                  </p:stCondLst>
                                  <p:childTnLst>
                                    <p:set>
                                      <p:cBhvr>
                                        <p:cTn id="35" dur="1" fill="hold">
                                          <p:stCondLst>
                                            <p:cond delay="0"/>
                                          </p:stCondLst>
                                        </p:cTn>
                                        <p:tgtEl>
                                          <p:spTgt spid="55"/>
                                        </p:tgtEl>
                                        <p:attrNameLst>
                                          <p:attrName>style.visibility</p:attrName>
                                        </p:attrNameLst>
                                      </p:cBhvr>
                                      <p:to>
                                        <p:strVal val="visible"/>
                                      </p:to>
                                    </p:set>
                                    <p:animEffect transition="in" filter="fade">
                                      <p:cBhvr>
                                        <p:cTn id="36" dur="500"/>
                                        <p:tgtEl>
                                          <p:spTgt spid="5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500"/>
                                        <p:tgtEl>
                                          <p:spTgt spid="3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nodeType="clickEffect">
                                  <p:stCondLst>
                                    <p:cond delay="0"/>
                                  </p:stCondLst>
                                  <p:childTnLst>
                                    <p:animEffect transition="out" filter="fade">
                                      <p:cBhvr>
                                        <p:cTn id="43" dur="500"/>
                                        <p:tgtEl>
                                          <p:spTgt spid="148"/>
                                        </p:tgtEl>
                                      </p:cBhvr>
                                    </p:animEffect>
                                    <p:set>
                                      <p:cBhvr>
                                        <p:cTn id="44" dur="1" fill="hold">
                                          <p:stCondLst>
                                            <p:cond delay="499"/>
                                          </p:stCondLst>
                                        </p:cTn>
                                        <p:tgtEl>
                                          <p:spTgt spid="148"/>
                                        </p:tgtEl>
                                        <p:attrNameLst>
                                          <p:attrName>style.visibility</p:attrName>
                                        </p:attrNameLst>
                                      </p:cBhvr>
                                      <p:to>
                                        <p:strVal val="hidden"/>
                                      </p:to>
                                    </p:set>
                                  </p:childTnLst>
                                </p:cTn>
                              </p:par>
                              <p:par>
                                <p:cTn id="45" presetID="10" presetClass="entr" presetSubtype="0" fill="hold" nodeType="withEffect">
                                  <p:stCondLst>
                                    <p:cond delay="0"/>
                                  </p:stCondLst>
                                  <p:childTnLst>
                                    <p:set>
                                      <p:cBhvr>
                                        <p:cTn id="46" dur="1" fill="hold">
                                          <p:stCondLst>
                                            <p:cond delay="0"/>
                                          </p:stCondLst>
                                        </p:cTn>
                                        <p:tgtEl>
                                          <p:spTgt spid="146"/>
                                        </p:tgtEl>
                                        <p:attrNameLst>
                                          <p:attrName>style.visibility</p:attrName>
                                        </p:attrNameLst>
                                      </p:cBhvr>
                                      <p:to>
                                        <p:strVal val="visible"/>
                                      </p:to>
                                    </p:set>
                                    <p:animEffect transition="in" filter="fade">
                                      <p:cBhvr>
                                        <p:cTn id="47" dur="500"/>
                                        <p:tgtEl>
                                          <p:spTgt spid="146"/>
                                        </p:tgtEl>
                                      </p:cBhvr>
                                    </p:animEffect>
                                  </p:childTnLst>
                                </p:cTn>
                              </p:par>
                              <p:par>
                                <p:cTn id="48" presetID="10" presetClass="exit" presetSubtype="0" fill="hold" grpId="1" nodeType="withEffect">
                                  <p:stCondLst>
                                    <p:cond delay="0"/>
                                  </p:stCondLst>
                                  <p:childTnLst>
                                    <p:animEffect transition="out" filter="fade">
                                      <p:cBhvr>
                                        <p:cTn id="49" dur="500"/>
                                        <p:tgtEl>
                                          <p:spTgt spid="32"/>
                                        </p:tgtEl>
                                      </p:cBhvr>
                                    </p:animEffect>
                                    <p:set>
                                      <p:cBhvr>
                                        <p:cTn id="50" dur="1" fill="hold">
                                          <p:stCondLst>
                                            <p:cond delay="499"/>
                                          </p:stCondLst>
                                        </p:cTn>
                                        <p:tgtEl>
                                          <p:spTgt spid="32"/>
                                        </p:tgtEl>
                                        <p:attrNameLst>
                                          <p:attrName>style.visibility</p:attrName>
                                        </p:attrNameLst>
                                      </p:cBhvr>
                                      <p:to>
                                        <p:strVal val="hidden"/>
                                      </p:to>
                                    </p:set>
                                  </p:childTnLst>
                                </p:cTn>
                              </p:par>
                              <p:par>
                                <p:cTn id="51" presetID="10" presetClass="exit" presetSubtype="0" fill="hold" nodeType="withEffect">
                                  <p:stCondLst>
                                    <p:cond delay="0"/>
                                  </p:stCondLst>
                                  <p:childTnLst>
                                    <p:animEffect transition="out" filter="fade">
                                      <p:cBhvr>
                                        <p:cTn id="52" dur="500"/>
                                        <p:tgtEl>
                                          <p:spTgt spid="55"/>
                                        </p:tgtEl>
                                      </p:cBhvr>
                                    </p:animEffect>
                                    <p:set>
                                      <p:cBhvr>
                                        <p:cTn id="53" dur="1" fill="hold">
                                          <p:stCondLst>
                                            <p:cond delay="499"/>
                                          </p:stCondLst>
                                        </p:cTn>
                                        <p:tgtEl>
                                          <p:spTgt spid="55"/>
                                        </p:tgtEl>
                                        <p:attrNameLst>
                                          <p:attrName>style.visibility</p:attrName>
                                        </p:attrNameLst>
                                      </p:cBhvr>
                                      <p:to>
                                        <p:strVal val="hidden"/>
                                      </p:to>
                                    </p:set>
                                  </p:childTnLst>
                                </p:cTn>
                              </p:par>
                              <p:par>
                                <p:cTn id="54" presetID="10" presetClass="entr" presetSubtype="0" fill="hold" grpId="0" nodeType="withEffect">
                                  <p:stCondLst>
                                    <p:cond delay="0"/>
                                  </p:stCondLst>
                                  <p:childTnLst>
                                    <p:set>
                                      <p:cBhvr>
                                        <p:cTn id="55" dur="1" fill="hold">
                                          <p:stCondLst>
                                            <p:cond delay="0"/>
                                          </p:stCondLst>
                                        </p:cTn>
                                        <p:tgtEl>
                                          <p:spTgt spid="149"/>
                                        </p:tgtEl>
                                        <p:attrNameLst>
                                          <p:attrName>style.visibility</p:attrName>
                                        </p:attrNameLst>
                                      </p:cBhvr>
                                      <p:to>
                                        <p:strVal val="visible"/>
                                      </p:to>
                                    </p:set>
                                    <p:animEffect transition="in" filter="fade">
                                      <p:cBhvr>
                                        <p:cTn id="56" dur="500"/>
                                        <p:tgtEl>
                                          <p:spTgt spid="149"/>
                                        </p:tgtEl>
                                      </p:cBhvr>
                                    </p:animEffect>
                                  </p:childTnLst>
                                </p:cTn>
                              </p:par>
                              <p:par>
                                <p:cTn id="57" presetID="10" presetClass="entr" presetSubtype="0" fill="hold" nodeType="withEffect">
                                  <p:stCondLst>
                                    <p:cond delay="0"/>
                                  </p:stCondLst>
                                  <p:childTnLst>
                                    <p:set>
                                      <p:cBhvr>
                                        <p:cTn id="58" dur="1" fill="hold">
                                          <p:stCondLst>
                                            <p:cond delay="0"/>
                                          </p:stCondLst>
                                        </p:cTn>
                                        <p:tgtEl>
                                          <p:spTgt spid="150"/>
                                        </p:tgtEl>
                                        <p:attrNameLst>
                                          <p:attrName>style.visibility</p:attrName>
                                        </p:attrNameLst>
                                      </p:cBhvr>
                                      <p:to>
                                        <p:strVal val="visible"/>
                                      </p:to>
                                    </p:set>
                                    <p:animEffect transition="in" filter="fade">
                                      <p:cBhvr>
                                        <p:cTn id="59" dur="500"/>
                                        <p:tgtEl>
                                          <p:spTgt spid="150"/>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56"/>
                                        </p:tgtEl>
                                        <p:attrNameLst>
                                          <p:attrName>style.visibility</p:attrName>
                                        </p:attrNameLst>
                                      </p:cBhvr>
                                      <p:to>
                                        <p:strVal val="visible"/>
                                      </p:to>
                                    </p:set>
                                    <p:animEffect transition="in" filter="fade">
                                      <p:cBhvr>
                                        <p:cTn id="62" dur="500"/>
                                        <p:tgtEl>
                                          <p:spTgt spid="156"/>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57"/>
                                        </p:tgtEl>
                                        <p:attrNameLst>
                                          <p:attrName>style.visibility</p:attrName>
                                        </p:attrNameLst>
                                      </p:cBhvr>
                                      <p:to>
                                        <p:strVal val="visible"/>
                                      </p:to>
                                    </p:set>
                                    <p:animEffect transition="in" filter="fade">
                                      <p:cBhvr>
                                        <p:cTn id="65" dur="500"/>
                                        <p:tgtEl>
                                          <p:spTgt spid="157"/>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nodeType="clickEffect">
                                  <p:stCondLst>
                                    <p:cond delay="0"/>
                                  </p:stCondLst>
                                  <p:childTnLst>
                                    <p:animEffect transition="out" filter="fade">
                                      <p:cBhvr>
                                        <p:cTn id="69" dur="500"/>
                                        <p:tgtEl>
                                          <p:spTgt spid="146"/>
                                        </p:tgtEl>
                                      </p:cBhvr>
                                    </p:animEffect>
                                    <p:set>
                                      <p:cBhvr>
                                        <p:cTn id="70" dur="1" fill="hold">
                                          <p:stCondLst>
                                            <p:cond delay="499"/>
                                          </p:stCondLst>
                                        </p:cTn>
                                        <p:tgtEl>
                                          <p:spTgt spid="146"/>
                                        </p:tgtEl>
                                        <p:attrNameLst>
                                          <p:attrName>style.visibility</p:attrName>
                                        </p:attrNameLst>
                                      </p:cBhvr>
                                      <p:to>
                                        <p:strVal val="hidden"/>
                                      </p:to>
                                    </p:set>
                                  </p:childTnLst>
                                </p:cTn>
                              </p:par>
                              <p:par>
                                <p:cTn id="71" presetID="10" presetClass="entr" presetSubtype="0" fill="hold" nodeType="withEffect">
                                  <p:stCondLst>
                                    <p:cond delay="0"/>
                                  </p:stCondLst>
                                  <p:childTnLst>
                                    <p:set>
                                      <p:cBhvr>
                                        <p:cTn id="72" dur="1" fill="hold">
                                          <p:stCondLst>
                                            <p:cond delay="0"/>
                                          </p:stCondLst>
                                        </p:cTn>
                                        <p:tgtEl>
                                          <p:spTgt spid="147"/>
                                        </p:tgtEl>
                                        <p:attrNameLst>
                                          <p:attrName>style.visibility</p:attrName>
                                        </p:attrNameLst>
                                      </p:cBhvr>
                                      <p:to>
                                        <p:strVal val="visible"/>
                                      </p:to>
                                    </p:set>
                                    <p:animEffect transition="in" filter="fade">
                                      <p:cBhvr>
                                        <p:cTn id="73" dur="500"/>
                                        <p:tgtEl>
                                          <p:spTgt spid="147"/>
                                        </p:tgtEl>
                                      </p:cBhvr>
                                    </p:animEffect>
                                  </p:childTnLst>
                                </p:cTn>
                              </p:par>
                              <p:par>
                                <p:cTn id="74" presetID="10" presetClass="exit" presetSubtype="0" fill="hold" grpId="1" nodeType="withEffect">
                                  <p:stCondLst>
                                    <p:cond delay="0"/>
                                  </p:stCondLst>
                                  <p:childTnLst>
                                    <p:animEffect transition="out" filter="fade">
                                      <p:cBhvr>
                                        <p:cTn id="75" dur="500"/>
                                        <p:tgtEl>
                                          <p:spTgt spid="149"/>
                                        </p:tgtEl>
                                      </p:cBhvr>
                                    </p:animEffect>
                                    <p:set>
                                      <p:cBhvr>
                                        <p:cTn id="76" dur="1" fill="hold">
                                          <p:stCondLst>
                                            <p:cond delay="499"/>
                                          </p:stCondLst>
                                        </p:cTn>
                                        <p:tgtEl>
                                          <p:spTgt spid="149"/>
                                        </p:tgtEl>
                                        <p:attrNameLst>
                                          <p:attrName>style.visibility</p:attrName>
                                        </p:attrNameLst>
                                      </p:cBhvr>
                                      <p:to>
                                        <p:strVal val="hidden"/>
                                      </p:to>
                                    </p:set>
                                  </p:childTnLst>
                                </p:cTn>
                              </p:par>
                              <p:par>
                                <p:cTn id="77" presetID="10" presetClass="exit" presetSubtype="0" fill="hold" nodeType="withEffect">
                                  <p:stCondLst>
                                    <p:cond delay="0"/>
                                  </p:stCondLst>
                                  <p:childTnLst>
                                    <p:animEffect transition="out" filter="fade">
                                      <p:cBhvr>
                                        <p:cTn id="78" dur="500"/>
                                        <p:tgtEl>
                                          <p:spTgt spid="150"/>
                                        </p:tgtEl>
                                      </p:cBhvr>
                                    </p:animEffect>
                                    <p:set>
                                      <p:cBhvr>
                                        <p:cTn id="79" dur="1" fill="hold">
                                          <p:stCondLst>
                                            <p:cond delay="499"/>
                                          </p:stCondLst>
                                        </p:cTn>
                                        <p:tgtEl>
                                          <p:spTgt spid="150"/>
                                        </p:tgtEl>
                                        <p:attrNameLst>
                                          <p:attrName>style.visibility</p:attrName>
                                        </p:attrNameLst>
                                      </p:cBhvr>
                                      <p:to>
                                        <p:strVal val="hidden"/>
                                      </p:to>
                                    </p:set>
                                  </p:childTnLst>
                                </p:cTn>
                              </p:par>
                              <p:par>
                                <p:cTn id="80" presetID="10" presetClass="entr" presetSubtype="0" fill="hold" nodeType="withEffect">
                                  <p:stCondLst>
                                    <p:cond delay="0"/>
                                  </p:stCondLst>
                                  <p:childTnLst>
                                    <p:set>
                                      <p:cBhvr>
                                        <p:cTn id="81" dur="1" fill="hold">
                                          <p:stCondLst>
                                            <p:cond delay="0"/>
                                          </p:stCondLst>
                                        </p:cTn>
                                        <p:tgtEl>
                                          <p:spTgt spid="154"/>
                                        </p:tgtEl>
                                        <p:attrNameLst>
                                          <p:attrName>style.visibility</p:attrName>
                                        </p:attrNameLst>
                                      </p:cBhvr>
                                      <p:to>
                                        <p:strVal val="visible"/>
                                      </p:to>
                                    </p:set>
                                    <p:animEffect transition="in" filter="fade">
                                      <p:cBhvr>
                                        <p:cTn id="82" dur="500"/>
                                        <p:tgtEl>
                                          <p:spTgt spid="154"/>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53"/>
                                        </p:tgtEl>
                                        <p:attrNameLst>
                                          <p:attrName>style.visibility</p:attrName>
                                        </p:attrNameLst>
                                      </p:cBhvr>
                                      <p:to>
                                        <p:strVal val="visible"/>
                                      </p:to>
                                    </p:set>
                                    <p:animEffect transition="in" filter="fade">
                                      <p:cBhvr>
                                        <p:cTn id="85" dur="500"/>
                                        <p:tgtEl>
                                          <p:spTgt spid="153"/>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59"/>
                                        </p:tgtEl>
                                        <p:attrNameLst>
                                          <p:attrName>style.visibility</p:attrName>
                                        </p:attrNameLst>
                                      </p:cBhvr>
                                      <p:to>
                                        <p:strVal val="visible"/>
                                      </p:to>
                                    </p:set>
                                    <p:animEffect transition="in" filter="fade">
                                      <p:cBhvr>
                                        <p:cTn id="88" dur="500"/>
                                        <p:tgtEl>
                                          <p:spTgt spid="159"/>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60"/>
                                        </p:tgtEl>
                                        <p:attrNameLst>
                                          <p:attrName>style.visibility</p:attrName>
                                        </p:attrNameLst>
                                      </p:cBhvr>
                                      <p:to>
                                        <p:strVal val="visible"/>
                                      </p:to>
                                    </p:set>
                                    <p:animEffect transition="in" filter="fade">
                                      <p:cBhvr>
                                        <p:cTn id="91" dur="500"/>
                                        <p:tgtEl>
                                          <p:spTgt spid="160"/>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161"/>
                                        </p:tgtEl>
                                        <p:attrNameLst>
                                          <p:attrName>style.visibility</p:attrName>
                                        </p:attrNameLst>
                                      </p:cBhvr>
                                      <p:to>
                                        <p:strVal val="visible"/>
                                      </p:to>
                                    </p:set>
                                    <p:animEffect transition="in" filter="fade">
                                      <p:cBhvr>
                                        <p:cTn id="96" dur="500"/>
                                        <p:tgtEl>
                                          <p:spTgt spid="161"/>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185"/>
                                        </p:tgtEl>
                                        <p:attrNameLst>
                                          <p:attrName>style.visibility</p:attrName>
                                        </p:attrNameLst>
                                      </p:cBhvr>
                                      <p:to>
                                        <p:strVal val="visible"/>
                                      </p:to>
                                    </p:set>
                                    <p:animEffect transition="in" filter="fade">
                                      <p:cBhvr>
                                        <p:cTn id="101" dur="500"/>
                                        <p:tgtEl>
                                          <p:spTgt spid="185"/>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163"/>
                                        </p:tgtEl>
                                        <p:attrNameLst>
                                          <p:attrName>style.visibility</p:attrName>
                                        </p:attrNameLst>
                                      </p:cBhvr>
                                      <p:to>
                                        <p:strVal val="visible"/>
                                      </p:to>
                                    </p:set>
                                    <p:animEffect transition="in" filter="fade">
                                      <p:cBhvr>
                                        <p:cTn id="106" dur="500"/>
                                        <p:tgtEl>
                                          <p:spTgt spid="163"/>
                                        </p:tgtEl>
                                      </p:cBhvr>
                                    </p:animEffect>
                                  </p:childTnLst>
                                </p:cTn>
                              </p:par>
                              <p:par>
                                <p:cTn id="107" presetID="10" presetClass="entr" presetSubtype="0" fill="hold" nodeType="withEffect">
                                  <p:stCondLst>
                                    <p:cond delay="0"/>
                                  </p:stCondLst>
                                  <p:childTnLst>
                                    <p:set>
                                      <p:cBhvr>
                                        <p:cTn id="108" dur="1" fill="hold">
                                          <p:stCondLst>
                                            <p:cond delay="0"/>
                                          </p:stCondLst>
                                        </p:cTn>
                                        <p:tgtEl>
                                          <p:spTgt spid="164"/>
                                        </p:tgtEl>
                                        <p:attrNameLst>
                                          <p:attrName>style.visibility</p:attrName>
                                        </p:attrNameLst>
                                      </p:cBhvr>
                                      <p:to>
                                        <p:strVal val="visible"/>
                                      </p:to>
                                    </p:set>
                                    <p:animEffect transition="in" filter="fade">
                                      <p:cBhvr>
                                        <p:cTn id="109" dur="500"/>
                                        <p:tgtEl>
                                          <p:spTgt spid="164"/>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168"/>
                                        </p:tgtEl>
                                        <p:attrNameLst>
                                          <p:attrName>style.visibility</p:attrName>
                                        </p:attrNameLst>
                                      </p:cBhvr>
                                      <p:to>
                                        <p:strVal val="visible"/>
                                      </p:to>
                                    </p:set>
                                    <p:animEffect transition="in" filter="fade">
                                      <p:cBhvr>
                                        <p:cTn id="112" dur="500"/>
                                        <p:tgtEl>
                                          <p:spTgt spid="168"/>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169"/>
                                        </p:tgtEl>
                                        <p:attrNameLst>
                                          <p:attrName>style.visibility</p:attrName>
                                        </p:attrNameLst>
                                      </p:cBhvr>
                                      <p:to>
                                        <p:strVal val="visible"/>
                                      </p:to>
                                    </p:set>
                                    <p:animEffect transition="in" filter="fade">
                                      <p:cBhvr>
                                        <p:cTn id="115" dur="500"/>
                                        <p:tgtEl>
                                          <p:spTgt spid="169"/>
                                        </p:tgtEl>
                                      </p:cBhvr>
                                    </p:animEffect>
                                  </p:childTnLst>
                                </p:cTn>
                              </p:par>
                              <p:par>
                                <p:cTn id="116" presetID="10" presetClass="entr" presetSubtype="0" fill="hold" nodeType="withEffect">
                                  <p:stCondLst>
                                    <p:cond delay="0"/>
                                  </p:stCondLst>
                                  <p:childTnLst>
                                    <p:set>
                                      <p:cBhvr>
                                        <p:cTn id="117" dur="1" fill="hold">
                                          <p:stCondLst>
                                            <p:cond delay="0"/>
                                          </p:stCondLst>
                                        </p:cTn>
                                        <p:tgtEl>
                                          <p:spTgt spid="171"/>
                                        </p:tgtEl>
                                        <p:attrNameLst>
                                          <p:attrName>style.visibility</p:attrName>
                                        </p:attrNameLst>
                                      </p:cBhvr>
                                      <p:to>
                                        <p:strVal val="visible"/>
                                      </p:to>
                                    </p:set>
                                    <p:animEffect transition="in" filter="fade">
                                      <p:cBhvr>
                                        <p:cTn id="118" dur="500"/>
                                        <p:tgtEl>
                                          <p:spTgt spid="171"/>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172"/>
                                        </p:tgtEl>
                                        <p:attrNameLst>
                                          <p:attrName>style.visibility</p:attrName>
                                        </p:attrNameLst>
                                      </p:cBhvr>
                                      <p:to>
                                        <p:strVal val="visible"/>
                                      </p:to>
                                    </p:set>
                                    <p:animEffect transition="in" filter="fade">
                                      <p:cBhvr>
                                        <p:cTn id="121" dur="500"/>
                                        <p:tgtEl>
                                          <p:spTgt spid="17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177"/>
                                        </p:tgtEl>
                                        <p:attrNameLst>
                                          <p:attrName>style.visibility</p:attrName>
                                        </p:attrNameLst>
                                      </p:cBhvr>
                                      <p:to>
                                        <p:strVal val="visible"/>
                                      </p:to>
                                    </p:set>
                                    <p:animEffect transition="in" filter="fade">
                                      <p:cBhvr>
                                        <p:cTn id="124" dur="500"/>
                                        <p:tgtEl>
                                          <p:spTgt spid="177"/>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180"/>
                                        </p:tgtEl>
                                        <p:attrNameLst>
                                          <p:attrName>style.visibility</p:attrName>
                                        </p:attrNameLst>
                                      </p:cBhvr>
                                      <p:to>
                                        <p:strVal val="visible"/>
                                      </p:to>
                                    </p:set>
                                    <p:animEffect transition="in" filter="fade">
                                      <p:cBhvr>
                                        <p:cTn id="127" dur="500"/>
                                        <p:tgtEl>
                                          <p:spTgt spid="180"/>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181"/>
                                        </p:tgtEl>
                                        <p:attrNameLst>
                                          <p:attrName>style.visibility</p:attrName>
                                        </p:attrNameLst>
                                      </p:cBhvr>
                                      <p:to>
                                        <p:strVal val="visible"/>
                                      </p:to>
                                    </p:set>
                                    <p:animEffect transition="in" filter="fade">
                                      <p:cBhvr>
                                        <p:cTn id="130" dur="500"/>
                                        <p:tgtEl>
                                          <p:spTgt spid="181"/>
                                        </p:tgtEl>
                                      </p:cBhvr>
                                    </p:animEffect>
                                  </p:childTnLst>
                                </p:cTn>
                              </p:par>
                            </p:childTnLst>
                          </p:cTn>
                        </p:par>
                      </p:childTnLst>
                    </p:cTn>
                  </p:par>
                  <p:par>
                    <p:cTn id="131" fill="hold">
                      <p:stCondLst>
                        <p:cond delay="indefinite"/>
                      </p:stCondLst>
                      <p:childTnLst>
                        <p:par>
                          <p:cTn id="132" fill="hold">
                            <p:stCondLst>
                              <p:cond delay="0"/>
                            </p:stCondLst>
                            <p:childTnLst>
                              <p:par>
                                <p:cTn id="133" presetID="42" presetClass="entr" presetSubtype="0" fill="hold" grpId="0" nodeType="clickEffect">
                                  <p:stCondLst>
                                    <p:cond delay="0"/>
                                  </p:stCondLst>
                                  <p:childTnLst>
                                    <p:set>
                                      <p:cBhvr>
                                        <p:cTn id="134" dur="1" fill="hold">
                                          <p:stCondLst>
                                            <p:cond delay="0"/>
                                          </p:stCondLst>
                                        </p:cTn>
                                        <p:tgtEl>
                                          <p:spTgt spid="162"/>
                                        </p:tgtEl>
                                        <p:attrNameLst>
                                          <p:attrName>style.visibility</p:attrName>
                                        </p:attrNameLst>
                                      </p:cBhvr>
                                      <p:to>
                                        <p:strVal val="visible"/>
                                      </p:to>
                                    </p:set>
                                    <p:animEffect transition="in" filter="fade">
                                      <p:cBhvr>
                                        <p:cTn id="135" dur="1000"/>
                                        <p:tgtEl>
                                          <p:spTgt spid="162"/>
                                        </p:tgtEl>
                                      </p:cBhvr>
                                    </p:animEffect>
                                    <p:anim calcmode="lin" valueType="num">
                                      <p:cBhvr>
                                        <p:cTn id="136" dur="1000" fill="hold"/>
                                        <p:tgtEl>
                                          <p:spTgt spid="162"/>
                                        </p:tgtEl>
                                        <p:attrNameLst>
                                          <p:attrName>ppt_x</p:attrName>
                                        </p:attrNameLst>
                                      </p:cBhvr>
                                      <p:tavLst>
                                        <p:tav tm="0">
                                          <p:val>
                                            <p:strVal val="#ppt_x"/>
                                          </p:val>
                                        </p:tav>
                                        <p:tav tm="100000">
                                          <p:val>
                                            <p:strVal val="#ppt_x"/>
                                          </p:val>
                                        </p:tav>
                                      </p:tavLst>
                                    </p:anim>
                                    <p:anim calcmode="lin" valueType="num">
                                      <p:cBhvr>
                                        <p:cTn id="137" dur="1000" fill="hold"/>
                                        <p:tgtEl>
                                          <p:spTgt spid="1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2" grpId="1"/>
      <p:bldP spid="149" grpId="0"/>
      <p:bldP spid="149" grpId="1"/>
      <p:bldP spid="153" grpId="0"/>
      <p:bldP spid="156" grpId="0" animBg="1"/>
      <p:bldP spid="157" grpId="0"/>
      <p:bldP spid="159" grpId="0" animBg="1"/>
      <p:bldP spid="160" grpId="0"/>
      <p:bldP spid="161" grpId="0"/>
      <p:bldP spid="162" grpId="0" animBg="1"/>
      <p:bldP spid="168" grpId="0"/>
      <p:bldP spid="169" grpId="0"/>
      <p:bldP spid="172" grpId="0"/>
      <p:bldP spid="177" grpId="0" animBg="1"/>
      <p:bldP spid="179" grpId="0" animBg="1"/>
      <p:bldP spid="180" grpId="0"/>
      <p:bldP spid="181" grpId="0"/>
      <p:bldP spid="18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scheduling</a:t>
            </a:r>
            <a:endParaRPr lang="de-DE" dirty="0"/>
          </a:p>
        </p:txBody>
      </p:sp>
      <p:sp>
        <p:nvSpPr>
          <p:cNvPr id="3" name="Content Placeholder 2"/>
          <p:cNvSpPr>
            <a:spLocks noGrp="1"/>
          </p:cNvSpPr>
          <p:nvPr>
            <p:ph idx="1"/>
          </p:nvPr>
        </p:nvSpPr>
        <p:spPr>
          <a:xfrm>
            <a:off x="457200" y="1307688"/>
            <a:ext cx="8229600" cy="653845"/>
          </a:xfrm>
        </p:spPr>
        <p:txBody>
          <a:bodyPr/>
          <a:lstStyle/>
          <a:p>
            <a:r>
              <a:rPr lang="en-US" dirty="0" smtClean="0"/>
              <a:t>A task can contain any code</a:t>
            </a:r>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5</a:t>
            </a:fld>
            <a:endParaRPr lang="en-US">
              <a:solidFill>
                <a:prstClr val="white">
                  <a:lumMod val="50000"/>
                </a:prstClr>
              </a:solidFill>
            </a:endParaRPr>
          </a:p>
        </p:txBody>
      </p:sp>
      <p:pic>
        <p:nvPicPr>
          <p:cNvPr id="78" name="Picture 4" descr="http://www.clker.com/cliparts/7/a/2/7/12456956501770343211Kliponius_Cardboard_box_package.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56288" y="1403340"/>
            <a:ext cx="511651" cy="537053"/>
          </a:xfrm>
          <a:prstGeom prst="rect">
            <a:avLst/>
          </a:prstGeom>
          <a:noFill/>
          <a:extLst>
            <a:ext uri="{909E8E84-426E-40DD-AFC4-6F175D3DCCD1}">
              <a14:hiddenFill xmlns:a14="http://schemas.microsoft.com/office/drawing/2010/main">
                <a:solidFill>
                  <a:srgbClr val="FFFFFF"/>
                </a:solidFill>
              </a14:hiddenFill>
            </a:ext>
          </a:extLst>
        </p:spPr>
      </p:pic>
      <p:sp>
        <p:nvSpPr>
          <p:cNvPr id="81" name="TextBox 80"/>
          <p:cNvSpPr txBox="1"/>
          <p:nvPr/>
        </p:nvSpPr>
        <p:spPr>
          <a:xfrm>
            <a:off x="7138079" y="1144984"/>
            <a:ext cx="838691" cy="1015663"/>
          </a:xfrm>
          <a:prstGeom prst="rect">
            <a:avLst/>
          </a:prstGeom>
          <a:noFill/>
        </p:spPr>
        <p:txBody>
          <a:bodyPr wrap="none" rtlCol="0">
            <a:spAutoFit/>
          </a:bodyPr>
          <a:lstStyle/>
          <a:p>
            <a:pPr fontAlgn="base">
              <a:spcBef>
                <a:spcPct val="0"/>
              </a:spcBef>
              <a:spcAft>
                <a:spcPct val="0"/>
              </a:spcAft>
            </a:pPr>
            <a:r>
              <a:rPr lang="en-US" sz="2000" dirty="0" smtClean="0">
                <a:solidFill>
                  <a:prstClr val="black"/>
                </a:solidFill>
                <a:latin typeface="Calibri" pitchFamily="34" charset="0"/>
              </a:rPr>
              <a:t>run() {</a:t>
            </a:r>
          </a:p>
          <a:p>
            <a:pPr fontAlgn="base">
              <a:spcBef>
                <a:spcPct val="0"/>
              </a:spcBef>
              <a:spcAft>
                <a:spcPct val="0"/>
              </a:spcAft>
            </a:pPr>
            <a:r>
              <a:rPr lang="en-US" sz="2000" dirty="0" smtClean="0">
                <a:solidFill>
                  <a:prstClr val="black"/>
                </a:solidFill>
                <a:latin typeface="Calibri" pitchFamily="34" charset="0"/>
              </a:rPr>
              <a:t>   ...</a:t>
            </a:r>
            <a:endParaRPr lang="en-US" sz="2000" dirty="0">
              <a:solidFill>
                <a:prstClr val="black"/>
              </a:solidFill>
              <a:latin typeface="Calibri" pitchFamily="34" charset="0"/>
            </a:endParaRPr>
          </a:p>
          <a:p>
            <a:pPr fontAlgn="base">
              <a:spcBef>
                <a:spcPct val="0"/>
              </a:spcBef>
              <a:spcAft>
                <a:spcPct val="0"/>
              </a:spcAft>
            </a:pPr>
            <a:r>
              <a:rPr lang="en-US" sz="2000" dirty="0" smtClean="0">
                <a:solidFill>
                  <a:prstClr val="black"/>
                </a:solidFill>
                <a:latin typeface="Calibri" pitchFamily="34" charset="0"/>
              </a:rPr>
              <a:t>}</a:t>
            </a:r>
            <a:endParaRPr lang="en-US" sz="2000" dirty="0">
              <a:solidFill>
                <a:prstClr val="black"/>
              </a:solidFill>
              <a:latin typeface="Calibri" pitchFamily="34" charset="0"/>
            </a:endParaRPr>
          </a:p>
        </p:txBody>
      </p:sp>
      <p:sp>
        <p:nvSpPr>
          <p:cNvPr id="82" name="Content Placeholder 2"/>
          <p:cNvSpPr txBox="1">
            <a:spLocks/>
          </p:cNvSpPr>
          <p:nvPr/>
        </p:nvSpPr>
        <p:spPr bwMode="auto">
          <a:xfrm>
            <a:off x="457775" y="2238770"/>
            <a:ext cx="8229600" cy="653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a:solidFill>
                  <a:schemeClr val="tx1"/>
                </a:solidFill>
                <a:latin typeface="+mn-lt"/>
                <a:cs typeface="+mn-cs"/>
              </a:defRPr>
            </a:lvl4pPr>
            <a:lvl5pPr marL="2057400" indent="-228600" algn="l" rtl="0" eaLnBrk="1" fontAlgn="base" hangingPunct="1">
              <a:spcBef>
                <a:spcPct val="20000"/>
              </a:spcBef>
              <a:spcAft>
                <a:spcPct val="0"/>
              </a:spcAft>
              <a:buChar char="»"/>
              <a:defRPr>
                <a:solidFill>
                  <a:schemeClr val="tx1"/>
                </a:solidFill>
                <a:latin typeface="+mn-lt"/>
                <a:cs typeface="+mn-cs"/>
              </a:defRPr>
            </a:lvl5pPr>
            <a:lvl6pPr marL="2514600" indent="-228600" algn="l" rtl="0" eaLnBrk="1" fontAlgn="base" hangingPunct="1">
              <a:spcBef>
                <a:spcPct val="20000"/>
              </a:spcBef>
              <a:spcAft>
                <a:spcPct val="0"/>
              </a:spcAft>
              <a:buChar char="»"/>
              <a:defRPr>
                <a:solidFill>
                  <a:schemeClr val="tx1"/>
                </a:solidFill>
                <a:latin typeface="+mn-lt"/>
                <a:cs typeface="+mn-cs"/>
              </a:defRPr>
            </a:lvl6pPr>
            <a:lvl7pPr marL="2971800" indent="-228600" algn="l" rtl="0" eaLnBrk="1" fontAlgn="base" hangingPunct="1">
              <a:spcBef>
                <a:spcPct val="20000"/>
              </a:spcBef>
              <a:spcAft>
                <a:spcPct val="0"/>
              </a:spcAft>
              <a:buChar char="»"/>
              <a:defRPr>
                <a:solidFill>
                  <a:schemeClr val="tx1"/>
                </a:solidFill>
                <a:latin typeface="+mn-lt"/>
                <a:cs typeface="+mn-cs"/>
              </a:defRPr>
            </a:lvl7pPr>
            <a:lvl8pPr marL="3429000" indent="-228600" algn="l" rtl="0" eaLnBrk="1" fontAlgn="base" hangingPunct="1">
              <a:spcBef>
                <a:spcPct val="20000"/>
              </a:spcBef>
              <a:spcAft>
                <a:spcPct val="0"/>
              </a:spcAft>
              <a:buChar char="»"/>
              <a:defRPr>
                <a:solidFill>
                  <a:schemeClr val="tx1"/>
                </a:solidFill>
                <a:latin typeface="+mn-lt"/>
                <a:cs typeface="+mn-cs"/>
              </a:defRPr>
            </a:lvl8pPr>
            <a:lvl9pPr marL="3886200" indent="-228600" algn="l" rtl="0" eaLnBrk="1" fontAlgn="base" hangingPunct="1">
              <a:spcBef>
                <a:spcPct val="20000"/>
              </a:spcBef>
              <a:spcAft>
                <a:spcPct val="0"/>
              </a:spcAft>
              <a:buChar char="»"/>
              <a:defRPr>
                <a:solidFill>
                  <a:schemeClr val="tx1"/>
                </a:solidFill>
                <a:latin typeface="+mn-lt"/>
                <a:cs typeface="+mn-cs"/>
              </a:defRPr>
            </a:lvl9pPr>
          </a:lstStyle>
          <a:p>
            <a:r>
              <a:rPr lang="en-US" dirty="0" smtClean="0"/>
              <a:t>One worker thread per core processing tasks</a:t>
            </a:r>
          </a:p>
        </p:txBody>
      </p:sp>
      <p:sp>
        <p:nvSpPr>
          <p:cNvPr id="88" name="Rounded Rectangle 87"/>
          <p:cNvSpPr/>
          <p:nvPr/>
        </p:nvSpPr>
        <p:spPr>
          <a:xfrm>
            <a:off x="3623483" y="3378306"/>
            <a:ext cx="2016224" cy="894605"/>
          </a:xfrm>
          <a:prstGeom prst="roundRect">
            <a:avLst>
              <a:gd name="adj" fmla="val 798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sp>
        <p:nvSpPr>
          <p:cNvPr id="89" name="TextBox 88"/>
          <p:cNvSpPr txBox="1"/>
          <p:nvPr/>
        </p:nvSpPr>
        <p:spPr>
          <a:xfrm>
            <a:off x="3623483" y="2932154"/>
            <a:ext cx="2016224" cy="461665"/>
          </a:xfrm>
          <a:prstGeom prst="rect">
            <a:avLst/>
          </a:prstGeom>
          <a:noFill/>
        </p:spPr>
        <p:txBody>
          <a:bodyPr wrap="square" rtlCol="0">
            <a:spAutoFit/>
          </a:bodyPr>
          <a:lstStyle/>
          <a:p>
            <a:pPr algn="ctr"/>
            <a:r>
              <a:rPr lang="en-US" sz="2400" dirty="0" smtClean="0"/>
              <a:t>Socket 1</a:t>
            </a:r>
            <a:endParaRPr lang="de-DE" sz="2400" dirty="0"/>
          </a:p>
        </p:txBody>
      </p:sp>
      <p:grpSp>
        <p:nvGrpSpPr>
          <p:cNvPr id="90" name="Group 89"/>
          <p:cNvGrpSpPr/>
          <p:nvPr/>
        </p:nvGrpSpPr>
        <p:grpSpPr>
          <a:xfrm>
            <a:off x="4710252" y="3571036"/>
            <a:ext cx="714339" cy="491026"/>
            <a:chOff x="3210498" y="2063359"/>
            <a:chExt cx="714339" cy="491026"/>
          </a:xfrm>
        </p:grpSpPr>
        <p:pic>
          <p:nvPicPr>
            <p:cNvPr id="91" name="Picture 6" descr="C:\Users\kingherc\AppData\Local\Microsoft\Windows\Temporary Internet Files\Content.IE5\8FPXW8HW\MC90025027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10498" y="2063359"/>
              <a:ext cx="714339" cy="491026"/>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3" descr="C:\Users\kingherc\Desktop\11954236971256486236lightning_raoul_rene_mel_01.svg.hi.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29149" y="2063359"/>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grpSp>
        <p:nvGrpSpPr>
          <p:cNvPr id="93" name="Group 92"/>
          <p:cNvGrpSpPr/>
          <p:nvPr/>
        </p:nvGrpSpPr>
        <p:grpSpPr>
          <a:xfrm>
            <a:off x="3839506" y="3581555"/>
            <a:ext cx="714339" cy="491026"/>
            <a:chOff x="3210498" y="2063359"/>
            <a:chExt cx="714339" cy="491026"/>
          </a:xfrm>
        </p:grpSpPr>
        <p:pic>
          <p:nvPicPr>
            <p:cNvPr id="94" name="Picture 6" descr="C:\Users\kingherc\AppData\Local\Microsoft\Windows\Temporary Internet Files\Content.IE5\8FPXW8HW\MC90025027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10498" y="2063359"/>
              <a:ext cx="714339" cy="491026"/>
            </a:xfrm>
            <a:prstGeom prst="rect">
              <a:avLst/>
            </a:prstGeom>
            <a:noFill/>
            <a:extLst>
              <a:ext uri="{909E8E84-426E-40DD-AFC4-6F175D3DCCD1}">
                <a14:hiddenFill xmlns:a14="http://schemas.microsoft.com/office/drawing/2010/main">
                  <a:solidFill>
                    <a:srgbClr val="FFFFFF"/>
                  </a:solidFill>
                </a14:hiddenFill>
              </a:ext>
            </a:extLst>
          </p:spPr>
        </p:pic>
        <p:pic>
          <p:nvPicPr>
            <p:cNvPr id="95" name="Picture 3" descr="C:\Users\kingherc\Desktop\11954236971256486236lightning_raoul_rene_mel_01.svg.hi.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29149" y="2063359"/>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sp>
        <p:nvSpPr>
          <p:cNvPr id="96" name="Rounded Rectangle 95"/>
          <p:cNvSpPr/>
          <p:nvPr/>
        </p:nvSpPr>
        <p:spPr>
          <a:xfrm>
            <a:off x="6183803" y="3378306"/>
            <a:ext cx="2016224" cy="894605"/>
          </a:xfrm>
          <a:prstGeom prst="roundRect">
            <a:avLst>
              <a:gd name="adj" fmla="val 798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sp>
        <p:nvSpPr>
          <p:cNvPr id="97" name="TextBox 96"/>
          <p:cNvSpPr txBox="1"/>
          <p:nvPr/>
        </p:nvSpPr>
        <p:spPr>
          <a:xfrm>
            <a:off x="6183803" y="2932154"/>
            <a:ext cx="2016224" cy="461665"/>
          </a:xfrm>
          <a:prstGeom prst="rect">
            <a:avLst/>
          </a:prstGeom>
          <a:noFill/>
        </p:spPr>
        <p:txBody>
          <a:bodyPr wrap="square" rtlCol="0">
            <a:spAutoFit/>
          </a:bodyPr>
          <a:lstStyle/>
          <a:p>
            <a:pPr algn="ctr"/>
            <a:r>
              <a:rPr lang="en-US" sz="2400" dirty="0" smtClean="0"/>
              <a:t>Socket 2</a:t>
            </a:r>
            <a:endParaRPr lang="de-DE" sz="2400" dirty="0"/>
          </a:p>
        </p:txBody>
      </p:sp>
      <p:grpSp>
        <p:nvGrpSpPr>
          <p:cNvPr id="98" name="Group 97"/>
          <p:cNvGrpSpPr/>
          <p:nvPr/>
        </p:nvGrpSpPr>
        <p:grpSpPr>
          <a:xfrm>
            <a:off x="7270572" y="3571036"/>
            <a:ext cx="714339" cy="491026"/>
            <a:chOff x="3210498" y="2063359"/>
            <a:chExt cx="714339" cy="491026"/>
          </a:xfrm>
        </p:grpSpPr>
        <p:pic>
          <p:nvPicPr>
            <p:cNvPr id="99" name="Picture 6" descr="C:\Users\kingherc\AppData\Local\Microsoft\Windows\Temporary Internet Files\Content.IE5\8FPXW8HW\MC90025027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10498" y="2063359"/>
              <a:ext cx="714339" cy="491026"/>
            </a:xfrm>
            <a:prstGeom prst="rect">
              <a:avLst/>
            </a:prstGeom>
            <a:noFill/>
            <a:extLst>
              <a:ext uri="{909E8E84-426E-40DD-AFC4-6F175D3DCCD1}">
                <a14:hiddenFill xmlns:a14="http://schemas.microsoft.com/office/drawing/2010/main">
                  <a:solidFill>
                    <a:srgbClr val="FFFFFF"/>
                  </a:solidFill>
                </a14:hiddenFill>
              </a:ext>
            </a:extLst>
          </p:spPr>
        </p:pic>
        <p:pic>
          <p:nvPicPr>
            <p:cNvPr id="100" name="Picture 3" descr="C:\Users\kingherc\Desktop\11954236971256486236lightning_raoul_rene_mel_01.svg.hi.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29149" y="2063359"/>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grpSp>
        <p:nvGrpSpPr>
          <p:cNvPr id="101" name="Group 100"/>
          <p:cNvGrpSpPr/>
          <p:nvPr/>
        </p:nvGrpSpPr>
        <p:grpSpPr>
          <a:xfrm>
            <a:off x="6399826" y="3581555"/>
            <a:ext cx="714339" cy="491026"/>
            <a:chOff x="3210498" y="2063359"/>
            <a:chExt cx="714339" cy="491026"/>
          </a:xfrm>
        </p:grpSpPr>
        <p:pic>
          <p:nvPicPr>
            <p:cNvPr id="102" name="Picture 6" descr="C:\Users\kingherc\AppData\Local\Microsoft\Windows\Temporary Internet Files\Content.IE5\8FPXW8HW\MC90025027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10498" y="2063359"/>
              <a:ext cx="714339" cy="491026"/>
            </a:xfrm>
            <a:prstGeom prst="rect">
              <a:avLst/>
            </a:prstGeom>
            <a:noFill/>
            <a:extLst>
              <a:ext uri="{909E8E84-426E-40DD-AFC4-6F175D3DCCD1}">
                <a14:hiddenFill xmlns:a14="http://schemas.microsoft.com/office/drawing/2010/main">
                  <a:solidFill>
                    <a:srgbClr val="FFFFFF"/>
                  </a:solidFill>
                </a14:hiddenFill>
              </a:ext>
            </a:extLst>
          </p:spPr>
        </p:pic>
        <p:pic>
          <p:nvPicPr>
            <p:cNvPr id="103" name="Picture 3" descr="C:\Users\kingherc\Desktop\11954236971256486236lightning_raoul_rene_mel_01.svg.hi.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29149" y="2063359"/>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sp>
        <p:nvSpPr>
          <p:cNvPr id="120" name="Rectangle 119"/>
          <p:cNvSpPr/>
          <p:nvPr/>
        </p:nvSpPr>
        <p:spPr>
          <a:xfrm>
            <a:off x="1273238" y="3495025"/>
            <a:ext cx="1463806" cy="3600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sp>
        <p:nvSpPr>
          <p:cNvPr id="121" name="TextBox 120"/>
          <p:cNvSpPr txBox="1"/>
          <p:nvPr/>
        </p:nvSpPr>
        <p:spPr>
          <a:xfrm>
            <a:off x="1036668" y="2957368"/>
            <a:ext cx="1913857" cy="461665"/>
          </a:xfrm>
          <a:prstGeom prst="rect">
            <a:avLst/>
          </a:prstGeom>
          <a:noFill/>
        </p:spPr>
        <p:txBody>
          <a:bodyPr wrap="none" rtlCol="0">
            <a:spAutoFit/>
          </a:bodyPr>
          <a:lstStyle/>
          <a:p>
            <a:r>
              <a:rPr lang="en-US" sz="2400" dirty="0" smtClean="0"/>
              <a:t>Task queues</a:t>
            </a:r>
            <a:endParaRPr lang="de-DE" sz="2400" dirty="0"/>
          </a:p>
        </p:txBody>
      </p:sp>
      <p:pic>
        <p:nvPicPr>
          <p:cNvPr id="122" name="Picture 4" descr="http://www.clker.com/cliparts/7/a/2/7/12456956501770343211Kliponius_Cardboard_box_package.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0327" y="3556989"/>
            <a:ext cx="266277" cy="279497"/>
          </a:xfrm>
          <a:prstGeom prst="rect">
            <a:avLst/>
          </a:prstGeom>
          <a:noFill/>
          <a:extLst>
            <a:ext uri="{909E8E84-426E-40DD-AFC4-6F175D3DCCD1}">
              <a14:hiddenFill xmlns:a14="http://schemas.microsoft.com/office/drawing/2010/main">
                <a:solidFill>
                  <a:srgbClr val="FFFFFF"/>
                </a:solidFill>
              </a14:hiddenFill>
            </a:ext>
          </a:extLst>
        </p:spPr>
      </p:pic>
      <p:pic>
        <p:nvPicPr>
          <p:cNvPr id="123" name="Picture 4" descr="http://www.clker.com/cliparts/7/a/2/7/12456956501770343211Kliponius_Cardboard_box_package.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80684" y="3556988"/>
            <a:ext cx="266277" cy="279497"/>
          </a:xfrm>
          <a:prstGeom prst="rect">
            <a:avLst/>
          </a:prstGeom>
          <a:noFill/>
          <a:extLst>
            <a:ext uri="{909E8E84-426E-40DD-AFC4-6F175D3DCCD1}">
              <a14:hiddenFill xmlns:a14="http://schemas.microsoft.com/office/drawing/2010/main">
                <a:solidFill>
                  <a:srgbClr val="FFFFFF"/>
                </a:solidFill>
              </a14:hiddenFill>
            </a:ext>
          </a:extLst>
        </p:spPr>
      </p:pic>
      <p:pic>
        <p:nvPicPr>
          <p:cNvPr id="124" name="Picture 4" descr="http://www.clker.com/cliparts/7/a/2/7/12456956501770343211Kliponius_Cardboard_box_package.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24527" y="3556987"/>
            <a:ext cx="266277" cy="279497"/>
          </a:xfrm>
          <a:prstGeom prst="rect">
            <a:avLst/>
          </a:prstGeom>
          <a:noFill/>
          <a:extLst>
            <a:ext uri="{909E8E84-426E-40DD-AFC4-6F175D3DCCD1}">
              <a14:hiddenFill xmlns:a14="http://schemas.microsoft.com/office/drawing/2010/main">
                <a:solidFill>
                  <a:srgbClr val="FFFFFF"/>
                </a:solidFill>
              </a14:hiddenFill>
            </a:ext>
          </a:extLst>
        </p:spPr>
      </p:pic>
      <p:sp>
        <p:nvSpPr>
          <p:cNvPr id="127" name="Text Box 6"/>
          <p:cNvSpPr txBox="1">
            <a:spLocks noChangeArrowheads="1"/>
          </p:cNvSpPr>
          <p:nvPr/>
        </p:nvSpPr>
        <p:spPr bwMode="auto">
          <a:xfrm>
            <a:off x="381000" y="6019800"/>
            <a:ext cx="8526864" cy="52322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ctr">
              <a:spcBef>
                <a:spcPct val="50000"/>
              </a:spcBef>
            </a:pPr>
            <a:r>
              <a:rPr lang="en-US" sz="2800" i="1" dirty="0" smtClean="0">
                <a:latin typeface="+mj-lt"/>
              </a:rPr>
              <a:t>Provides a solution to efficiently utilize CPU resources</a:t>
            </a:r>
          </a:p>
        </p:txBody>
      </p:sp>
      <p:sp>
        <p:nvSpPr>
          <p:cNvPr id="131" name="Rectangle 130"/>
          <p:cNvSpPr/>
          <p:nvPr/>
        </p:nvSpPr>
        <p:spPr>
          <a:xfrm>
            <a:off x="1278424" y="3968341"/>
            <a:ext cx="1463806" cy="3600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pic>
        <p:nvPicPr>
          <p:cNvPr id="133" name="Picture 4" descr="http://www.clker.com/cliparts/7/a/2/7/12456956501770343211Kliponius_Cardboard_box_package.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85870" y="4030304"/>
            <a:ext cx="266277" cy="279497"/>
          </a:xfrm>
          <a:prstGeom prst="rect">
            <a:avLst/>
          </a:prstGeom>
          <a:noFill/>
          <a:extLst>
            <a:ext uri="{909E8E84-426E-40DD-AFC4-6F175D3DCCD1}">
              <a14:hiddenFill xmlns:a14="http://schemas.microsoft.com/office/drawing/2010/main">
                <a:solidFill>
                  <a:srgbClr val="FFFFFF"/>
                </a:solidFill>
              </a14:hiddenFill>
            </a:ext>
          </a:extLst>
        </p:spPr>
      </p:pic>
      <p:pic>
        <p:nvPicPr>
          <p:cNvPr id="134" name="Picture 4" descr="http://www.clker.com/cliparts/7/a/2/7/12456956501770343211Kliponius_Cardboard_box_package.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29713" y="4030303"/>
            <a:ext cx="266277" cy="279497"/>
          </a:xfrm>
          <a:prstGeom prst="rect">
            <a:avLst/>
          </a:prstGeom>
          <a:noFill/>
          <a:extLst>
            <a:ext uri="{909E8E84-426E-40DD-AFC4-6F175D3DCCD1}">
              <a14:hiddenFill xmlns:a14="http://schemas.microsoft.com/office/drawing/2010/main">
                <a:solidFill>
                  <a:srgbClr val="FFFFFF"/>
                </a:solidFill>
              </a14:hiddenFill>
            </a:ext>
          </a:extLst>
        </p:spPr>
      </p:pic>
      <p:sp>
        <p:nvSpPr>
          <p:cNvPr id="143" name="Content Placeholder 2"/>
          <p:cNvSpPr txBox="1">
            <a:spLocks/>
          </p:cNvSpPr>
          <p:nvPr/>
        </p:nvSpPr>
        <p:spPr bwMode="auto">
          <a:xfrm>
            <a:off x="447947" y="5444006"/>
            <a:ext cx="8229600" cy="653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a:solidFill>
                  <a:schemeClr val="tx1"/>
                </a:solidFill>
                <a:latin typeface="+mn-lt"/>
                <a:cs typeface="+mn-cs"/>
              </a:defRPr>
            </a:lvl4pPr>
            <a:lvl5pPr marL="2057400" indent="-228600" algn="l" rtl="0" eaLnBrk="1" fontAlgn="base" hangingPunct="1">
              <a:spcBef>
                <a:spcPct val="20000"/>
              </a:spcBef>
              <a:spcAft>
                <a:spcPct val="0"/>
              </a:spcAft>
              <a:buChar char="»"/>
              <a:defRPr>
                <a:solidFill>
                  <a:schemeClr val="tx1"/>
                </a:solidFill>
                <a:latin typeface="+mn-lt"/>
                <a:cs typeface="+mn-cs"/>
              </a:defRPr>
            </a:lvl5pPr>
            <a:lvl6pPr marL="2514600" indent="-228600" algn="l" rtl="0" eaLnBrk="1" fontAlgn="base" hangingPunct="1">
              <a:spcBef>
                <a:spcPct val="20000"/>
              </a:spcBef>
              <a:spcAft>
                <a:spcPct val="0"/>
              </a:spcAft>
              <a:buChar char="»"/>
              <a:defRPr>
                <a:solidFill>
                  <a:schemeClr val="tx1"/>
                </a:solidFill>
                <a:latin typeface="+mn-lt"/>
                <a:cs typeface="+mn-cs"/>
              </a:defRPr>
            </a:lvl6pPr>
            <a:lvl7pPr marL="2971800" indent="-228600" algn="l" rtl="0" eaLnBrk="1" fontAlgn="base" hangingPunct="1">
              <a:spcBef>
                <a:spcPct val="20000"/>
              </a:spcBef>
              <a:spcAft>
                <a:spcPct val="0"/>
              </a:spcAft>
              <a:buChar char="»"/>
              <a:defRPr>
                <a:solidFill>
                  <a:schemeClr val="tx1"/>
                </a:solidFill>
                <a:latin typeface="+mn-lt"/>
                <a:cs typeface="+mn-cs"/>
              </a:defRPr>
            </a:lvl7pPr>
            <a:lvl8pPr marL="3429000" indent="-228600" algn="l" rtl="0" eaLnBrk="1" fontAlgn="base" hangingPunct="1">
              <a:spcBef>
                <a:spcPct val="20000"/>
              </a:spcBef>
              <a:spcAft>
                <a:spcPct val="0"/>
              </a:spcAft>
              <a:buChar char="»"/>
              <a:defRPr>
                <a:solidFill>
                  <a:schemeClr val="tx1"/>
                </a:solidFill>
                <a:latin typeface="+mn-lt"/>
                <a:cs typeface="+mn-cs"/>
              </a:defRPr>
            </a:lvl8pPr>
            <a:lvl9pPr marL="3886200" indent="-228600" algn="l" rtl="0" eaLnBrk="1" fontAlgn="base" hangingPunct="1">
              <a:spcBef>
                <a:spcPct val="20000"/>
              </a:spcBef>
              <a:spcAft>
                <a:spcPct val="0"/>
              </a:spcAft>
              <a:buChar char="»"/>
              <a:defRPr>
                <a:solidFill>
                  <a:schemeClr val="tx1"/>
                </a:solidFill>
                <a:latin typeface="+mn-lt"/>
                <a:cs typeface="+mn-cs"/>
              </a:defRPr>
            </a:lvl9pPr>
          </a:lstStyle>
          <a:p>
            <a:r>
              <a:rPr lang="en-US" sz="3100" dirty="0" smtClean="0"/>
              <a:t>OLAP queries can parallelize w/o overutilization</a:t>
            </a:r>
          </a:p>
        </p:txBody>
      </p:sp>
      <p:sp>
        <p:nvSpPr>
          <p:cNvPr id="125" name="Rounded Rectangular Callout 124"/>
          <p:cNvSpPr/>
          <p:nvPr/>
        </p:nvSpPr>
        <p:spPr>
          <a:xfrm>
            <a:off x="1433172" y="4519572"/>
            <a:ext cx="5991315" cy="791702"/>
          </a:xfrm>
          <a:prstGeom prst="wedgeRoundRectCallout">
            <a:avLst>
              <a:gd name="adj1" fmla="val -34522"/>
              <a:gd name="adj2" fmla="val -81721"/>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marL="182563" indent="-182563">
              <a:buFont typeface="Arial" pitchFamily="34" charset="0"/>
              <a:buChar char="•"/>
            </a:pPr>
            <a:r>
              <a:rPr lang="en-US" sz="2200" dirty="0" smtClean="0"/>
              <a:t>Distributed queues to minimize sync contention</a:t>
            </a:r>
          </a:p>
          <a:p>
            <a:pPr marL="182563" indent="-182563">
              <a:buFont typeface="Arial" pitchFamily="34" charset="0"/>
              <a:buChar char="•"/>
            </a:pPr>
            <a:r>
              <a:rPr lang="en-US" sz="2200" dirty="0" smtClean="0"/>
              <a:t>Task stealing to fix imbalance</a:t>
            </a:r>
            <a:endParaRPr lang="en-US" sz="2200" dirty="0"/>
          </a:p>
        </p:txBody>
      </p:sp>
      <p:sp>
        <p:nvSpPr>
          <p:cNvPr id="144" name="Right Brace 143"/>
          <p:cNvSpPr/>
          <p:nvPr/>
        </p:nvSpPr>
        <p:spPr>
          <a:xfrm flipH="1">
            <a:off x="6913017" y="1207314"/>
            <a:ext cx="167233" cy="923046"/>
          </a:xfrm>
          <a:prstGeom prst="righ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l-GR" dirty="0"/>
          </a:p>
        </p:txBody>
      </p:sp>
    </p:spTree>
    <p:extLst>
      <p:ext uri="{BB962C8B-B14F-4D97-AF65-F5344CB8AC3E}">
        <p14:creationId xmlns:p14="http://schemas.microsoft.com/office/powerpoint/2010/main" val="42543152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500"/>
                                        <p:tgtEl>
                                          <p:spTgt spid="8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8"/>
                                        </p:tgtEl>
                                        <p:attrNameLst>
                                          <p:attrName>style.visibility</p:attrName>
                                        </p:attrNameLst>
                                      </p:cBhvr>
                                      <p:to>
                                        <p:strVal val="visible"/>
                                      </p:to>
                                    </p:set>
                                    <p:animEffect transition="in" filter="fade">
                                      <p:cBhvr>
                                        <p:cTn id="10" dur="500"/>
                                        <p:tgtEl>
                                          <p:spTgt spid="8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9"/>
                                        </p:tgtEl>
                                        <p:attrNameLst>
                                          <p:attrName>style.visibility</p:attrName>
                                        </p:attrNameLst>
                                      </p:cBhvr>
                                      <p:to>
                                        <p:strVal val="visible"/>
                                      </p:to>
                                    </p:set>
                                    <p:animEffect transition="in" filter="fade">
                                      <p:cBhvr>
                                        <p:cTn id="13" dur="500"/>
                                        <p:tgtEl>
                                          <p:spTgt spid="89"/>
                                        </p:tgtEl>
                                      </p:cBhvr>
                                    </p:animEffect>
                                  </p:childTnLst>
                                </p:cTn>
                              </p:par>
                              <p:par>
                                <p:cTn id="14" presetID="10" presetClass="entr" presetSubtype="0" fill="hold" nodeType="withEffect">
                                  <p:stCondLst>
                                    <p:cond delay="0"/>
                                  </p:stCondLst>
                                  <p:childTnLst>
                                    <p:set>
                                      <p:cBhvr>
                                        <p:cTn id="15" dur="1" fill="hold">
                                          <p:stCondLst>
                                            <p:cond delay="0"/>
                                          </p:stCondLst>
                                        </p:cTn>
                                        <p:tgtEl>
                                          <p:spTgt spid="90"/>
                                        </p:tgtEl>
                                        <p:attrNameLst>
                                          <p:attrName>style.visibility</p:attrName>
                                        </p:attrNameLst>
                                      </p:cBhvr>
                                      <p:to>
                                        <p:strVal val="visible"/>
                                      </p:to>
                                    </p:set>
                                    <p:animEffect transition="in" filter="fade">
                                      <p:cBhvr>
                                        <p:cTn id="16" dur="500"/>
                                        <p:tgtEl>
                                          <p:spTgt spid="90"/>
                                        </p:tgtEl>
                                      </p:cBhvr>
                                    </p:animEffect>
                                  </p:childTnLst>
                                </p:cTn>
                              </p:par>
                              <p:par>
                                <p:cTn id="17" presetID="10" presetClass="entr" presetSubtype="0" fill="hold" nodeType="withEffect">
                                  <p:stCondLst>
                                    <p:cond delay="0"/>
                                  </p:stCondLst>
                                  <p:childTnLst>
                                    <p:set>
                                      <p:cBhvr>
                                        <p:cTn id="18" dur="1" fill="hold">
                                          <p:stCondLst>
                                            <p:cond delay="0"/>
                                          </p:stCondLst>
                                        </p:cTn>
                                        <p:tgtEl>
                                          <p:spTgt spid="93"/>
                                        </p:tgtEl>
                                        <p:attrNameLst>
                                          <p:attrName>style.visibility</p:attrName>
                                        </p:attrNameLst>
                                      </p:cBhvr>
                                      <p:to>
                                        <p:strVal val="visible"/>
                                      </p:to>
                                    </p:set>
                                    <p:animEffect transition="in" filter="fade">
                                      <p:cBhvr>
                                        <p:cTn id="19" dur="500"/>
                                        <p:tgtEl>
                                          <p:spTgt spid="9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6"/>
                                        </p:tgtEl>
                                        <p:attrNameLst>
                                          <p:attrName>style.visibility</p:attrName>
                                        </p:attrNameLst>
                                      </p:cBhvr>
                                      <p:to>
                                        <p:strVal val="visible"/>
                                      </p:to>
                                    </p:set>
                                    <p:animEffect transition="in" filter="fade">
                                      <p:cBhvr>
                                        <p:cTn id="22" dur="500"/>
                                        <p:tgtEl>
                                          <p:spTgt spid="9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7"/>
                                        </p:tgtEl>
                                        <p:attrNameLst>
                                          <p:attrName>style.visibility</p:attrName>
                                        </p:attrNameLst>
                                      </p:cBhvr>
                                      <p:to>
                                        <p:strVal val="visible"/>
                                      </p:to>
                                    </p:set>
                                    <p:animEffect transition="in" filter="fade">
                                      <p:cBhvr>
                                        <p:cTn id="25" dur="500"/>
                                        <p:tgtEl>
                                          <p:spTgt spid="97"/>
                                        </p:tgtEl>
                                      </p:cBhvr>
                                    </p:animEffect>
                                  </p:childTnLst>
                                </p:cTn>
                              </p:par>
                              <p:par>
                                <p:cTn id="26" presetID="10" presetClass="entr" presetSubtype="0" fill="hold" nodeType="withEffect">
                                  <p:stCondLst>
                                    <p:cond delay="0"/>
                                  </p:stCondLst>
                                  <p:childTnLst>
                                    <p:set>
                                      <p:cBhvr>
                                        <p:cTn id="27" dur="1" fill="hold">
                                          <p:stCondLst>
                                            <p:cond delay="0"/>
                                          </p:stCondLst>
                                        </p:cTn>
                                        <p:tgtEl>
                                          <p:spTgt spid="98"/>
                                        </p:tgtEl>
                                        <p:attrNameLst>
                                          <p:attrName>style.visibility</p:attrName>
                                        </p:attrNameLst>
                                      </p:cBhvr>
                                      <p:to>
                                        <p:strVal val="visible"/>
                                      </p:to>
                                    </p:set>
                                    <p:animEffect transition="in" filter="fade">
                                      <p:cBhvr>
                                        <p:cTn id="28" dur="500"/>
                                        <p:tgtEl>
                                          <p:spTgt spid="98"/>
                                        </p:tgtEl>
                                      </p:cBhvr>
                                    </p:animEffect>
                                  </p:childTnLst>
                                </p:cTn>
                              </p:par>
                              <p:par>
                                <p:cTn id="29" presetID="10" presetClass="entr" presetSubtype="0" fill="hold" nodeType="withEffect">
                                  <p:stCondLst>
                                    <p:cond delay="0"/>
                                  </p:stCondLst>
                                  <p:childTnLst>
                                    <p:set>
                                      <p:cBhvr>
                                        <p:cTn id="30" dur="1" fill="hold">
                                          <p:stCondLst>
                                            <p:cond delay="0"/>
                                          </p:stCondLst>
                                        </p:cTn>
                                        <p:tgtEl>
                                          <p:spTgt spid="101"/>
                                        </p:tgtEl>
                                        <p:attrNameLst>
                                          <p:attrName>style.visibility</p:attrName>
                                        </p:attrNameLst>
                                      </p:cBhvr>
                                      <p:to>
                                        <p:strVal val="visible"/>
                                      </p:to>
                                    </p:set>
                                    <p:animEffect transition="in" filter="fade">
                                      <p:cBhvr>
                                        <p:cTn id="31" dur="500"/>
                                        <p:tgtEl>
                                          <p:spTgt spid="10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0"/>
                                        </p:tgtEl>
                                        <p:attrNameLst>
                                          <p:attrName>style.visibility</p:attrName>
                                        </p:attrNameLst>
                                      </p:cBhvr>
                                      <p:to>
                                        <p:strVal val="visible"/>
                                      </p:to>
                                    </p:set>
                                    <p:animEffect transition="in" filter="fade">
                                      <p:cBhvr>
                                        <p:cTn id="34" dur="500"/>
                                        <p:tgtEl>
                                          <p:spTgt spid="12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21"/>
                                        </p:tgtEl>
                                        <p:attrNameLst>
                                          <p:attrName>style.visibility</p:attrName>
                                        </p:attrNameLst>
                                      </p:cBhvr>
                                      <p:to>
                                        <p:strVal val="visible"/>
                                      </p:to>
                                    </p:set>
                                    <p:animEffect transition="in" filter="fade">
                                      <p:cBhvr>
                                        <p:cTn id="37" dur="500"/>
                                        <p:tgtEl>
                                          <p:spTgt spid="121"/>
                                        </p:tgtEl>
                                      </p:cBhvr>
                                    </p:animEffect>
                                  </p:childTnLst>
                                </p:cTn>
                              </p:par>
                              <p:par>
                                <p:cTn id="38" presetID="10" presetClass="entr" presetSubtype="0" fill="hold" nodeType="withEffect">
                                  <p:stCondLst>
                                    <p:cond delay="0"/>
                                  </p:stCondLst>
                                  <p:childTnLst>
                                    <p:set>
                                      <p:cBhvr>
                                        <p:cTn id="39" dur="1" fill="hold">
                                          <p:stCondLst>
                                            <p:cond delay="0"/>
                                          </p:stCondLst>
                                        </p:cTn>
                                        <p:tgtEl>
                                          <p:spTgt spid="122"/>
                                        </p:tgtEl>
                                        <p:attrNameLst>
                                          <p:attrName>style.visibility</p:attrName>
                                        </p:attrNameLst>
                                      </p:cBhvr>
                                      <p:to>
                                        <p:strVal val="visible"/>
                                      </p:to>
                                    </p:set>
                                    <p:animEffect transition="in" filter="fade">
                                      <p:cBhvr>
                                        <p:cTn id="40" dur="500"/>
                                        <p:tgtEl>
                                          <p:spTgt spid="122"/>
                                        </p:tgtEl>
                                      </p:cBhvr>
                                    </p:animEffect>
                                  </p:childTnLst>
                                </p:cTn>
                              </p:par>
                              <p:par>
                                <p:cTn id="41" presetID="10" presetClass="entr" presetSubtype="0" fill="hold" nodeType="withEffect">
                                  <p:stCondLst>
                                    <p:cond delay="0"/>
                                  </p:stCondLst>
                                  <p:childTnLst>
                                    <p:set>
                                      <p:cBhvr>
                                        <p:cTn id="42" dur="1" fill="hold">
                                          <p:stCondLst>
                                            <p:cond delay="0"/>
                                          </p:stCondLst>
                                        </p:cTn>
                                        <p:tgtEl>
                                          <p:spTgt spid="123"/>
                                        </p:tgtEl>
                                        <p:attrNameLst>
                                          <p:attrName>style.visibility</p:attrName>
                                        </p:attrNameLst>
                                      </p:cBhvr>
                                      <p:to>
                                        <p:strVal val="visible"/>
                                      </p:to>
                                    </p:set>
                                    <p:animEffect transition="in" filter="fade">
                                      <p:cBhvr>
                                        <p:cTn id="43" dur="500"/>
                                        <p:tgtEl>
                                          <p:spTgt spid="123"/>
                                        </p:tgtEl>
                                      </p:cBhvr>
                                    </p:animEffect>
                                  </p:childTnLst>
                                </p:cTn>
                              </p:par>
                              <p:par>
                                <p:cTn id="44" presetID="10" presetClass="entr" presetSubtype="0" fill="hold" nodeType="withEffect">
                                  <p:stCondLst>
                                    <p:cond delay="0"/>
                                  </p:stCondLst>
                                  <p:childTnLst>
                                    <p:set>
                                      <p:cBhvr>
                                        <p:cTn id="45" dur="1" fill="hold">
                                          <p:stCondLst>
                                            <p:cond delay="0"/>
                                          </p:stCondLst>
                                        </p:cTn>
                                        <p:tgtEl>
                                          <p:spTgt spid="124"/>
                                        </p:tgtEl>
                                        <p:attrNameLst>
                                          <p:attrName>style.visibility</p:attrName>
                                        </p:attrNameLst>
                                      </p:cBhvr>
                                      <p:to>
                                        <p:strVal val="visible"/>
                                      </p:to>
                                    </p:set>
                                    <p:animEffect transition="in" filter="fade">
                                      <p:cBhvr>
                                        <p:cTn id="46" dur="500"/>
                                        <p:tgtEl>
                                          <p:spTgt spid="12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31"/>
                                        </p:tgtEl>
                                        <p:attrNameLst>
                                          <p:attrName>style.visibility</p:attrName>
                                        </p:attrNameLst>
                                      </p:cBhvr>
                                      <p:to>
                                        <p:strVal val="visible"/>
                                      </p:to>
                                    </p:set>
                                    <p:animEffect transition="in" filter="fade">
                                      <p:cBhvr>
                                        <p:cTn id="49" dur="500"/>
                                        <p:tgtEl>
                                          <p:spTgt spid="131"/>
                                        </p:tgtEl>
                                      </p:cBhvr>
                                    </p:animEffect>
                                  </p:childTnLst>
                                </p:cTn>
                              </p:par>
                              <p:par>
                                <p:cTn id="50" presetID="10" presetClass="entr" presetSubtype="0" fill="hold" nodeType="withEffect">
                                  <p:stCondLst>
                                    <p:cond delay="0"/>
                                  </p:stCondLst>
                                  <p:childTnLst>
                                    <p:set>
                                      <p:cBhvr>
                                        <p:cTn id="51" dur="1" fill="hold">
                                          <p:stCondLst>
                                            <p:cond delay="0"/>
                                          </p:stCondLst>
                                        </p:cTn>
                                        <p:tgtEl>
                                          <p:spTgt spid="133"/>
                                        </p:tgtEl>
                                        <p:attrNameLst>
                                          <p:attrName>style.visibility</p:attrName>
                                        </p:attrNameLst>
                                      </p:cBhvr>
                                      <p:to>
                                        <p:strVal val="visible"/>
                                      </p:to>
                                    </p:set>
                                    <p:animEffect transition="in" filter="fade">
                                      <p:cBhvr>
                                        <p:cTn id="52" dur="500"/>
                                        <p:tgtEl>
                                          <p:spTgt spid="133"/>
                                        </p:tgtEl>
                                      </p:cBhvr>
                                    </p:animEffect>
                                  </p:childTnLst>
                                </p:cTn>
                              </p:par>
                              <p:par>
                                <p:cTn id="53" presetID="10" presetClass="entr" presetSubtype="0" fill="hold" nodeType="withEffect">
                                  <p:stCondLst>
                                    <p:cond delay="0"/>
                                  </p:stCondLst>
                                  <p:childTnLst>
                                    <p:set>
                                      <p:cBhvr>
                                        <p:cTn id="54" dur="1" fill="hold">
                                          <p:stCondLst>
                                            <p:cond delay="0"/>
                                          </p:stCondLst>
                                        </p:cTn>
                                        <p:tgtEl>
                                          <p:spTgt spid="134"/>
                                        </p:tgtEl>
                                        <p:attrNameLst>
                                          <p:attrName>style.visibility</p:attrName>
                                        </p:attrNameLst>
                                      </p:cBhvr>
                                      <p:to>
                                        <p:strVal val="visible"/>
                                      </p:to>
                                    </p:set>
                                    <p:animEffect transition="in" filter="fade">
                                      <p:cBhvr>
                                        <p:cTn id="55" dur="500"/>
                                        <p:tgtEl>
                                          <p:spTgt spid="13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25"/>
                                        </p:tgtEl>
                                        <p:attrNameLst>
                                          <p:attrName>style.visibility</p:attrName>
                                        </p:attrNameLst>
                                      </p:cBhvr>
                                      <p:to>
                                        <p:strVal val="visible"/>
                                      </p:to>
                                    </p:set>
                                    <p:animEffect transition="in" filter="fade">
                                      <p:cBhvr>
                                        <p:cTn id="60" dur="500"/>
                                        <p:tgtEl>
                                          <p:spTgt spid="125"/>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43"/>
                                        </p:tgtEl>
                                        <p:attrNameLst>
                                          <p:attrName>style.visibility</p:attrName>
                                        </p:attrNameLst>
                                      </p:cBhvr>
                                      <p:to>
                                        <p:strVal val="visible"/>
                                      </p:to>
                                    </p:set>
                                    <p:animEffect transition="in" filter="fade">
                                      <p:cBhvr>
                                        <p:cTn id="65" dur="500"/>
                                        <p:tgtEl>
                                          <p:spTgt spid="143"/>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127"/>
                                        </p:tgtEl>
                                        <p:attrNameLst>
                                          <p:attrName>style.visibility</p:attrName>
                                        </p:attrNameLst>
                                      </p:cBhvr>
                                      <p:to>
                                        <p:strVal val="visible"/>
                                      </p:to>
                                    </p:set>
                                    <p:anim calcmode="lin" valueType="num">
                                      <p:cBhvr additive="base">
                                        <p:cTn id="70" dur="500" fill="hold"/>
                                        <p:tgtEl>
                                          <p:spTgt spid="127"/>
                                        </p:tgtEl>
                                        <p:attrNameLst>
                                          <p:attrName>ppt_x</p:attrName>
                                        </p:attrNameLst>
                                      </p:cBhvr>
                                      <p:tavLst>
                                        <p:tav tm="0">
                                          <p:val>
                                            <p:strVal val="#ppt_x"/>
                                          </p:val>
                                        </p:tav>
                                        <p:tav tm="100000">
                                          <p:val>
                                            <p:strVal val="#ppt_x"/>
                                          </p:val>
                                        </p:tav>
                                      </p:tavLst>
                                    </p:anim>
                                    <p:anim calcmode="lin" valueType="num">
                                      <p:cBhvr additive="base">
                                        <p:cTn id="71" dur="500" fill="hold"/>
                                        <p:tgtEl>
                                          <p:spTgt spid="1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P spid="88" grpId="0" animBg="1"/>
      <p:bldP spid="89" grpId="0"/>
      <p:bldP spid="96" grpId="0" animBg="1"/>
      <p:bldP spid="97" grpId="0"/>
      <p:bldP spid="120" grpId="0" animBg="1"/>
      <p:bldP spid="121" grpId="0"/>
      <p:bldP spid="127" grpId="0" animBg="1"/>
      <p:bldP spid="131" grpId="0" animBg="1"/>
      <p:bldP spid="143" grpId="0"/>
      <p:bldP spid="1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Task scheduling problems for DBMS</a:t>
            </a:r>
            <a:endParaRPr lang="de-DE" sz="4000" dirty="0"/>
          </a:p>
        </p:txBody>
      </p:sp>
      <p:sp>
        <p:nvSpPr>
          <p:cNvPr id="3" name="Content Placeholder 2"/>
          <p:cNvSpPr>
            <a:spLocks noGrp="1"/>
          </p:cNvSpPr>
          <p:nvPr>
            <p:ph idx="1"/>
          </p:nvPr>
        </p:nvSpPr>
        <p:spPr>
          <a:xfrm>
            <a:off x="457200" y="1386840"/>
            <a:ext cx="8229600" cy="4906963"/>
          </a:xfrm>
        </p:spPr>
        <p:txBody>
          <a:bodyPr/>
          <a:lstStyle/>
          <a:p>
            <a:r>
              <a:rPr lang="en-US" dirty="0" smtClean="0"/>
              <a:t>OLTP tasks can block</a:t>
            </a:r>
            <a:endParaRPr lang="en-US" sz="2800" dirty="0"/>
          </a:p>
          <a:p>
            <a:pPr lvl="1"/>
            <a:r>
              <a:rPr lang="en-US" sz="2800" dirty="0" smtClean="0"/>
              <a:t>Problem: under-utilization of CPU resources</a:t>
            </a:r>
          </a:p>
          <a:p>
            <a:pPr lvl="1"/>
            <a:r>
              <a:rPr lang="en-US" sz="2800" dirty="0" smtClean="0"/>
              <a:t>Solution: </a:t>
            </a:r>
            <a:r>
              <a:rPr lang="en-US" sz="2800" b="1" i="1" dirty="0" smtClean="0"/>
              <a:t>flexible concurrency level</a:t>
            </a:r>
          </a:p>
          <a:p>
            <a:pPr lvl="1"/>
            <a:endParaRPr lang="en-US" sz="2800" i="1" dirty="0" smtClean="0"/>
          </a:p>
          <a:p>
            <a:r>
              <a:rPr lang="en-US" dirty="0" smtClean="0"/>
              <a:t>OLAP queries can issue an excessive number of tasks in highly concurrent situations</a:t>
            </a:r>
          </a:p>
          <a:p>
            <a:pPr lvl="1"/>
            <a:r>
              <a:rPr lang="en-US" sz="2800" dirty="0"/>
              <a:t>Problem: </a:t>
            </a:r>
            <a:r>
              <a:rPr lang="en-US" sz="2800" dirty="0" smtClean="0"/>
              <a:t>unnecessary scheduling overhead</a:t>
            </a:r>
            <a:endParaRPr lang="en-US" sz="2800" dirty="0"/>
          </a:p>
          <a:p>
            <a:pPr lvl="1"/>
            <a:r>
              <a:rPr lang="en-US" sz="2800" dirty="0"/>
              <a:t>Solution: </a:t>
            </a:r>
            <a:r>
              <a:rPr lang="en-US" sz="2800" b="1" i="1" dirty="0" smtClean="0"/>
              <a:t>concurrency hint</a:t>
            </a:r>
            <a:endParaRPr lang="en-US" sz="2800" b="1" i="1" dirty="0"/>
          </a:p>
          <a:p>
            <a:endParaRPr lang="en-US" sz="3600" dirty="0" smtClean="0"/>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6</a:t>
            </a:fld>
            <a:endParaRPr lang="en-US">
              <a:solidFill>
                <a:prstClr val="white">
                  <a:lumMod val="50000"/>
                </a:prstClr>
              </a:solidFill>
            </a:endParaRPr>
          </a:p>
        </p:txBody>
      </p:sp>
    </p:spTree>
    <p:extLst>
      <p:ext uri="{BB962C8B-B14F-4D97-AF65-F5344CB8AC3E}">
        <p14:creationId xmlns:p14="http://schemas.microsoft.com/office/powerpoint/2010/main" val="4204082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de-DE" dirty="0"/>
          </a:p>
        </p:txBody>
      </p:sp>
      <p:sp>
        <p:nvSpPr>
          <p:cNvPr id="3" name="Content Placeholder 2"/>
          <p:cNvSpPr>
            <a:spLocks noGrp="1"/>
          </p:cNvSpPr>
          <p:nvPr>
            <p:ph idx="1"/>
          </p:nvPr>
        </p:nvSpPr>
        <p:spPr/>
        <p:txBody>
          <a:bodyPr/>
          <a:lstStyle/>
          <a:p>
            <a:r>
              <a:rPr lang="en-US" dirty="0" smtClean="0">
                <a:solidFill>
                  <a:schemeClr val="bg1">
                    <a:lumMod val="65000"/>
                  </a:schemeClr>
                </a:solidFill>
              </a:rPr>
              <a:t>Introduction</a:t>
            </a:r>
          </a:p>
          <a:p>
            <a:r>
              <a:rPr lang="en-US" dirty="0" smtClean="0"/>
              <a:t>Flexible concurrency level</a:t>
            </a:r>
          </a:p>
          <a:p>
            <a:r>
              <a:rPr lang="en-US" dirty="0" smtClean="0"/>
              <a:t>Concurrency hint</a:t>
            </a:r>
          </a:p>
          <a:p>
            <a:r>
              <a:rPr lang="en-US" dirty="0" smtClean="0"/>
              <a:t>Experimental evaluation with SAP HANA</a:t>
            </a:r>
          </a:p>
          <a:p>
            <a:r>
              <a:rPr lang="en-US" dirty="0" smtClean="0"/>
              <a:t>Conclusions</a:t>
            </a:r>
            <a:endParaRPr lang="de-DE" dirty="0"/>
          </a:p>
        </p:txBody>
      </p:sp>
      <p:sp>
        <p:nvSpPr>
          <p:cNvPr id="4" name="Slide Number Placeholder 3"/>
          <p:cNvSpPr>
            <a:spLocks noGrp="1"/>
          </p:cNvSpPr>
          <p:nvPr>
            <p:ph type="sldNum" sz="quarter" idx="12"/>
          </p:nvPr>
        </p:nvSpPr>
        <p:spPr/>
        <p:txBody>
          <a:bodyPr/>
          <a:lstStyle/>
          <a:p>
            <a:fld id="{35B54189-C436-47D0-AC37-8484B13A8E13}" type="slidenum">
              <a:rPr lang="en-US" smtClean="0"/>
              <a:pPr/>
              <a:t>7</a:t>
            </a:fld>
            <a:endParaRPr lang="en-US"/>
          </a:p>
        </p:txBody>
      </p:sp>
    </p:spTree>
    <p:extLst>
      <p:ext uri="{BB962C8B-B14F-4D97-AF65-F5344CB8AC3E}">
        <p14:creationId xmlns:p14="http://schemas.microsoft.com/office/powerpoint/2010/main" val="33441792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concurrency level</a:t>
            </a:r>
            <a:endParaRPr lang="de-DE" dirty="0"/>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8</a:t>
            </a:fld>
            <a:endParaRPr lang="en-US">
              <a:solidFill>
                <a:prstClr val="white">
                  <a:lumMod val="50000"/>
                </a:prstClr>
              </a:solidFill>
            </a:endParaRPr>
          </a:p>
        </p:txBody>
      </p:sp>
      <p:sp>
        <p:nvSpPr>
          <p:cNvPr id="5" name="Text Box 6"/>
          <p:cNvSpPr txBox="1">
            <a:spLocks noChangeArrowheads="1"/>
          </p:cNvSpPr>
          <p:nvPr/>
        </p:nvSpPr>
        <p:spPr bwMode="auto">
          <a:xfrm>
            <a:off x="381000" y="6019800"/>
            <a:ext cx="8526864" cy="52322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ctr">
              <a:spcBef>
                <a:spcPct val="50000"/>
              </a:spcBef>
            </a:pPr>
            <a:r>
              <a:rPr lang="en-US" sz="2800" i="1" dirty="0" smtClean="0">
                <a:latin typeface="+mj-lt"/>
              </a:rPr>
              <a:t>A fixed concurrency level is not suitable for DBMS</a:t>
            </a:r>
          </a:p>
        </p:txBody>
      </p:sp>
      <p:pic>
        <p:nvPicPr>
          <p:cNvPr id="8" name="Picture 6" descr="C:\Users\kingherc\AppData\Local\Microsoft\Windows\Temporary Internet Files\Content.IE5\8FPXW8HW\MC90025027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6188" y="2130360"/>
            <a:ext cx="714339" cy="4910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kingherc\Desktop\11954236971256486236lightning_raoul_rene_mel_01.svg.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30330" y="2157406"/>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 name="Picture 6" descr="C:\Users\kingherc\AppData\Local\Microsoft\Windows\Temporary Internet Files\Content.IE5\8FPXW8HW\MC90025027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6187" y="2777492"/>
            <a:ext cx="714339" cy="49102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C:\Users\kingherc\Desktop\11954236971256486236lightning_raoul_rene_mel_01.svg.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30329" y="2804538"/>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cxnSp>
        <p:nvCxnSpPr>
          <p:cNvPr id="13" name="Straight Connector 12"/>
          <p:cNvCxnSpPr>
            <a:stCxn id="9" idx="3"/>
            <a:endCxn id="8" idx="1"/>
          </p:cNvCxnSpPr>
          <p:nvPr/>
        </p:nvCxnSpPr>
        <p:spPr>
          <a:xfrm flipV="1">
            <a:off x="1937090" y="2375873"/>
            <a:ext cx="769098" cy="1"/>
          </a:xfrm>
          <a:prstGeom prst="line">
            <a:avLst/>
          </a:prstGeom>
        </p:spPr>
        <p:style>
          <a:lnRef idx="1">
            <a:schemeClr val="accent6"/>
          </a:lnRef>
          <a:fillRef idx="0">
            <a:schemeClr val="accent6"/>
          </a:fillRef>
          <a:effectRef idx="0">
            <a:schemeClr val="accent6"/>
          </a:effectRef>
          <a:fontRef idx="minor">
            <a:schemeClr val="tx1"/>
          </a:fontRef>
        </p:style>
      </p:cxnSp>
      <p:cxnSp>
        <p:nvCxnSpPr>
          <p:cNvPr id="15" name="Straight Connector 14"/>
          <p:cNvCxnSpPr>
            <a:stCxn id="11" idx="3"/>
            <a:endCxn id="10" idx="1"/>
          </p:cNvCxnSpPr>
          <p:nvPr/>
        </p:nvCxnSpPr>
        <p:spPr>
          <a:xfrm flipV="1">
            <a:off x="1937089" y="3023005"/>
            <a:ext cx="769098" cy="1"/>
          </a:xfrm>
          <a:prstGeom prst="line">
            <a:avLst/>
          </a:prstGeom>
        </p:spPr>
        <p:style>
          <a:lnRef idx="1">
            <a:schemeClr val="accent6"/>
          </a:lnRef>
          <a:fillRef idx="0">
            <a:schemeClr val="accent6"/>
          </a:fillRef>
          <a:effectRef idx="0">
            <a:schemeClr val="accent6"/>
          </a:effectRef>
          <a:fontRef idx="minor">
            <a:schemeClr val="tx1"/>
          </a:fontRef>
        </p:style>
      </p:cxnSp>
      <p:pic>
        <p:nvPicPr>
          <p:cNvPr id="1026" name="Picture 2" descr="C:\Users\c5183703\AppData\Local\Microsoft\Windows\Temporary Internet Files\Content.IE5\2QEX9G6K\MC900431599[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62368" y="2192706"/>
            <a:ext cx="318541" cy="31854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C:\Users\c5183703\AppData\Local\Microsoft\Windows\Temporary Internet Files\Content.IE5\2QEX9G6K\MC900431599[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62368" y="2836024"/>
            <a:ext cx="318541" cy="318541"/>
          </a:xfrm>
          <a:prstGeom prst="rect">
            <a:avLst/>
          </a:prstGeom>
          <a:noFill/>
          <a:extLst>
            <a:ext uri="{909E8E84-426E-40DD-AFC4-6F175D3DCCD1}">
              <a14:hiddenFill xmlns:a14="http://schemas.microsoft.com/office/drawing/2010/main">
                <a:solidFill>
                  <a:srgbClr val="FFFFFF"/>
                </a:solidFill>
              </a14:hiddenFill>
            </a:ext>
          </a:extLst>
        </p:spPr>
      </p:pic>
      <p:sp>
        <p:nvSpPr>
          <p:cNvPr id="20" name="Content Placeholder 2"/>
          <p:cNvSpPr>
            <a:spLocks noGrp="1"/>
          </p:cNvSpPr>
          <p:nvPr>
            <p:ph idx="1"/>
          </p:nvPr>
        </p:nvSpPr>
        <p:spPr>
          <a:xfrm>
            <a:off x="457200" y="1219201"/>
            <a:ext cx="8229600" cy="599598"/>
          </a:xfrm>
        </p:spPr>
        <p:txBody>
          <a:bodyPr/>
          <a:lstStyle/>
          <a:p>
            <a:r>
              <a:rPr lang="en-US" dirty="0" smtClean="0"/>
              <a:t>Typical task scheduling:</a:t>
            </a:r>
          </a:p>
        </p:txBody>
      </p:sp>
      <p:sp>
        <p:nvSpPr>
          <p:cNvPr id="14" name="Rounded Rectangular Callout 13"/>
          <p:cNvSpPr/>
          <p:nvPr/>
        </p:nvSpPr>
        <p:spPr>
          <a:xfrm>
            <a:off x="4043540" y="2106894"/>
            <a:ext cx="3684616" cy="514492"/>
          </a:xfrm>
          <a:prstGeom prst="wedgeRoundRectCallout">
            <a:avLst>
              <a:gd name="adj1" fmla="val -58493"/>
              <a:gd name="adj2" fmla="val 2705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t>Bypasses the OS scheduler</a:t>
            </a:r>
            <a:endParaRPr lang="en-US" sz="2400" dirty="0"/>
          </a:p>
        </p:txBody>
      </p:sp>
      <p:sp>
        <p:nvSpPr>
          <p:cNvPr id="16" name="Content Placeholder 2"/>
          <p:cNvSpPr txBox="1">
            <a:spLocks/>
          </p:cNvSpPr>
          <p:nvPr/>
        </p:nvSpPr>
        <p:spPr bwMode="auto">
          <a:xfrm>
            <a:off x="457200" y="4050951"/>
            <a:ext cx="8229600" cy="56796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a:solidFill>
                  <a:schemeClr val="tx1"/>
                </a:solidFill>
                <a:latin typeface="+mn-lt"/>
                <a:cs typeface="+mn-cs"/>
              </a:defRPr>
            </a:lvl4pPr>
            <a:lvl5pPr marL="2057400" indent="-228600" algn="l" rtl="0" eaLnBrk="1" fontAlgn="base" hangingPunct="1">
              <a:spcBef>
                <a:spcPct val="20000"/>
              </a:spcBef>
              <a:spcAft>
                <a:spcPct val="0"/>
              </a:spcAft>
              <a:buChar char="»"/>
              <a:defRPr>
                <a:solidFill>
                  <a:schemeClr val="tx1"/>
                </a:solidFill>
                <a:latin typeface="+mn-lt"/>
                <a:cs typeface="+mn-cs"/>
              </a:defRPr>
            </a:lvl5pPr>
            <a:lvl6pPr marL="2514600" indent="-228600" algn="l" rtl="0" eaLnBrk="1" fontAlgn="base" hangingPunct="1">
              <a:spcBef>
                <a:spcPct val="20000"/>
              </a:spcBef>
              <a:spcAft>
                <a:spcPct val="0"/>
              </a:spcAft>
              <a:buChar char="»"/>
              <a:defRPr>
                <a:solidFill>
                  <a:schemeClr val="tx1"/>
                </a:solidFill>
                <a:latin typeface="+mn-lt"/>
                <a:cs typeface="+mn-cs"/>
              </a:defRPr>
            </a:lvl6pPr>
            <a:lvl7pPr marL="2971800" indent="-228600" algn="l" rtl="0" eaLnBrk="1" fontAlgn="base" hangingPunct="1">
              <a:spcBef>
                <a:spcPct val="20000"/>
              </a:spcBef>
              <a:spcAft>
                <a:spcPct val="0"/>
              </a:spcAft>
              <a:buChar char="»"/>
              <a:defRPr>
                <a:solidFill>
                  <a:schemeClr val="tx1"/>
                </a:solidFill>
                <a:latin typeface="+mn-lt"/>
                <a:cs typeface="+mn-cs"/>
              </a:defRPr>
            </a:lvl7pPr>
            <a:lvl8pPr marL="3429000" indent="-228600" algn="l" rtl="0" eaLnBrk="1" fontAlgn="base" hangingPunct="1">
              <a:spcBef>
                <a:spcPct val="20000"/>
              </a:spcBef>
              <a:spcAft>
                <a:spcPct val="0"/>
              </a:spcAft>
              <a:buChar char="»"/>
              <a:defRPr>
                <a:solidFill>
                  <a:schemeClr val="tx1"/>
                </a:solidFill>
                <a:latin typeface="+mn-lt"/>
                <a:cs typeface="+mn-cs"/>
              </a:defRPr>
            </a:lvl8pPr>
            <a:lvl9pPr marL="3886200" indent="-228600" algn="l" rtl="0" eaLnBrk="1" fontAlgn="base" hangingPunct="1">
              <a:spcBef>
                <a:spcPct val="20000"/>
              </a:spcBef>
              <a:spcAft>
                <a:spcPct val="0"/>
              </a:spcAft>
              <a:buChar char="»"/>
              <a:defRPr>
                <a:solidFill>
                  <a:schemeClr val="tx1"/>
                </a:solidFill>
                <a:latin typeface="+mn-lt"/>
                <a:cs typeface="+mn-cs"/>
              </a:defRPr>
            </a:lvl9pPr>
          </a:lstStyle>
          <a:p>
            <a:r>
              <a:rPr lang="en-US" dirty="0" smtClean="0"/>
              <a:t>OLTP tasks may block</a:t>
            </a:r>
          </a:p>
        </p:txBody>
      </p:sp>
      <p:pic>
        <p:nvPicPr>
          <p:cNvPr id="17" name="Picture 6" descr="C:\Users\kingherc\AppData\Local\Microsoft\Windows\Temporary Internet Files\Content.IE5\8FPXW8HW\MC90025027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6183" y="4757462"/>
            <a:ext cx="714339" cy="49102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C:\Users\kingherc\Desktop\11954236971256486236lightning_raoul_rene_mel_01.svg.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30325" y="4784508"/>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cxnSp>
        <p:nvCxnSpPr>
          <p:cNvPr id="21" name="Straight Connector 20"/>
          <p:cNvCxnSpPr>
            <a:stCxn id="18" idx="3"/>
            <a:endCxn id="17" idx="1"/>
          </p:cNvCxnSpPr>
          <p:nvPr/>
        </p:nvCxnSpPr>
        <p:spPr>
          <a:xfrm flipV="1">
            <a:off x="1937085" y="5002975"/>
            <a:ext cx="769098" cy="1"/>
          </a:xfrm>
          <a:prstGeom prst="line">
            <a:avLst/>
          </a:prstGeom>
        </p:spPr>
        <p:style>
          <a:lnRef idx="1">
            <a:schemeClr val="accent6"/>
          </a:lnRef>
          <a:fillRef idx="0">
            <a:schemeClr val="accent6"/>
          </a:fillRef>
          <a:effectRef idx="0">
            <a:schemeClr val="accent6"/>
          </a:effectRef>
          <a:fontRef idx="minor">
            <a:schemeClr val="tx1"/>
          </a:fontRef>
        </p:style>
      </p:cxnSp>
      <p:pic>
        <p:nvPicPr>
          <p:cNvPr id="22" name="Picture 2" descr="C:\Users\c5183703\AppData\Local\Microsoft\Windows\Temporary Internet Files\Content.IE5\2QEX9G6K\MC900431599[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62363" y="4819808"/>
            <a:ext cx="318541" cy="318541"/>
          </a:xfrm>
          <a:prstGeom prst="rect">
            <a:avLst/>
          </a:prstGeom>
          <a:noFill/>
          <a:extLst>
            <a:ext uri="{909E8E84-426E-40DD-AFC4-6F175D3DCCD1}">
              <a14:hiddenFill xmlns:a14="http://schemas.microsoft.com/office/drawing/2010/main">
                <a:solidFill>
                  <a:srgbClr val="FFFFFF"/>
                </a:solidFill>
              </a14:hiddenFill>
            </a:ext>
          </a:extLst>
        </p:spPr>
      </p:pic>
      <p:sp>
        <p:nvSpPr>
          <p:cNvPr id="23" name="Rounded Rectangular Callout 22"/>
          <p:cNvSpPr/>
          <p:nvPr/>
        </p:nvSpPr>
        <p:spPr>
          <a:xfrm>
            <a:off x="3835720" y="4723952"/>
            <a:ext cx="2481953" cy="428251"/>
          </a:xfrm>
          <a:prstGeom prst="wedgeRoundRectCallout">
            <a:avLst>
              <a:gd name="adj1" fmla="val -60566"/>
              <a:gd name="adj2" fmla="val 10144"/>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t>Underutilization</a:t>
            </a:r>
            <a:endParaRPr lang="en-US" sz="2400" dirty="0"/>
          </a:p>
        </p:txBody>
      </p:sp>
      <p:sp>
        <p:nvSpPr>
          <p:cNvPr id="24" name="Rounded Rectangular Callout 23"/>
          <p:cNvSpPr/>
          <p:nvPr/>
        </p:nvSpPr>
        <p:spPr>
          <a:xfrm>
            <a:off x="1966586" y="3490004"/>
            <a:ext cx="1273746" cy="428251"/>
          </a:xfrm>
          <a:prstGeom prst="wedgeRoundRectCallout">
            <a:avLst>
              <a:gd name="adj1" fmla="val -21347"/>
              <a:gd name="adj2" fmla="val -86284"/>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t>Fixed</a:t>
            </a:r>
            <a:endParaRPr lang="en-US" sz="2400" dirty="0"/>
          </a:p>
        </p:txBody>
      </p:sp>
    </p:spTree>
    <p:extLst>
      <p:ext uri="{BB962C8B-B14F-4D97-AF65-F5344CB8AC3E}">
        <p14:creationId xmlns:p14="http://schemas.microsoft.com/office/powerpoint/2010/main" val="26586228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par>
                                <p:cTn id="13" presetID="10"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500"/>
                                        <p:tgtEl>
                                          <p:spTgt spid="21"/>
                                        </p:tgtEl>
                                      </p:cBhvr>
                                    </p:animEffect>
                                  </p:childTnLst>
                                </p:cTn>
                              </p:par>
                              <p:par>
                                <p:cTn id="19" presetID="10"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mph" presetSubtype="0" nodeType="clickEffect">
                                  <p:stCondLst>
                                    <p:cond delay="0"/>
                                  </p:stCondLst>
                                  <p:childTnLst>
                                    <p:set>
                                      <p:cBhvr rctx="PPT">
                                        <p:cTn id="28" dur="indefinite"/>
                                        <p:tgtEl>
                                          <p:spTgt spid="18"/>
                                        </p:tgtEl>
                                        <p:attrNameLst>
                                          <p:attrName>style.opacity</p:attrName>
                                        </p:attrNameLst>
                                      </p:cBhvr>
                                      <p:to>
                                        <p:strVal val="0.25"/>
                                      </p:to>
                                    </p:set>
                                    <p:animEffect filter="image" prLst="opacity: 0.25">
                                      <p:cBhvr rctx="IE">
                                        <p:cTn id="29" dur="indefinite"/>
                                        <p:tgtEl>
                                          <p:spTgt spid="18"/>
                                        </p:tgtEl>
                                      </p:cBhvr>
                                    </p:animEffect>
                                  </p:childTnLst>
                                </p:cTn>
                              </p:par>
                              <p:par>
                                <p:cTn id="30" presetID="9" presetClass="emph" presetSubtype="0" nodeType="withEffect">
                                  <p:stCondLst>
                                    <p:cond delay="0"/>
                                  </p:stCondLst>
                                  <p:childTnLst>
                                    <p:set>
                                      <p:cBhvr rctx="PPT">
                                        <p:cTn id="31" dur="indefinite"/>
                                        <p:tgtEl>
                                          <p:spTgt spid="21"/>
                                        </p:tgtEl>
                                        <p:attrNameLst>
                                          <p:attrName>style.opacity</p:attrName>
                                        </p:attrNameLst>
                                      </p:cBhvr>
                                      <p:to>
                                        <p:strVal val="0.25"/>
                                      </p:to>
                                    </p:set>
                                    <p:animEffect filter="image" prLst="opacity: 0.25">
                                      <p:cBhvr rctx="IE">
                                        <p:cTn id="32" dur="indefinite"/>
                                        <p:tgtEl>
                                          <p:spTgt spid="21"/>
                                        </p:tgtEl>
                                      </p:cBhvr>
                                    </p:animEffect>
                                  </p:childTnLst>
                                </p:cTn>
                              </p:par>
                              <p:par>
                                <p:cTn id="33" presetID="9" presetClass="emph" presetSubtype="0" nodeType="withEffect">
                                  <p:stCondLst>
                                    <p:cond delay="0"/>
                                  </p:stCondLst>
                                  <p:childTnLst>
                                    <p:set>
                                      <p:cBhvr rctx="PPT">
                                        <p:cTn id="34" dur="indefinite"/>
                                        <p:tgtEl>
                                          <p:spTgt spid="22"/>
                                        </p:tgtEl>
                                        <p:attrNameLst>
                                          <p:attrName>style.opacity</p:attrName>
                                        </p:attrNameLst>
                                      </p:cBhvr>
                                      <p:to>
                                        <p:strVal val="0.25"/>
                                      </p:to>
                                    </p:set>
                                    <p:animEffect filter="image" prLst="opacity: 0.25">
                                      <p:cBhvr rctx="IE">
                                        <p:cTn id="35" dur="indefinite"/>
                                        <p:tgtEl>
                                          <p:spTgt spid="2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500"/>
                                        <p:tgtEl>
                                          <p:spTgt spid="2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animBg="1"/>
      <p:bldP spid="16" grpId="0"/>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Flexible concurrency level</a:t>
            </a:r>
            <a:endParaRPr lang="de-DE" dirty="0"/>
          </a:p>
        </p:txBody>
      </p:sp>
      <p:sp>
        <p:nvSpPr>
          <p:cNvPr id="3" name="Content Placeholder 2"/>
          <p:cNvSpPr>
            <a:spLocks noGrp="1"/>
          </p:cNvSpPr>
          <p:nvPr>
            <p:ph idx="1"/>
          </p:nvPr>
        </p:nvSpPr>
        <p:spPr>
          <a:xfrm>
            <a:off x="457200" y="1219201"/>
            <a:ext cx="8229600" cy="1246908"/>
          </a:xfrm>
        </p:spPr>
        <p:txBody>
          <a:bodyPr/>
          <a:lstStyle/>
          <a:p>
            <a:r>
              <a:rPr lang="en-US" dirty="0" smtClean="0"/>
              <a:t>Issue additional workers when tasks block</a:t>
            </a:r>
          </a:p>
          <a:p>
            <a:r>
              <a:rPr lang="en-US" dirty="0" smtClean="0"/>
              <a:t>Cooperate with the OS scheduler</a:t>
            </a:r>
          </a:p>
        </p:txBody>
      </p:sp>
      <p:sp>
        <p:nvSpPr>
          <p:cNvPr id="4" name="Slide Number Placeholder 3"/>
          <p:cNvSpPr>
            <a:spLocks noGrp="1"/>
          </p:cNvSpPr>
          <p:nvPr>
            <p:ph type="sldNum" sz="quarter" idx="12"/>
          </p:nvPr>
        </p:nvSpPr>
        <p:spPr/>
        <p:txBody>
          <a:bodyPr/>
          <a:lstStyle/>
          <a:p>
            <a:fld id="{35B54189-C436-47D0-AC37-8484B13A8E13}" type="slidenum">
              <a:rPr lang="en-US" smtClean="0">
                <a:solidFill>
                  <a:prstClr val="white">
                    <a:lumMod val="50000"/>
                  </a:prstClr>
                </a:solidFill>
              </a:rPr>
              <a:pPr/>
              <a:t>9</a:t>
            </a:fld>
            <a:endParaRPr lang="en-US">
              <a:solidFill>
                <a:prstClr val="white">
                  <a:lumMod val="50000"/>
                </a:prstClr>
              </a:solidFill>
            </a:endParaRPr>
          </a:p>
        </p:txBody>
      </p:sp>
      <p:sp>
        <p:nvSpPr>
          <p:cNvPr id="5" name="TextBox 4"/>
          <p:cNvSpPr txBox="1"/>
          <p:nvPr/>
        </p:nvSpPr>
        <p:spPr>
          <a:xfrm>
            <a:off x="1785595" y="4697390"/>
            <a:ext cx="5912388" cy="523220"/>
          </a:xfrm>
          <a:prstGeom prst="rect">
            <a:avLst/>
          </a:prstGeom>
          <a:noFill/>
        </p:spPr>
        <p:txBody>
          <a:bodyPr wrap="none" rtlCol="0">
            <a:spAutoFit/>
          </a:bodyPr>
          <a:lstStyle/>
          <a:p>
            <a:r>
              <a:rPr lang="en-US" sz="2800" i="1" dirty="0" smtClean="0">
                <a:latin typeface="+mj-lt"/>
              </a:rPr>
              <a:t>Concurrency level = # of worker threads</a:t>
            </a:r>
            <a:endParaRPr lang="de-DE" sz="2800" i="1" dirty="0">
              <a:latin typeface="+mj-lt"/>
            </a:endParaRPr>
          </a:p>
        </p:txBody>
      </p:sp>
      <p:sp>
        <p:nvSpPr>
          <p:cNvPr id="6" name="TextBox 5"/>
          <p:cNvSpPr txBox="1"/>
          <p:nvPr/>
        </p:nvSpPr>
        <p:spPr>
          <a:xfrm>
            <a:off x="776773" y="5366095"/>
            <a:ext cx="7834389" cy="523220"/>
          </a:xfrm>
          <a:prstGeom prst="rect">
            <a:avLst/>
          </a:prstGeom>
          <a:noFill/>
        </p:spPr>
        <p:txBody>
          <a:bodyPr wrap="none" rtlCol="0">
            <a:spAutoFit/>
          </a:bodyPr>
          <a:lstStyle/>
          <a:p>
            <a:r>
              <a:rPr lang="en-US" sz="2800" i="1" dirty="0" smtClean="0">
                <a:latin typeface="+mj-lt"/>
              </a:rPr>
              <a:t>Active Concurrency level = # of active worker threads</a:t>
            </a:r>
            <a:endParaRPr lang="de-DE" sz="2800" i="1" dirty="0">
              <a:latin typeface="+mj-lt"/>
            </a:endParaRPr>
          </a:p>
        </p:txBody>
      </p:sp>
      <p:pic>
        <p:nvPicPr>
          <p:cNvPr id="8" name="Picture 6" descr="C:\Users\kingherc\AppData\Local\Microsoft\Windows\Temporary Internet Files\Content.IE5\8FPXW8HW\MC90025027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4397" y="2871265"/>
            <a:ext cx="714339" cy="4910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kingherc\Desktop\11954236971256486236lightning_raoul_rene_mel_01.svg.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61969" y="2898311"/>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 name="Picture 6" descr="C:\Users\kingherc\AppData\Local\Microsoft\Windows\Temporary Internet Files\Content.IE5\8FPXW8HW\MC90025027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4396" y="3573817"/>
            <a:ext cx="714339" cy="49102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C:\Users\kingherc\Desktop\11954236971256486236lightning_raoul_rene_mel_01.svg.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61968" y="3628573"/>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30" name="Picture 6" descr="C:\Users\c5183703\AppData\Local\Microsoft\Windows\Temporary Internet Files\Content.IE5\0KTQRG3C\MC900432614[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9173" y="3106444"/>
            <a:ext cx="741104" cy="741104"/>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Straight Connector 22"/>
          <p:cNvCxnSpPr>
            <a:stCxn id="9" idx="3"/>
            <a:endCxn id="1030" idx="1"/>
          </p:cNvCxnSpPr>
          <p:nvPr/>
        </p:nvCxnSpPr>
        <p:spPr>
          <a:xfrm>
            <a:off x="3168729" y="3116779"/>
            <a:ext cx="920444" cy="360217"/>
          </a:xfrm>
          <a:prstGeom prst="line">
            <a:avLst/>
          </a:prstGeom>
        </p:spPr>
        <p:style>
          <a:lnRef idx="1">
            <a:schemeClr val="accent6"/>
          </a:lnRef>
          <a:fillRef idx="0">
            <a:schemeClr val="accent6"/>
          </a:fillRef>
          <a:effectRef idx="0">
            <a:schemeClr val="accent6"/>
          </a:effectRef>
          <a:fontRef idx="minor">
            <a:schemeClr val="tx1"/>
          </a:fontRef>
        </p:style>
      </p:cxnSp>
      <p:cxnSp>
        <p:nvCxnSpPr>
          <p:cNvPr id="25" name="Straight Connector 24"/>
          <p:cNvCxnSpPr>
            <a:stCxn id="11" idx="3"/>
            <a:endCxn id="1030" idx="1"/>
          </p:cNvCxnSpPr>
          <p:nvPr/>
        </p:nvCxnSpPr>
        <p:spPr>
          <a:xfrm flipV="1">
            <a:off x="3168728" y="3476996"/>
            <a:ext cx="920445" cy="370045"/>
          </a:xfrm>
          <a:prstGeom prst="line">
            <a:avLst/>
          </a:prstGeom>
        </p:spPr>
        <p:style>
          <a:lnRef idx="1">
            <a:schemeClr val="accent6"/>
          </a:lnRef>
          <a:fillRef idx="0">
            <a:schemeClr val="accent6"/>
          </a:fillRef>
          <a:effectRef idx="0">
            <a:schemeClr val="accent6"/>
          </a:effectRef>
          <a:fontRef idx="minor">
            <a:schemeClr val="tx1"/>
          </a:fontRef>
        </p:style>
      </p:cxnSp>
      <p:cxnSp>
        <p:nvCxnSpPr>
          <p:cNvPr id="27" name="Straight Connector 26"/>
          <p:cNvCxnSpPr>
            <a:stCxn id="1030" idx="3"/>
            <a:endCxn id="8" idx="1"/>
          </p:cNvCxnSpPr>
          <p:nvPr/>
        </p:nvCxnSpPr>
        <p:spPr>
          <a:xfrm flipV="1">
            <a:off x="4830277" y="3116778"/>
            <a:ext cx="964120" cy="360218"/>
          </a:xfrm>
          <a:prstGeom prst="line">
            <a:avLst/>
          </a:prstGeom>
        </p:spPr>
        <p:style>
          <a:lnRef idx="1">
            <a:schemeClr val="accent6"/>
          </a:lnRef>
          <a:fillRef idx="0">
            <a:schemeClr val="accent6"/>
          </a:fillRef>
          <a:effectRef idx="0">
            <a:schemeClr val="accent6"/>
          </a:effectRef>
          <a:fontRef idx="minor">
            <a:schemeClr val="tx1"/>
          </a:fontRef>
        </p:style>
      </p:cxnSp>
      <p:cxnSp>
        <p:nvCxnSpPr>
          <p:cNvPr id="29" name="Straight Connector 28"/>
          <p:cNvCxnSpPr>
            <a:stCxn id="1030" idx="3"/>
            <a:endCxn id="10" idx="1"/>
          </p:cNvCxnSpPr>
          <p:nvPr/>
        </p:nvCxnSpPr>
        <p:spPr>
          <a:xfrm>
            <a:off x="4830277" y="3476996"/>
            <a:ext cx="964119" cy="342334"/>
          </a:xfrm>
          <a:prstGeom prst="line">
            <a:avLst/>
          </a:prstGeom>
        </p:spPr>
        <p:style>
          <a:lnRef idx="1">
            <a:schemeClr val="accent6"/>
          </a:lnRef>
          <a:fillRef idx="0">
            <a:schemeClr val="accent6"/>
          </a:fillRef>
          <a:effectRef idx="0">
            <a:schemeClr val="accent6"/>
          </a:effectRef>
          <a:fontRef idx="minor">
            <a:schemeClr val="tx1"/>
          </a:fontRef>
        </p:style>
      </p:cxnSp>
      <p:sp>
        <p:nvSpPr>
          <p:cNvPr id="31" name="TextBox 30"/>
          <p:cNvSpPr txBox="1"/>
          <p:nvPr/>
        </p:nvSpPr>
        <p:spPr>
          <a:xfrm>
            <a:off x="4142985" y="2655114"/>
            <a:ext cx="529312" cy="461665"/>
          </a:xfrm>
          <a:prstGeom prst="rect">
            <a:avLst/>
          </a:prstGeom>
          <a:noFill/>
        </p:spPr>
        <p:txBody>
          <a:bodyPr wrap="none" rtlCol="0">
            <a:spAutoFit/>
          </a:bodyPr>
          <a:lstStyle/>
          <a:p>
            <a:pPr fontAlgn="base">
              <a:spcBef>
                <a:spcPct val="0"/>
              </a:spcBef>
              <a:spcAft>
                <a:spcPct val="0"/>
              </a:spcAft>
            </a:pPr>
            <a:r>
              <a:rPr lang="en-US" sz="2400" dirty="0" smtClean="0">
                <a:solidFill>
                  <a:prstClr val="black"/>
                </a:solidFill>
                <a:latin typeface="Calibri" pitchFamily="34" charset="0"/>
              </a:rPr>
              <a:t>OS</a:t>
            </a:r>
            <a:endParaRPr sz="2400" dirty="0">
              <a:solidFill>
                <a:prstClr val="black"/>
              </a:solidFill>
              <a:latin typeface="Calibri" pitchFamily="34" charset="0"/>
            </a:endParaRPr>
          </a:p>
        </p:txBody>
      </p:sp>
      <p:pic>
        <p:nvPicPr>
          <p:cNvPr id="32" name="Picture 3" descr="C:\Users\kingherc\Desktop\11954236971256486236lightning_raoul_rene_mel_01.svg.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60988" y="3252793"/>
            <a:ext cx="306760" cy="43693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cxnSp>
        <p:nvCxnSpPr>
          <p:cNvPr id="33" name="Straight Connector 32"/>
          <p:cNvCxnSpPr>
            <a:stCxn id="32" idx="3"/>
            <a:endCxn id="1030" idx="1"/>
          </p:cNvCxnSpPr>
          <p:nvPr/>
        </p:nvCxnSpPr>
        <p:spPr>
          <a:xfrm>
            <a:off x="3167748" y="3471261"/>
            <a:ext cx="921425" cy="5735"/>
          </a:xfrm>
          <a:prstGeom prst="line">
            <a:avLst/>
          </a:prstGeom>
        </p:spPr>
        <p:style>
          <a:lnRef idx="1">
            <a:schemeClr val="accent6"/>
          </a:lnRef>
          <a:fillRef idx="0">
            <a:schemeClr val="accent6"/>
          </a:fillRef>
          <a:effectRef idx="0">
            <a:schemeClr val="accent6"/>
          </a:effectRef>
          <a:fontRef idx="minor">
            <a:schemeClr val="tx1"/>
          </a:fontRef>
        </p:style>
      </p:cxnSp>
      <p:sp>
        <p:nvSpPr>
          <p:cNvPr id="19" name="Text Box 6"/>
          <p:cNvSpPr txBox="1">
            <a:spLocks noChangeArrowheads="1"/>
          </p:cNvSpPr>
          <p:nvPr/>
        </p:nvSpPr>
        <p:spPr bwMode="auto">
          <a:xfrm>
            <a:off x="381000" y="6019800"/>
            <a:ext cx="8526864" cy="52322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ctr">
              <a:spcBef>
                <a:spcPct val="50000"/>
              </a:spcBef>
            </a:pPr>
            <a:r>
              <a:rPr lang="en-US" sz="2800" i="1" dirty="0" smtClean="0">
                <a:latin typeface="+mj-lt"/>
              </a:rPr>
              <a:t>Active concurrency level </a:t>
            </a:r>
            <a:r>
              <a:rPr lang="en-US" sz="2800" i="1" dirty="0">
                <a:latin typeface="+mj-lt"/>
              </a:rPr>
              <a:t>=</a:t>
            </a:r>
            <a:r>
              <a:rPr lang="en-US" sz="2800" i="1" dirty="0" smtClean="0">
                <a:latin typeface="+mj-lt"/>
              </a:rPr>
              <a:t> # H/W contexts </a:t>
            </a:r>
          </a:p>
        </p:txBody>
      </p:sp>
      <p:sp>
        <p:nvSpPr>
          <p:cNvPr id="20" name="Rounded Rectangular Callout 19"/>
          <p:cNvSpPr/>
          <p:nvPr/>
        </p:nvSpPr>
        <p:spPr>
          <a:xfrm>
            <a:off x="3282553" y="4268561"/>
            <a:ext cx="4047397" cy="428251"/>
          </a:xfrm>
          <a:prstGeom prst="wedgeRoundRectCallout">
            <a:avLst>
              <a:gd name="adj1" fmla="val -21347"/>
              <a:gd name="adj2" fmla="val -96616"/>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t>The OS schedules the threads</a:t>
            </a:r>
            <a:endParaRPr lang="en-US" sz="2400" dirty="0"/>
          </a:p>
        </p:txBody>
      </p:sp>
    </p:spTree>
    <p:extLst>
      <p:ext uri="{BB962C8B-B14F-4D97-AF65-F5344CB8AC3E}">
        <p14:creationId xmlns:p14="http://schemas.microsoft.com/office/powerpoint/2010/main" val="4336240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9"/>
                                        </p:tgtEl>
                                        <p:attrNameLst>
                                          <p:attrName>style.opacity</p:attrName>
                                        </p:attrNameLst>
                                      </p:cBhvr>
                                      <p:to>
                                        <p:strVal val="0.25"/>
                                      </p:to>
                                    </p:set>
                                    <p:animEffect filter="image" prLst="opacity: 0.25">
                                      <p:cBhvr rctx="IE">
                                        <p:cTn id="7" dur="indefinite"/>
                                        <p:tgtEl>
                                          <p:spTgt spid="9"/>
                                        </p:tgtEl>
                                      </p:cBhvr>
                                    </p:animEffect>
                                  </p:childTnLst>
                                </p:cTn>
                              </p:par>
                              <p:par>
                                <p:cTn id="8" presetID="9" presetClass="emph" presetSubtype="0" nodeType="withEffect">
                                  <p:stCondLst>
                                    <p:cond delay="0"/>
                                  </p:stCondLst>
                                  <p:childTnLst>
                                    <p:set>
                                      <p:cBhvr rctx="PPT">
                                        <p:cTn id="9" dur="indefinite"/>
                                        <p:tgtEl>
                                          <p:spTgt spid="23"/>
                                        </p:tgtEl>
                                        <p:attrNameLst>
                                          <p:attrName>style.opacity</p:attrName>
                                        </p:attrNameLst>
                                      </p:cBhvr>
                                      <p:to>
                                        <p:strVal val="0.25"/>
                                      </p:to>
                                    </p:set>
                                    <p:animEffect filter="image" prLst="opacity: 0.25">
                                      <p:cBhvr rctx="IE">
                                        <p:cTn id="10" dur="indefinite"/>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500"/>
                                        <p:tgtEl>
                                          <p:spTgt spid="32"/>
                                        </p:tgtEl>
                                      </p:cBhvr>
                                    </p:animEffect>
                                  </p:childTnLst>
                                </p:cTn>
                              </p:par>
                              <p:par>
                                <p:cTn id="16" presetID="10" presetClass="entr" presetSubtype="0" fill="hold"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fade">
                                      <p:cBhvr>
                                        <p:cTn id="18" dur="500"/>
                                        <p:tgtEl>
                                          <p:spTgt spid="3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500"/>
                                        <p:tgtEl>
                                          <p:spTgt spid="3">
                                            <p:txEl>
                                              <p:pRg st="1" end="1"/>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ppt_x"/>
                                          </p:val>
                                        </p:tav>
                                        <p:tav tm="100000">
                                          <p:val>
                                            <p:strVal val="#ppt_x"/>
                                          </p:val>
                                        </p:tav>
                                      </p:tavLst>
                                    </p:anim>
                                    <p:anim calcmode="lin" valueType="num">
                                      <p:cBhvr additive="base">
                                        <p:cTn id="4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9" grpId="0" animBg="1"/>
      <p:bldP spid="20" grpId="0" animBg="1"/>
    </p:bldLst>
  </p:timing>
</p:sld>
</file>

<file path=ppt/theme/theme1.xml><?xml version="1.0" encoding="utf-8"?>
<a:theme xmlns:a="http://schemas.openxmlformats.org/drawingml/2006/main" name="dias-sa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MultiColumnJoin_TechnoHour</Template>
  <TotalTime>0</TotalTime>
  <Words>6632</Words>
  <Application>Microsoft Office PowerPoint</Application>
  <PresentationFormat>On-screen Show (4:3)</PresentationFormat>
  <Paragraphs>484</Paragraphs>
  <Slides>25</Slides>
  <Notes>25</Notes>
  <HiddenSlides>4</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dias-sap</vt:lpstr>
      <vt:lpstr>Task Scheduling for Highly Concurrent Analytical and Transactional  Main-Memory Workloads</vt:lpstr>
      <vt:lpstr>Scheduling for high concurrency</vt:lpstr>
      <vt:lpstr>Scheduling for mixed workloads</vt:lpstr>
      <vt:lpstr>Scheduling tactics</vt:lpstr>
      <vt:lpstr>Task scheduling</vt:lpstr>
      <vt:lpstr>Task scheduling problems for DBMS</vt:lpstr>
      <vt:lpstr>Outline</vt:lpstr>
      <vt:lpstr>Fixed concurrency level</vt:lpstr>
      <vt:lpstr>Flexible concurrency level</vt:lpstr>
      <vt:lpstr>Worker states</vt:lpstr>
      <vt:lpstr>Outline</vt:lpstr>
      <vt:lpstr>Partitionable operations</vt:lpstr>
      <vt:lpstr>Restricting task granularity</vt:lpstr>
      <vt:lpstr>Concurrency hint</vt:lpstr>
      <vt:lpstr>Outline</vt:lpstr>
      <vt:lpstr>Experimental evaluation with SAP HANA</vt:lpstr>
      <vt:lpstr>TPC-H – Response time</vt:lpstr>
      <vt:lpstr>TPC-H - Measurements</vt:lpstr>
      <vt:lpstr>TPC-H - Timelines</vt:lpstr>
      <vt:lpstr>TPC-H and TPC-C</vt:lpstr>
      <vt:lpstr>Conclusions</vt:lpstr>
      <vt:lpstr>Outline</vt:lpstr>
      <vt:lpstr>TPC-H and TPC-C - Measurements</vt:lpstr>
      <vt:lpstr>SAP HANA’s architecture</vt:lpstr>
      <vt:lpstr>Our task scheduler</vt:lpstr>
    </vt:vector>
  </TitlesOfParts>
  <Company>SAP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Executor</dc:title>
  <dc:creator>Scheuer, Tobias</dc:creator>
  <cp:lastModifiedBy>Psaroudakis, Iraklis</cp:lastModifiedBy>
  <cp:revision>1070</cp:revision>
  <cp:lastPrinted>2013-08-21T06:52:17Z</cp:lastPrinted>
  <dcterms:created xsi:type="dcterms:W3CDTF">2013-04-12T13:13:06Z</dcterms:created>
  <dcterms:modified xsi:type="dcterms:W3CDTF">2013-08-24T14:51:58Z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609974632</vt:i4>
  </property>
  <property fmtid="{D5CDD505-2E9C-101B-9397-08002B2CF9AE}" pid="3" name="_NewReviewCycle">
    <vt:lpwstr/>
  </property>
  <property fmtid="{D5CDD505-2E9C-101B-9397-08002B2CF9AE}" pid="4" name="_EmailSubject">
    <vt:lpwstr>Presentation</vt:lpwstr>
  </property>
  <property fmtid="{D5CDD505-2E9C-101B-9397-08002B2CF9AE}" pid="5" name="_AuthorEmail">
    <vt:lpwstr>tobias.scheuer@sap.com</vt:lpwstr>
  </property>
  <property fmtid="{D5CDD505-2E9C-101B-9397-08002B2CF9AE}" pid="6" name="_AuthorEmailDisplayName">
    <vt:lpwstr>Scheuer, Tobias</vt:lpwstr>
  </property>
  <property fmtid="{D5CDD505-2E9C-101B-9397-08002B2CF9AE}" pid="7" name="_PreviousAdHocReviewCycleID">
    <vt:i4>751311415</vt:i4>
  </property>
</Properties>
</file>