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4"/>
  </p:notesMasterIdLst>
  <p:sldIdLst>
    <p:sldId id="256" r:id="rId2"/>
    <p:sldId id="329" r:id="rId3"/>
    <p:sldId id="331" r:id="rId4"/>
    <p:sldId id="316" r:id="rId5"/>
    <p:sldId id="332" r:id="rId6"/>
    <p:sldId id="333" r:id="rId7"/>
    <p:sldId id="347" r:id="rId8"/>
    <p:sldId id="334" r:id="rId9"/>
    <p:sldId id="341" r:id="rId10"/>
    <p:sldId id="336" r:id="rId11"/>
    <p:sldId id="342" r:id="rId12"/>
    <p:sldId id="339" r:id="rId13"/>
    <p:sldId id="340" r:id="rId14"/>
    <p:sldId id="343" r:id="rId15"/>
    <p:sldId id="264" r:id="rId16"/>
    <p:sldId id="325" r:id="rId17"/>
    <p:sldId id="344" r:id="rId18"/>
    <p:sldId id="345" r:id="rId19"/>
    <p:sldId id="265" r:id="rId20"/>
    <p:sldId id="275" r:id="rId21"/>
    <p:sldId id="305" r:id="rId22"/>
    <p:sldId id="346" r:id="rId23"/>
    <p:sldId id="322" r:id="rId24"/>
    <p:sldId id="323" r:id="rId25"/>
    <p:sldId id="351" r:id="rId26"/>
    <p:sldId id="279" r:id="rId27"/>
    <p:sldId id="280" r:id="rId28"/>
    <p:sldId id="310" r:id="rId29"/>
    <p:sldId id="350" r:id="rId30"/>
    <p:sldId id="349" r:id="rId31"/>
    <p:sldId id="348" r:id="rId32"/>
    <p:sldId id="335" r:id="rId3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585" autoAdjust="0"/>
    <p:restoredTop sz="77372" autoAdjust="0"/>
  </p:normalViewPr>
  <p:slideViewPr>
    <p:cSldViewPr>
      <p:cViewPr varScale="1">
        <p:scale>
          <a:sx n="87" d="100"/>
          <a:sy n="87" d="100"/>
        </p:scale>
        <p:origin x="-384" y="-84"/>
      </p:cViewPr>
      <p:guideLst>
        <p:guide orient="horz" pos="2160"/>
        <p:guide pos="2880"/>
      </p:guideLst>
    </p:cSldViewPr>
  </p:slideViewPr>
  <p:outlineViewPr>
    <p:cViewPr>
      <p:scale>
        <a:sx n="33" d="100"/>
        <a:sy n="33" d="100"/>
      </p:scale>
      <p:origin x="0" y="13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3316"/>
          </a:xfrm>
          <a:prstGeom prst="rect">
            <a:avLst/>
          </a:prstGeom>
        </p:spPr>
        <p:txBody>
          <a:bodyPr vert="horz" lIns="94858" tIns="47429" rIns="94858" bIns="4742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0"/>
            <a:ext cx="2918830" cy="493316"/>
          </a:xfrm>
          <a:prstGeom prst="rect">
            <a:avLst/>
          </a:prstGeom>
        </p:spPr>
        <p:txBody>
          <a:bodyPr vert="horz" lIns="94858" tIns="47429" rIns="94858" bIns="47429" rtlCol="0"/>
          <a:lstStyle>
            <a:lvl1pPr algn="r">
              <a:defRPr sz="1200"/>
            </a:lvl1pPr>
          </a:lstStyle>
          <a:p>
            <a:fld id="{BA11FD0B-1F14-4133-B28A-721DCBC21F10}" type="datetimeFigureOut">
              <a:rPr kumimoji="1" lang="ja-JP" altLang="en-US" smtClean="0"/>
              <a:pPr/>
              <a:t>2013/8/24</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58" tIns="47429" rIns="94858" bIns="47429"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4858" tIns="47429" rIns="94858" bIns="4742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1285"/>
            <a:ext cx="2918830" cy="493316"/>
          </a:xfrm>
          <a:prstGeom prst="rect">
            <a:avLst/>
          </a:prstGeom>
        </p:spPr>
        <p:txBody>
          <a:bodyPr vert="horz" lIns="94858" tIns="47429" rIns="94858" bIns="4742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4858" tIns="47429" rIns="94858" bIns="47429" rtlCol="0" anchor="b"/>
          <a:lstStyle>
            <a:lvl1pPr algn="r">
              <a:defRPr sz="1200"/>
            </a:lvl1pPr>
          </a:lstStyle>
          <a:p>
            <a:fld id="{B1EBD72F-08A0-452E-BA3D-43274D9578E6}" type="slidenum">
              <a:rPr kumimoji="1" lang="ja-JP" altLang="en-US" smtClean="0"/>
              <a:pPr/>
              <a:t>‹#›</a:t>
            </a:fld>
            <a:endParaRPr kumimoji="1" lang="ja-JP" altLang="en-US"/>
          </a:p>
        </p:txBody>
      </p:sp>
    </p:spTree>
    <p:extLst>
      <p:ext uri="{BB962C8B-B14F-4D97-AF65-F5344CB8AC3E}">
        <p14:creationId xmlns:p14="http://schemas.microsoft.com/office/powerpoint/2010/main" val="37150872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0</a:t>
            </a:fld>
            <a:endParaRPr kumimoji="1" lang="ja-JP" altLang="en-US"/>
          </a:p>
        </p:txBody>
      </p:sp>
    </p:spTree>
    <p:extLst>
      <p:ext uri="{BB962C8B-B14F-4D97-AF65-F5344CB8AC3E}">
        <p14:creationId xmlns:p14="http://schemas.microsoft.com/office/powerpoint/2010/main" val="2802366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a:t>
            </a:r>
            <a:r>
              <a:rPr kumimoji="1" lang="en-US" altLang="ja-JP" baseline="0" dirty="0" smtClean="0"/>
              <a:t> is the comparison.</a:t>
            </a:r>
          </a:p>
          <a:p>
            <a:r>
              <a:rPr kumimoji="1" lang="en-US" altLang="ja-JP" baseline="0" dirty="0" smtClean="0"/>
              <a:t>Green line is MB+-tree, and red line is Google’s B+-tree.</a:t>
            </a:r>
          </a:p>
          <a:p>
            <a:r>
              <a:rPr kumimoji="1" lang="en-US" altLang="ja-JP" baseline="0" dirty="0" smtClean="0"/>
              <a:t>X-axis is node size, and Y axis is throughput. </a:t>
            </a:r>
          </a:p>
          <a:p>
            <a:r>
              <a:rPr kumimoji="1" lang="en-US" altLang="ja-JP" baseline="0" dirty="0" smtClean="0"/>
              <a:t>Left graph shows throughput of get operations, and right graph shows that of put operations.</a:t>
            </a:r>
          </a:p>
          <a:p>
            <a:endParaRPr kumimoji="1" lang="en-US" altLang="ja-JP" baseline="0" dirty="0" smtClean="0"/>
          </a:p>
          <a:p>
            <a:r>
              <a:rPr kumimoji="1" lang="en-US" altLang="ja-JP" baseline="0" dirty="0" smtClean="0"/>
              <a:t>The graph shows that  MB+-tree is faster than Google’s B+-tree, comparing at each best node size, here, and here.</a:t>
            </a:r>
          </a:p>
          <a:p>
            <a:r>
              <a:rPr kumimoji="1" lang="en-US" altLang="ja-JP" baseline="0" dirty="0" smtClean="0"/>
              <a:t>This shows that MB+-tree is properly implemented.</a:t>
            </a:r>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9</a:t>
            </a:fld>
            <a:endParaRPr kumimoji="1" lang="ja-JP" altLang="en-US"/>
          </a:p>
        </p:txBody>
      </p:sp>
    </p:spTree>
    <p:extLst>
      <p:ext uri="{BB962C8B-B14F-4D97-AF65-F5344CB8AC3E}">
        <p14:creationId xmlns:p14="http://schemas.microsoft.com/office/powerpoint/2010/main" val="4247443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OK,</a:t>
            </a:r>
            <a:r>
              <a:rPr kumimoji="1" lang="en-US" altLang="ja-JP" baseline="0" dirty="0" smtClean="0"/>
              <a:t> then let’s move on to optimizing basic B+-tree performance with SIMD instructions. </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10</a:t>
            </a:fld>
            <a:endParaRPr kumimoji="1" lang="ja-JP" altLang="en-US"/>
          </a:p>
        </p:txBody>
      </p:sp>
    </p:spTree>
    <p:extLst>
      <p:ext uri="{BB962C8B-B14F-4D97-AF65-F5344CB8AC3E}">
        <p14:creationId xmlns:p14="http://schemas.microsoft.com/office/powerpoint/2010/main" val="1325375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SIMD instructions process multiple data elements at once.</a:t>
            </a:r>
          </a:p>
          <a:p>
            <a:r>
              <a:rPr kumimoji="1" lang="en-US" altLang="ja-JP" dirty="0" smtClean="0"/>
              <a:t>For example, in this case, these</a:t>
            </a:r>
            <a:r>
              <a:rPr kumimoji="1" lang="en-US" altLang="ja-JP" baseline="0" dirty="0" smtClean="0"/>
              <a:t> vectors of elements are added in parallel. </a:t>
            </a:r>
          </a:p>
          <a:p>
            <a:r>
              <a:rPr kumimoji="1" lang="en-US" altLang="ja-JP" baseline="0" dirty="0" smtClean="0"/>
              <a:t>Recent Intel CPU supports two kinds of SIMD instructions, SSE and AVX.</a:t>
            </a:r>
          </a:p>
          <a:p>
            <a:r>
              <a:rPr kumimoji="1" lang="en-US" altLang="ja-JP" baseline="0" dirty="0" smtClean="0"/>
              <a:t>Vector length of SSE is 128 bit, and that of AVX is 256 bits.</a:t>
            </a:r>
          </a:p>
          <a:p>
            <a:r>
              <a:rPr kumimoji="1" lang="en-US" altLang="ja-JP" baseline="0" dirty="0" smtClean="0"/>
              <a:t>Using SIMD instructions, we want to find the best configuration with evaluation.</a:t>
            </a:r>
          </a:p>
          <a:p>
            <a:endParaRPr kumimoji="1" lang="en-US" altLang="ja-JP" baseline="0" dirty="0" smtClean="0"/>
          </a:p>
          <a:p>
            <a:r>
              <a:rPr kumimoji="1" lang="en-US" altLang="ja-JP" baseline="0" dirty="0" smtClean="0"/>
              <a:t>Evaluation configuration is as follows.</a:t>
            </a:r>
          </a:p>
          <a:p>
            <a:r>
              <a:rPr kumimoji="1" lang="en-US" altLang="ja-JP" baseline="0" dirty="0" smtClean="0"/>
              <a:t>Nodes are sorted. </a:t>
            </a:r>
          </a:p>
          <a:p>
            <a:r>
              <a:rPr kumimoji="1" lang="en-US" altLang="ja-JP" baseline="0" dirty="0" smtClean="0"/>
              <a:t>Search algorithm is linear search, linear search with SSE, linear search with AVX, and binary search.</a:t>
            </a:r>
          </a:p>
          <a:p>
            <a:r>
              <a:rPr kumimoji="1" lang="en-US" altLang="ja-JP" baseline="0" dirty="0" smtClean="0"/>
              <a:t>We evaluated throughput with varying node size like before.</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11</a:t>
            </a:fld>
            <a:endParaRPr kumimoji="1" lang="ja-JP" altLang="en-US"/>
          </a:p>
        </p:txBody>
      </p:sp>
    </p:spTree>
    <p:extLst>
      <p:ext uri="{BB962C8B-B14F-4D97-AF65-F5344CB8AC3E}">
        <p14:creationId xmlns:p14="http://schemas.microsoft.com/office/powerpoint/2010/main" val="201375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Red line is linear search.</a:t>
            </a:r>
          </a:p>
          <a:p>
            <a:r>
              <a:rPr kumimoji="1" lang="en-US" altLang="ja-JP" dirty="0" smtClean="0"/>
              <a:t>Green</a:t>
            </a:r>
            <a:r>
              <a:rPr kumimoji="1" lang="en-US" altLang="ja-JP" baseline="0" dirty="0" smtClean="0"/>
              <a:t> line is linear search with SSE.</a:t>
            </a:r>
          </a:p>
          <a:p>
            <a:r>
              <a:rPr kumimoji="1" lang="en-US" altLang="ja-JP" baseline="0" dirty="0" smtClean="0"/>
              <a:t>Blue line is linear search with AVX.</a:t>
            </a:r>
          </a:p>
          <a:p>
            <a:r>
              <a:rPr kumimoji="1" lang="en-US" altLang="ja-JP" baseline="0" dirty="0" smtClean="0"/>
              <a:t>And purple line is binary search.</a:t>
            </a:r>
          </a:p>
          <a:p>
            <a:endParaRPr kumimoji="1" lang="en-US" altLang="ja-JP" baseline="0" dirty="0" smtClean="0"/>
          </a:p>
          <a:p>
            <a:r>
              <a:rPr kumimoji="1" lang="en-US" altLang="ja-JP" baseline="0" dirty="0" smtClean="0"/>
              <a:t>X-axis is node size, and Y axis is throughput. </a:t>
            </a:r>
          </a:p>
          <a:p>
            <a:r>
              <a:rPr kumimoji="1" lang="en-US" altLang="ja-JP" baseline="0" dirty="0" smtClean="0"/>
              <a:t>Left graph shows throughput of get operations, and right graph shows that of put operations.</a:t>
            </a:r>
          </a:p>
          <a:p>
            <a:endParaRPr kumimoji="1" lang="en-US" altLang="ja-JP" baseline="0" dirty="0" smtClean="0"/>
          </a:p>
          <a:p>
            <a:r>
              <a:rPr kumimoji="1" lang="en-US" altLang="ja-JP" baseline="0" dirty="0" smtClean="0"/>
              <a:t>In the case of get operations, linear search with AVX, 512 Byte node is the fastest.</a:t>
            </a:r>
          </a:p>
          <a:p>
            <a:r>
              <a:rPr kumimoji="1" lang="en-US" altLang="ja-JP" baseline="0" dirty="0" smtClean="0"/>
              <a:t>In the case of put operations, linear search with SSE, 256 Byte node is the fastest.</a:t>
            </a:r>
          </a:p>
          <a:p>
            <a:endParaRPr kumimoji="1" lang="en-US" altLang="ja-JP" baseline="0" dirty="0" smtClean="0"/>
          </a:p>
          <a:p>
            <a:r>
              <a:rPr kumimoji="1" lang="en-US" altLang="ja-JP" baseline="0" dirty="0" smtClean="0"/>
              <a:t>Here, we select linear search with AVX, 512 byte node, </a:t>
            </a:r>
          </a:p>
          <a:p>
            <a:r>
              <a:rPr kumimoji="1" lang="en-US" altLang="ja-JP" baseline="0" dirty="0" smtClean="0"/>
              <a:t>because its put performance is similar to the fastest performance.</a:t>
            </a:r>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12</a:t>
            </a:fld>
            <a:endParaRPr kumimoji="1" lang="ja-JP" altLang="en-US"/>
          </a:p>
        </p:txBody>
      </p:sp>
    </p:spTree>
    <p:extLst>
      <p:ext uri="{BB962C8B-B14F-4D97-AF65-F5344CB8AC3E}">
        <p14:creationId xmlns:p14="http://schemas.microsoft.com/office/powerpoint/2010/main" val="4161499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 will replace the</a:t>
            </a:r>
            <a:r>
              <a:rPr kumimoji="1" lang="en-US" altLang="ja-JP" baseline="0" dirty="0" smtClean="0"/>
              <a:t> leaf node with write optimized node.</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13</a:t>
            </a:fld>
            <a:endParaRPr kumimoji="1" lang="ja-JP" altLang="en-US"/>
          </a:p>
        </p:txBody>
      </p:sp>
    </p:spTree>
    <p:extLst>
      <p:ext uri="{BB962C8B-B14F-4D97-AF65-F5344CB8AC3E}">
        <p14:creationId xmlns:p14="http://schemas.microsoft.com/office/powerpoint/2010/main" val="2927749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a:t>
            </a:r>
            <a:r>
              <a:rPr kumimoji="1" lang="en-US" altLang="ja-JP" baseline="0" dirty="0" smtClean="0"/>
              <a:t> what are write optimized node like?</a:t>
            </a:r>
          </a:p>
          <a:p>
            <a:endParaRPr kumimoji="1" lang="en-US" altLang="ja-JP" baseline="0" dirty="0" smtClean="0"/>
          </a:p>
          <a:p>
            <a:r>
              <a:rPr kumimoji="1" lang="en-US" altLang="ja-JP" baseline="0" dirty="0" smtClean="0"/>
              <a:t>If node size is small, costly split occurs frequently, like this picture.</a:t>
            </a:r>
          </a:p>
          <a:p>
            <a:r>
              <a:rPr kumimoji="1" lang="en-US" altLang="ja-JP" baseline="0" dirty="0" smtClean="0"/>
              <a:t>If node size is large, we can insert many keys without split.</a:t>
            </a:r>
          </a:p>
          <a:p>
            <a:r>
              <a:rPr kumimoji="1" lang="en-US" altLang="ja-JP" baseline="0" dirty="0" smtClean="0"/>
              <a:t>In addition, if node is unsorted, we can just append the data, without moving data.</a:t>
            </a:r>
          </a:p>
          <a:p>
            <a:endParaRPr kumimoji="1" lang="en-US" altLang="ja-JP" baseline="0" dirty="0" smtClean="0"/>
          </a:p>
          <a:p>
            <a:r>
              <a:rPr kumimoji="1" lang="en-US" altLang="ja-JP" baseline="0" dirty="0" smtClean="0"/>
              <a:t>So, large unsorted node seems to be better.</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14</a:t>
            </a:fld>
            <a:endParaRPr kumimoji="1" lang="ja-JP" altLang="en-US"/>
          </a:p>
        </p:txBody>
      </p:sp>
    </p:spTree>
    <p:extLst>
      <p:ext uri="{BB962C8B-B14F-4D97-AF65-F5344CB8AC3E}">
        <p14:creationId xmlns:p14="http://schemas.microsoft.com/office/powerpoint/2010/main" val="2625278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However, if duplicate keys may be inserted, search</a:t>
            </a:r>
            <a:r>
              <a:rPr kumimoji="1" lang="en-US" altLang="ja-JP" baseline="0" dirty="0" smtClean="0"/>
              <a:t> must be performed before insertion.</a:t>
            </a:r>
          </a:p>
          <a:p>
            <a:r>
              <a:rPr kumimoji="1" lang="en-US" altLang="ja-JP" baseline="0" dirty="0" smtClean="0"/>
              <a:t>In this picture, if ‘58’ is inserted, it should be updated by the new value.</a:t>
            </a:r>
          </a:p>
          <a:p>
            <a:r>
              <a:rPr kumimoji="1" lang="en-US" altLang="ja-JP" baseline="0" dirty="0" smtClean="0"/>
              <a:t>Therefore, we need to check if the same key exists or not, and append a new key or update the key.</a:t>
            </a:r>
          </a:p>
          <a:p>
            <a:r>
              <a:rPr kumimoji="1" lang="en-US" altLang="ja-JP" baseline="0" dirty="0" smtClean="0"/>
              <a:t>If nodes are large unsorted, search might take a long time.</a:t>
            </a:r>
          </a:p>
          <a:p>
            <a:endParaRPr kumimoji="1" lang="en-US" altLang="ja-JP" baseline="0" dirty="0" smtClean="0"/>
          </a:p>
          <a:p>
            <a:r>
              <a:rPr kumimoji="1" lang="en-US" altLang="ja-JP" baseline="0" dirty="0" smtClean="0"/>
              <a:t>So we evaluated under following configuration:</a:t>
            </a:r>
          </a:p>
          <a:p>
            <a:r>
              <a:rPr kumimoji="1" lang="en-US" altLang="ja-JP" dirty="0" smtClean="0"/>
              <a:t>Keys are two types: duplicate</a:t>
            </a:r>
            <a:r>
              <a:rPr kumimoji="1" lang="en-US" altLang="ja-JP" baseline="0" dirty="0" smtClean="0"/>
              <a:t> keys are allowed, and their uniqueness is guaranteed.</a:t>
            </a:r>
          </a:p>
          <a:p>
            <a:r>
              <a:rPr kumimoji="1" lang="en-US" altLang="ja-JP" baseline="0" dirty="0" smtClean="0"/>
              <a:t>Nodes are sorted in the case of duplicate keys, and unsorted in both cases.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We evaluated throughput with varying node size like before.</a:t>
            </a:r>
          </a:p>
          <a:p>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15</a:t>
            </a:fld>
            <a:endParaRPr kumimoji="1" lang="ja-JP" altLang="en-US"/>
          </a:p>
        </p:txBody>
      </p:sp>
    </p:spTree>
    <p:extLst>
      <p:ext uri="{BB962C8B-B14F-4D97-AF65-F5344CB8AC3E}">
        <p14:creationId xmlns:p14="http://schemas.microsoft.com/office/powerpoint/2010/main" val="154617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a:t>
            </a:r>
            <a:r>
              <a:rPr kumimoji="1" lang="en-US" altLang="ja-JP" baseline="0" dirty="0" smtClean="0"/>
              <a:t> r</a:t>
            </a:r>
            <a:r>
              <a:rPr kumimoji="1" lang="en-US" altLang="ja-JP" dirty="0" smtClean="0"/>
              <a:t>ed line is duplicate keys</a:t>
            </a:r>
            <a:r>
              <a:rPr kumimoji="1" lang="en-US" altLang="ja-JP" baseline="0" dirty="0" smtClean="0"/>
              <a:t> using sorted nodes.</a:t>
            </a:r>
          </a:p>
          <a:p>
            <a:r>
              <a:rPr kumimoji="1" lang="en-US" altLang="ja-JP" baseline="0" dirty="0" smtClean="0"/>
              <a:t>The green line is duplicate keys using unsorted nodes.</a:t>
            </a:r>
          </a:p>
          <a:p>
            <a:r>
              <a:rPr kumimoji="1" lang="en-US" altLang="ja-JP" baseline="0" dirty="0" smtClean="0"/>
              <a:t>And the blue line is unique keys using unsorted nodes.</a:t>
            </a:r>
          </a:p>
          <a:p>
            <a:endParaRPr kumimoji="1" lang="en-US" altLang="ja-JP" baseline="0" dirty="0" smtClean="0"/>
          </a:p>
          <a:p>
            <a:r>
              <a:rPr kumimoji="1" lang="en-US" altLang="ja-JP" baseline="0" dirty="0" smtClean="0"/>
              <a:t>X-axis and Y-axis is the same as before. </a:t>
            </a:r>
          </a:p>
          <a:p>
            <a:r>
              <a:rPr kumimoji="1" lang="en-US" altLang="ja-JP" baseline="0" dirty="0" smtClean="0"/>
              <a:t>Left graph shows throughput of get operations, and right graph shows that of put operations.</a:t>
            </a:r>
          </a:p>
          <a:p>
            <a:endParaRPr kumimoji="1" lang="en-US" altLang="ja-JP" baseline="0" dirty="0" smtClean="0"/>
          </a:p>
          <a:p>
            <a:r>
              <a:rPr kumimoji="1" lang="en-US" altLang="ja-JP" baseline="0" dirty="0" smtClean="0"/>
              <a:t>Get throughput of unsorted node is slightly worse than sorted nodes.</a:t>
            </a:r>
          </a:p>
          <a:p>
            <a:r>
              <a:rPr kumimoji="1" lang="en-US" altLang="ja-JP" baseline="0" dirty="0" smtClean="0"/>
              <a:t>On the other hand, put throughput of unsorted nodes is much better than sorted nodes.</a:t>
            </a:r>
          </a:p>
          <a:p>
            <a:r>
              <a:rPr kumimoji="1" lang="en-US" altLang="ja-JP" dirty="0" smtClean="0"/>
              <a:t>Especially,</a:t>
            </a:r>
            <a:r>
              <a:rPr kumimoji="1" lang="en-US" altLang="ja-JP" baseline="0" dirty="0" smtClean="0"/>
              <a:t> if keys are unique, large node size is better.</a:t>
            </a:r>
          </a:p>
          <a:p>
            <a:endParaRPr kumimoji="1" lang="en-US" altLang="ja-JP" baseline="0" dirty="0" smtClean="0"/>
          </a:p>
          <a:p>
            <a:r>
              <a:rPr kumimoji="1" lang="en-US" altLang="ja-JP" baseline="0" dirty="0" smtClean="0"/>
              <a:t>Here, considering get performance and duplicate keys, we select 512 byte unsorted node.</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16</a:t>
            </a:fld>
            <a:endParaRPr kumimoji="1" lang="ja-JP" altLang="en-US"/>
          </a:p>
        </p:txBody>
      </p:sp>
    </p:spTree>
    <p:extLst>
      <p:ext uri="{BB962C8B-B14F-4D97-AF65-F5344CB8AC3E}">
        <p14:creationId xmlns:p14="http://schemas.microsoft.com/office/powerpoint/2010/main" val="1864052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 are</a:t>
            </a:r>
            <a:r>
              <a:rPr kumimoji="1" lang="en-US" altLang="ja-JP" baseline="0" dirty="0" smtClean="0"/>
              <a:t> going to replace the root node with read optimized node.</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17</a:t>
            </a:fld>
            <a:endParaRPr kumimoji="1" lang="ja-JP" altLang="en-US"/>
          </a:p>
        </p:txBody>
      </p:sp>
    </p:spTree>
    <p:extLst>
      <p:ext uri="{BB962C8B-B14F-4D97-AF65-F5344CB8AC3E}">
        <p14:creationId xmlns:p14="http://schemas.microsoft.com/office/powerpoint/2010/main" val="377011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what are read optimized nodes</a:t>
            </a:r>
            <a:r>
              <a:rPr kumimoji="1" lang="en-US" altLang="ja-JP" baseline="0" dirty="0" smtClean="0"/>
              <a:t> like?</a:t>
            </a:r>
          </a:p>
          <a:p>
            <a:r>
              <a:rPr kumimoji="1" lang="en-US" altLang="ja-JP" dirty="0" smtClean="0"/>
              <a:t>First,</a:t>
            </a:r>
            <a:r>
              <a:rPr kumimoji="1" lang="en-US" altLang="ja-JP" baseline="0" dirty="0" smtClean="0"/>
              <a:t> which search algorithm should we use?</a:t>
            </a:r>
          </a:p>
          <a:p>
            <a:r>
              <a:rPr kumimoji="1" lang="en-US" altLang="ja-JP" baseline="0" dirty="0" smtClean="0"/>
              <a:t>There are linear search, whose order is N, binary search, whose order is log n, </a:t>
            </a:r>
          </a:p>
          <a:p>
            <a:r>
              <a:rPr kumimoji="1" lang="en-US" altLang="ja-JP" baseline="0" dirty="0" smtClean="0"/>
              <a:t>and interpolation search whose order is log </a:t>
            </a:r>
            <a:r>
              <a:rPr kumimoji="1" lang="en-US" altLang="ja-JP" baseline="0" dirty="0" err="1" smtClean="0"/>
              <a:t>log</a:t>
            </a:r>
            <a:r>
              <a:rPr kumimoji="1" lang="en-US" altLang="ja-JP" baseline="0" dirty="0" smtClean="0"/>
              <a:t> n.</a:t>
            </a:r>
          </a:p>
          <a:p>
            <a:r>
              <a:rPr kumimoji="1" lang="en-US" altLang="ja-JP" baseline="0" dirty="0" smtClean="0"/>
              <a:t>Here, interpolation search works like binary search, except that next search space is calculated by linear interpolation.</a:t>
            </a:r>
          </a:p>
          <a:p>
            <a:endParaRPr kumimoji="1" lang="en-US" altLang="ja-JP" baseline="0" dirty="0" smtClean="0"/>
          </a:p>
          <a:p>
            <a:r>
              <a:rPr kumimoji="1" lang="en-US" altLang="ja-JP" baseline="0" dirty="0" smtClean="0"/>
              <a:t>Here, optimal search algorithm depends on the node size.</a:t>
            </a:r>
          </a:p>
          <a:p>
            <a:r>
              <a:rPr kumimoji="1" lang="en-US" altLang="ja-JP" baseline="0" dirty="0" smtClean="0"/>
              <a:t>That is, on a small node, the order does not matter.</a:t>
            </a:r>
          </a:p>
          <a:p>
            <a:r>
              <a:rPr kumimoji="1" lang="en-US" altLang="ja-JP" baseline="0" dirty="0" smtClean="0"/>
              <a:t>For example, if node size is 7, number of comparison of linear search is 3 -4, that of binary search is 3, </a:t>
            </a:r>
          </a:p>
          <a:p>
            <a:r>
              <a:rPr kumimoji="1" lang="en-US" altLang="ja-JP" baseline="0" dirty="0" smtClean="0"/>
              <a:t>and that of interpolation search is 2. There is no much difference.</a:t>
            </a:r>
          </a:p>
          <a:p>
            <a:r>
              <a:rPr kumimoji="1" lang="en-US" altLang="ja-JP" baseline="0" dirty="0" smtClean="0"/>
              <a:t>On the other hand, on a very large node, the order matters.</a:t>
            </a:r>
          </a:p>
          <a:p>
            <a:r>
              <a:rPr kumimoji="1" lang="en-US" altLang="ja-JP" baseline="0" dirty="0" smtClean="0"/>
              <a:t>For example, if node size is one million, number of comparison of linear search is 0.5 million, that of binary search is 20,</a:t>
            </a:r>
          </a:p>
          <a:p>
            <a:r>
              <a:rPr kumimoji="1" lang="en-US" altLang="ja-JP" baseline="0" dirty="0" smtClean="0"/>
              <a:t>and that of interpolation search is just 5.</a:t>
            </a:r>
          </a:p>
          <a:p>
            <a:endParaRPr kumimoji="1" lang="en-US" altLang="ja-JP" baseline="0" dirty="0" smtClean="0"/>
          </a:p>
          <a:p>
            <a:r>
              <a:rPr kumimoji="1" lang="en-US" altLang="ja-JP" baseline="0" dirty="0" smtClean="0"/>
              <a:t>Therefore, large sorted node with interpolation search is better.</a:t>
            </a:r>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18</a:t>
            </a:fld>
            <a:endParaRPr kumimoji="1" lang="ja-JP" altLang="en-US"/>
          </a:p>
        </p:txBody>
      </p:sp>
    </p:spTree>
    <p:extLst>
      <p:ext uri="{BB962C8B-B14F-4D97-AF65-F5344CB8AC3E}">
        <p14:creationId xmlns:p14="http://schemas.microsoft.com/office/powerpoint/2010/main" val="261031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First, I’d like</a:t>
            </a:r>
            <a:r>
              <a:rPr kumimoji="1" lang="en-US" altLang="ja-JP" baseline="0" dirty="0" smtClean="0"/>
              <a:t> to explain our objective of this research.</a:t>
            </a:r>
          </a:p>
          <a:p>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In this research, we target B+-tree, as a widely used index because we want to support various application.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Then, we focus on single thread performance because we want to improve basic performance first. </a:t>
            </a:r>
          </a:p>
          <a:p>
            <a:r>
              <a:rPr kumimoji="1" lang="en-US" altLang="ja-JP" baseline="0" dirty="0" smtClean="0"/>
              <a:t>Lastly, we want to utilize the current hardware environment. So we assume whole tree may be stored in the memory. </a:t>
            </a:r>
          </a:p>
          <a:p>
            <a:endParaRPr kumimoji="1" lang="en-US" altLang="ja-JP" baseline="0" dirty="0" smtClean="0"/>
          </a:p>
          <a:p>
            <a:r>
              <a:rPr kumimoji="1" lang="en-US" altLang="ja-JP" baseline="0" dirty="0" smtClean="0"/>
              <a:t>So our objective is to improve single thread performance of a B+-tree in memory with modern hardware functionalities.</a:t>
            </a:r>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a:t>
            </a:fld>
            <a:endParaRPr kumimoji="1" lang="ja-JP" altLang="en-US"/>
          </a:p>
        </p:txBody>
      </p:sp>
    </p:spTree>
    <p:extLst>
      <p:ext uri="{BB962C8B-B14F-4D97-AF65-F5344CB8AC3E}">
        <p14:creationId xmlns:p14="http://schemas.microsoft.com/office/powerpoint/2010/main" val="1366068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how can we make root node size large?</a:t>
            </a:r>
          </a:p>
          <a:p>
            <a:r>
              <a:rPr kumimoji="1" lang="en-US" altLang="ja-JP" dirty="0" smtClean="0"/>
              <a:t>Normal</a:t>
            </a:r>
            <a:r>
              <a:rPr kumimoji="1" lang="en-US" altLang="ja-JP" baseline="0" dirty="0" smtClean="0"/>
              <a:t> B+-tree increases number of levels after large number of insertion.</a:t>
            </a:r>
          </a:p>
          <a:p>
            <a:r>
              <a:rPr kumimoji="1" lang="en-US" altLang="ja-JP" baseline="0" dirty="0" smtClean="0"/>
              <a:t>In this case, root node size is not enough.</a:t>
            </a:r>
          </a:p>
          <a:p>
            <a:endParaRPr kumimoji="1" lang="en-US" altLang="ja-JP" baseline="0" dirty="0" smtClean="0"/>
          </a:p>
          <a:p>
            <a:r>
              <a:rPr kumimoji="1" lang="en-US" altLang="ja-JP" baseline="0" dirty="0" smtClean="0"/>
              <a:t>Then, if the level is limited to two, the root node size is large enough, but insertion to the root node occurs frequently, </a:t>
            </a:r>
          </a:p>
          <a:p>
            <a:r>
              <a:rPr kumimoji="1" lang="en-US" altLang="ja-JP" baseline="0" dirty="0" smtClean="0"/>
              <a:t>which causes large data copy since it is sorted.</a:t>
            </a:r>
          </a:p>
          <a:p>
            <a:endParaRPr kumimoji="1" lang="en-US" altLang="ja-JP" baseline="0" dirty="0" smtClean="0"/>
          </a:p>
          <a:p>
            <a:r>
              <a:rPr kumimoji="1" lang="en-US" altLang="ja-JP" baseline="0" dirty="0" smtClean="0"/>
              <a:t>Therefore, as we mentioned in the title, Three level B+-tree works fine.</a:t>
            </a:r>
          </a:p>
          <a:p>
            <a:r>
              <a:rPr kumimoji="1" lang="en-US" altLang="ja-JP" baseline="0" dirty="0" smtClean="0"/>
              <a:t>It can make root node size large without excessive copy.</a:t>
            </a:r>
          </a:p>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19</a:t>
            </a:fld>
            <a:endParaRPr kumimoji="1" lang="ja-JP" altLang="en-US"/>
          </a:p>
        </p:txBody>
      </p:sp>
    </p:spTree>
    <p:extLst>
      <p:ext uri="{BB962C8B-B14F-4D97-AF65-F5344CB8AC3E}">
        <p14:creationId xmlns:p14="http://schemas.microsoft.com/office/powerpoint/2010/main" val="110525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a:t>
            </a:r>
            <a:r>
              <a:rPr kumimoji="1" lang="en-US" altLang="ja-JP" baseline="0" dirty="0" smtClean="0"/>
              <a:t> is the evaluation result after replacing the root node.</a:t>
            </a:r>
          </a:p>
          <a:p>
            <a:r>
              <a:rPr kumimoji="1" lang="en-US" altLang="ja-JP" baseline="0" dirty="0" smtClean="0"/>
              <a:t>Each group shows search algorithm. That is, interpolation search, binary search, and linear search.</a:t>
            </a:r>
          </a:p>
          <a:p>
            <a:r>
              <a:rPr kumimoji="1" lang="en-US" altLang="ja-JP" dirty="0" smtClean="0"/>
              <a:t>The red bar shows get performance.</a:t>
            </a:r>
            <a:r>
              <a:rPr kumimoji="1" lang="en-US" altLang="ja-JP" baseline="0" dirty="0" smtClean="0"/>
              <a:t> The green bar shows delete performance. </a:t>
            </a:r>
          </a:p>
          <a:p>
            <a:r>
              <a:rPr kumimoji="1" lang="en-US" altLang="ja-JP" baseline="0" dirty="0" smtClean="0"/>
              <a:t>The blue bar shows put performance with duplicate keys. </a:t>
            </a:r>
          </a:p>
          <a:p>
            <a:r>
              <a:rPr kumimoji="1" lang="en-US" altLang="ja-JP" baseline="0" dirty="0" smtClean="0"/>
              <a:t>The purple bar shows put performance with unique keys.</a:t>
            </a:r>
          </a:p>
          <a:p>
            <a:endParaRPr kumimoji="1" lang="en-US" altLang="ja-JP" baseline="0" dirty="0" smtClean="0"/>
          </a:p>
          <a:p>
            <a:r>
              <a:rPr kumimoji="1" lang="en-US" altLang="ja-JP" baseline="0" dirty="0" smtClean="0"/>
              <a:t>Left graph shows performance of 16 million pairs same as previous evaluations.</a:t>
            </a:r>
          </a:p>
          <a:p>
            <a:r>
              <a:rPr kumimoji="1" lang="en-US" altLang="ja-JP" baseline="0" dirty="0" smtClean="0"/>
              <a:t>Right graph shows performance of 32 million pairs.</a:t>
            </a:r>
          </a:p>
          <a:p>
            <a:endParaRPr kumimoji="1" lang="en-US" altLang="ja-JP" dirty="0" smtClean="0"/>
          </a:p>
          <a:p>
            <a:r>
              <a:rPr kumimoji="1" lang="en-US" altLang="ja-JP" dirty="0" smtClean="0"/>
              <a:t>In the case of 16 million pairs, slight get performance gain was attained without</a:t>
            </a:r>
            <a:r>
              <a:rPr kumimoji="1" lang="en-US" altLang="ja-JP" baseline="0" dirty="0" smtClean="0"/>
              <a:t> loss of put performance.</a:t>
            </a:r>
          </a:p>
          <a:p>
            <a:r>
              <a:rPr kumimoji="1" lang="en-US" altLang="ja-JP" baseline="0" dirty="0" smtClean="0"/>
              <a:t>In this case, 2017 entries are stored in the root node.</a:t>
            </a:r>
          </a:p>
          <a:p>
            <a:r>
              <a:rPr kumimoji="1" lang="en-US" altLang="ja-JP" baseline="0" dirty="0" smtClean="0"/>
              <a:t>If more pairs are inserted to the tree, more get performance gain was attained.</a:t>
            </a:r>
          </a:p>
          <a:p>
            <a:r>
              <a:rPr kumimoji="1" lang="en-US" altLang="ja-JP" dirty="0" smtClean="0"/>
              <a:t>So using interpolation search would become effective</a:t>
            </a:r>
            <a:r>
              <a:rPr kumimoji="1" lang="en-US" altLang="ja-JP" baseline="0" dirty="0" smtClean="0"/>
              <a:t> with more pairs.</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20</a:t>
            </a:fld>
            <a:endParaRPr kumimoji="1" lang="ja-JP" altLang="en-US"/>
          </a:p>
        </p:txBody>
      </p:sp>
    </p:spTree>
    <p:extLst>
      <p:ext uri="{BB962C8B-B14F-4D97-AF65-F5344CB8AC3E}">
        <p14:creationId xmlns:p14="http://schemas.microsoft.com/office/powerpoint/2010/main" val="3445498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Lastly, we utilize large pages and software </a:t>
            </a:r>
            <a:r>
              <a:rPr kumimoji="1" lang="en-US" altLang="ja-JP" dirty="0" err="1" smtClean="0"/>
              <a:t>prefetch</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21</a:t>
            </a:fld>
            <a:endParaRPr kumimoji="1" lang="ja-JP" altLang="en-US"/>
          </a:p>
        </p:txBody>
      </p:sp>
    </p:spTree>
    <p:extLst>
      <p:ext uri="{BB962C8B-B14F-4D97-AF65-F5344CB8AC3E}">
        <p14:creationId xmlns:p14="http://schemas.microsoft.com/office/powerpoint/2010/main" val="325647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utilized</a:t>
            </a:r>
            <a:r>
              <a:rPr kumimoji="1" lang="en-US" altLang="ja-JP" baseline="0" dirty="0" smtClean="0"/>
              <a:t> large pages to reduce TLB misses and software </a:t>
            </a:r>
            <a:r>
              <a:rPr kumimoji="1" lang="en-US" altLang="ja-JP" baseline="0" dirty="0" err="1" smtClean="0"/>
              <a:t>prefetch</a:t>
            </a:r>
            <a:r>
              <a:rPr kumimoji="1" lang="en-US" altLang="ja-JP" baseline="0" dirty="0" smtClean="0"/>
              <a:t> to reduce cache misses.</a:t>
            </a:r>
          </a:p>
          <a:p>
            <a:endParaRPr kumimoji="1" lang="en-US" altLang="ja-JP" baseline="0" dirty="0" smtClean="0"/>
          </a:p>
          <a:p>
            <a:r>
              <a:rPr kumimoji="1" lang="en-US" altLang="ja-JP" baseline="0" dirty="0" smtClean="0"/>
              <a:t>TLB, Translation </a:t>
            </a:r>
            <a:r>
              <a:rPr kumimoji="1" lang="en-US" altLang="ja-JP" baseline="0" dirty="0" err="1" smtClean="0"/>
              <a:t>Lookaside</a:t>
            </a:r>
            <a:r>
              <a:rPr kumimoji="1" lang="en-US" altLang="ja-JP" baseline="0" dirty="0" smtClean="0"/>
              <a:t> Buffer, is cache of a table that translates virtual address to physical address.</a:t>
            </a:r>
          </a:p>
          <a:p>
            <a:r>
              <a:rPr kumimoji="1" lang="en-US" altLang="ja-JP" baseline="0" dirty="0" smtClean="0"/>
              <a:t>Making the page size large can reduce table size, which reduces TLB misses, like this picture.</a:t>
            </a:r>
          </a:p>
          <a:p>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22</a:t>
            </a:fld>
            <a:endParaRPr kumimoji="1" lang="ja-JP" altLang="en-US"/>
          </a:p>
        </p:txBody>
      </p:sp>
    </p:spTree>
    <p:extLst>
      <p:ext uri="{BB962C8B-B14F-4D97-AF65-F5344CB8AC3E}">
        <p14:creationId xmlns:p14="http://schemas.microsoft.com/office/powerpoint/2010/main" val="2013759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which level should</a:t>
            </a:r>
            <a:r>
              <a:rPr kumimoji="1" lang="en-US" altLang="ja-JP" baseline="0" dirty="0" smtClean="0"/>
              <a:t> be allocated on large pages?</a:t>
            </a:r>
          </a:p>
          <a:p>
            <a:endParaRPr kumimoji="1" lang="en-US" altLang="ja-JP" baseline="0" dirty="0" smtClean="0"/>
          </a:p>
          <a:p>
            <a:r>
              <a:rPr kumimoji="1" lang="en-US" altLang="ja-JP" baseline="0" dirty="0" smtClean="0"/>
              <a:t>This graph shows throughput of using large pages on each levels.</a:t>
            </a:r>
          </a:p>
          <a:p>
            <a:r>
              <a:rPr kumimoji="1" lang="en-US" altLang="ja-JP" dirty="0" smtClean="0"/>
              <a:t>Here</a:t>
            </a:r>
            <a:r>
              <a:rPr kumimoji="1" lang="en-US" altLang="ja-JP" baseline="0" dirty="0" smtClean="0"/>
              <a:t> is no large pages, here root and middle node are allocated on large pages,</a:t>
            </a:r>
          </a:p>
          <a:p>
            <a:r>
              <a:rPr kumimoji="1" lang="en-US" altLang="ja-JP" baseline="0" dirty="0" smtClean="0"/>
              <a:t>and here leaf nodes are allocated on large pages.</a:t>
            </a:r>
          </a:p>
          <a:p>
            <a:endParaRPr kumimoji="1" lang="en-US" altLang="ja-JP" baseline="0" dirty="0" smtClean="0"/>
          </a:p>
          <a:p>
            <a:r>
              <a:rPr kumimoji="1" lang="en-US" altLang="ja-JP" baseline="0" dirty="0" smtClean="0"/>
              <a:t>root and middle nodes required 4 large pages, which increased 3% of throughput.</a:t>
            </a:r>
          </a:p>
          <a:p>
            <a:r>
              <a:rPr kumimoji="1" lang="en-US" altLang="ja-JP" baseline="0" dirty="0" smtClean="0"/>
              <a:t>leaf nodes required 206 large pages, which increased 20% of throughput.</a:t>
            </a:r>
          </a:p>
          <a:p>
            <a:endParaRPr kumimoji="1" lang="en-US" altLang="ja-JP" baseline="0" dirty="0" smtClean="0"/>
          </a:p>
          <a:p>
            <a:r>
              <a:rPr kumimoji="1" lang="en-US" altLang="ja-JP" baseline="0" dirty="0" smtClean="0"/>
              <a:t>Therefore, large pages should be allocated to root and middle nodes first, before leaf nodes,</a:t>
            </a:r>
          </a:p>
          <a:p>
            <a:r>
              <a:rPr kumimoji="1" lang="en-US" altLang="ja-JP" baseline="0" dirty="0" smtClean="0"/>
              <a:t>since performance improvement per number of large pages is better on these nodes.</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23</a:t>
            </a:fld>
            <a:endParaRPr kumimoji="1" lang="ja-JP" altLang="en-US"/>
          </a:p>
        </p:txBody>
      </p:sp>
    </p:spTree>
    <p:extLst>
      <p:ext uri="{BB962C8B-B14F-4D97-AF65-F5344CB8AC3E}">
        <p14:creationId xmlns:p14="http://schemas.microsoft.com/office/powerpoint/2010/main" val="21609027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Next, we used software </a:t>
            </a:r>
            <a:r>
              <a:rPr kumimoji="1" lang="en-US" altLang="ja-JP" dirty="0" err="1" smtClean="0"/>
              <a:t>prefetch</a:t>
            </a:r>
            <a:r>
              <a:rPr kumimoji="1" lang="en-US" altLang="ja-JP" dirty="0" smtClean="0"/>
              <a:t> to reduce cache misses.</a:t>
            </a:r>
          </a:p>
          <a:p>
            <a:endParaRPr kumimoji="1" lang="en-US" altLang="ja-JP" dirty="0" smtClean="0"/>
          </a:p>
          <a:p>
            <a:r>
              <a:rPr kumimoji="1" lang="en-US" altLang="ja-JP" dirty="0" smtClean="0"/>
              <a:t>Software</a:t>
            </a:r>
            <a:r>
              <a:rPr kumimoji="1" lang="en-US" altLang="ja-JP" baseline="0" dirty="0" smtClean="0"/>
              <a:t> </a:t>
            </a:r>
            <a:r>
              <a:rPr kumimoji="1" lang="en-US" altLang="ja-JP" baseline="0" dirty="0" err="1" smtClean="0"/>
              <a:t>prefetch</a:t>
            </a:r>
            <a:r>
              <a:rPr kumimoji="1" lang="en-US" altLang="ja-JP" baseline="0" dirty="0" smtClean="0"/>
              <a:t> can load specified data into cache.</a:t>
            </a:r>
          </a:p>
          <a:p>
            <a:r>
              <a:rPr kumimoji="1" lang="en-US" altLang="ja-JP" baseline="0" dirty="0" smtClean="0"/>
              <a:t>In our implementation, keys and links to lower level are stored in different memory area, like this picture.</a:t>
            </a:r>
          </a:p>
          <a:p>
            <a:r>
              <a:rPr kumimoji="1" lang="en-US" altLang="ja-JP" baseline="0" dirty="0" smtClean="0"/>
              <a:t>Therefore, prefetching links before key search will reduce cache misses.</a:t>
            </a:r>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24</a:t>
            </a:fld>
            <a:endParaRPr kumimoji="1" lang="ja-JP" altLang="en-US"/>
          </a:p>
        </p:txBody>
      </p:sp>
    </p:spTree>
    <p:extLst>
      <p:ext uri="{BB962C8B-B14F-4D97-AF65-F5344CB8AC3E}">
        <p14:creationId xmlns:p14="http://schemas.microsoft.com/office/powerpoint/2010/main" val="201375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which</a:t>
            </a:r>
            <a:r>
              <a:rPr kumimoji="1" lang="en-US" altLang="ja-JP" baseline="0" dirty="0" smtClean="0"/>
              <a:t> level should use </a:t>
            </a:r>
            <a:r>
              <a:rPr kumimoji="1" lang="en-US" altLang="ja-JP" baseline="0" dirty="0" err="1" smtClean="0"/>
              <a:t>prefetch</a:t>
            </a:r>
            <a:r>
              <a:rPr kumimoji="1" lang="en-US" altLang="ja-JP" baseline="0" dirty="0" smtClean="0"/>
              <a:t>?</a:t>
            </a:r>
          </a:p>
          <a:p>
            <a:endParaRPr kumimoji="1" lang="en-US" altLang="ja-JP" dirty="0" smtClean="0"/>
          </a:p>
          <a:p>
            <a:r>
              <a:rPr kumimoji="1" lang="en-US" altLang="ja-JP" dirty="0" smtClean="0"/>
              <a:t>This</a:t>
            </a:r>
            <a:r>
              <a:rPr kumimoji="1" lang="en-US" altLang="ja-JP" baseline="0" dirty="0" smtClean="0"/>
              <a:t> graph shows improvement of throughput using </a:t>
            </a:r>
            <a:r>
              <a:rPr kumimoji="1" lang="en-US" altLang="ja-JP" baseline="0" dirty="0" err="1" smtClean="0"/>
              <a:t>prefetch</a:t>
            </a:r>
            <a:r>
              <a:rPr kumimoji="1" lang="en-US" altLang="ja-JP" baseline="0" dirty="0" smtClean="0"/>
              <a:t> on each level.</a:t>
            </a:r>
            <a:endParaRPr kumimoji="1" lang="en-US" altLang="ja-JP" dirty="0" smtClean="0"/>
          </a:p>
          <a:p>
            <a:r>
              <a:rPr kumimoji="1" lang="en-US" altLang="ja-JP" dirty="0" smtClean="0"/>
              <a:t>The</a:t>
            </a:r>
            <a:r>
              <a:rPr kumimoji="1" lang="en-US" altLang="ja-JP" baseline="0" dirty="0" smtClean="0"/>
              <a:t> red line shows root node, the green line shows middle node, and the blue line shows the leaf node.</a:t>
            </a:r>
          </a:p>
          <a:p>
            <a:r>
              <a:rPr kumimoji="1" lang="en-US" altLang="ja-JP" baseline="0" dirty="0" smtClean="0"/>
              <a:t>X-axis shows cache hints.</a:t>
            </a:r>
          </a:p>
          <a:p>
            <a:endParaRPr kumimoji="1" lang="en-US" altLang="ja-JP" baseline="0" dirty="0" smtClean="0"/>
          </a:p>
          <a:p>
            <a:r>
              <a:rPr kumimoji="1" lang="en-US" altLang="ja-JP" baseline="0" dirty="0" smtClean="0"/>
              <a:t>Prefetching on the root node does not affect the performance, because it is basically already cached.</a:t>
            </a:r>
          </a:p>
          <a:p>
            <a:r>
              <a:rPr kumimoji="1" lang="en-US" altLang="ja-JP" baseline="0" dirty="0" smtClean="0"/>
              <a:t>Prefetching on the leaf nodes decreases performance, because it excessively evicts links on middle nodes.</a:t>
            </a:r>
          </a:p>
          <a:p>
            <a:r>
              <a:rPr kumimoji="1" lang="en-US" altLang="ja-JP" baseline="0" dirty="0" smtClean="0"/>
              <a:t>Prefetching on the middle nodes increases performance.</a:t>
            </a:r>
          </a:p>
          <a:p>
            <a:endParaRPr kumimoji="1" lang="en-US" altLang="ja-JP" baseline="0" dirty="0" smtClean="0"/>
          </a:p>
          <a:p>
            <a:r>
              <a:rPr kumimoji="1" lang="en-US" altLang="ja-JP" baseline="0" dirty="0" smtClean="0"/>
              <a:t>Therefore, only middle nodes should use </a:t>
            </a:r>
            <a:r>
              <a:rPr kumimoji="1" lang="en-US" altLang="ja-JP" baseline="0" dirty="0" err="1" smtClean="0"/>
              <a:t>prefetch</a:t>
            </a:r>
            <a:r>
              <a:rPr kumimoji="1" lang="en-US" altLang="ja-JP" baseline="0" dirty="0" smtClean="0"/>
              <a:t>.</a:t>
            </a:r>
          </a:p>
          <a:p>
            <a:endParaRPr kumimoji="1" lang="en-US" altLang="ja-JP" baseline="0" dirty="0" smtClean="0"/>
          </a:p>
          <a:p>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25</a:t>
            </a:fld>
            <a:endParaRPr kumimoji="1" lang="ja-JP" altLang="en-US"/>
          </a:p>
        </p:txBody>
      </p:sp>
    </p:spTree>
    <p:extLst>
      <p:ext uri="{BB962C8B-B14F-4D97-AF65-F5344CB8AC3E}">
        <p14:creationId xmlns:p14="http://schemas.microsoft.com/office/powerpoint/2010/main" val="2658560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graph shows the overall performance</a:t>
            </a:r>
            <a:r>
              <a:rPr kumimoji="1" lang="en-US" altLang="ja-JP" baseline="0" dirty="0" smtClean="0"/>
              <a:t> gain.</a:t>
            </a:r>
          </a:p>
          <a:p>
            <a:r>
              <a:rPr kumimoji="1" lang="en-US" altLang="ja-JP" baseline="0" dirty="0" smtClean="0"/>
              <a:t>Y-axis shows the throughput, and X-axis shows the each improvement.</a:t>
            </a:r>
          </a:p>
          <a:p>
            <a:r>
              <a:rPr kumimoji="1" lang="en-US" altLang="ja-JP" baseline="0" dirty="0" smtClean="0"/>
              <a:t>Namely, Google’s open source B+-tree, baseline performance, using SIMD instruction, replacing leaf node, </a:t>
            </a:r>
          </a:p>
          <a:p>
            <a:r>
              <a:rPr kumimoji="1" lang="en-US" altLang="ja-JP" baseline="0" dirty="0" smtClean="0"/>
              <a:t>replacing root node, using large pages, and using </a:t>
            </a:r>
            <a:r>
              <a:rPr kumimoji="1" lang="en-US" altLang="ja-JP" baseline="0" dirty="0" err="1" smtClean="0"/>
              <a:t>prefetch</a:t>
            </a:r>
            <a:r>
              <a:rPr kumimoji="1" lang="en-US" altLang="ja-JP" baseline="0" dirty="0" smtClean="0"/>
              <a:t>.</a:t>
            </a:r>
          </a:p>
          <a:p>
            <a:r>
              <a:rPr kumimoji="1" lang="en-US" altLang="ja-JP" baseline="0" dirty="0" smtClean="0"/>
              <a:t>The red line shows get performance, the green line shows delete performance, the blue line shows the put performance of duplicate keys, and the purple line shows the put performance of unique keys.</a:t>
            </a:r>
          </a:p>
          <a:p>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This graph shows that MB+-tree performs 2 to 4 times faster than the Google’s open source B+-tree. </a:t>
            </a:r>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26</a:t>
            </a:fld>
            <a:endParaRPr kumimoji="1" lang="ja-JP" altLang="en-US"/>
          </a:p>
        </p:txBody>
      </p:sp>
    </p:spTree>
    <p:extLst>
      <p:ext uri="{BB962C8B-B14F-4D97-AF65-F5344CB8AC3E}">
        <p14:creationId xmlns:p14="http://schemas.microsoft.com/office/powerpoint/2010/main" val="3408437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Conclusion</a:t>
            </a:r>
          </a:p>
          <a:p>
            <a:endParaRPr kumimoji="1" lang="en-US" altLang="ja-JP" dirty="0" smtClean="0"/>
          </a:p>
          <a:p>
            <a:r>
              <a:rPr kumimoji="1" lang="en-US" altLang="ja-JP" dirty="0" smtClean="0"/>
              <a:t>We modularized B+-trees, and showed</a:t>
            </a:r>
            <a:r>
              <a:rPr kumimoji="1" lang="en-US" altLang="ja-JP" baseline="0" dirty="0" smtClean="0"/>
              <a:t> effective selection of algorithms and node sizes.</a:t>
            </a:r>
          </a:p>
          <a:p>
            <a:r>
              <a:rPr kumimoji="1" lang="en-US" altLang="ja-JP" baseline="0" dirty="0" smtClean="0"/>
              <a:t>That is, three level b+-tree with unsorted 512 byte leaf node, sorted 512 byte middle node with linear search and </a:t>
            </a:r>
            <a:r>
              <a:rPr kumimoji="1" lang="en-US" altLang="ja-JP" baseline="0" dirty="0" err="1" smtClean="0"/>
              <a:t>prefetch</a:t>
            </a:r>
            <a:r>
              <a:rPr kumimoji="1" lang="en-US" altLang="ja-JP" baseline="0" dirty="0" smtClean="0"/>
              <a:t>, and sorted large root node with interpolation search, together with AVX, and large page showed the best performance.</a:t>
            </a:r>
          </a:p>
          <a:p>
            <a:r>
              <a:rPr kumimoji="1" lang="en-US" altLang="ja-JP" baseline="0" dirty="0" smtClean="0"/>
              <a:t>2-4 times performance improvement was attained.</a:t>
            </a:r>
          </a:p>
          <a:p>
            <a:endParaRPr kumimoji="1" lang="en-US" altLang="ja-JP" baseline="0" dirty="0" smtClean="0"/>
          </a:p>
          <a:p>
            <a:r>
              <a:rPr kumimoji="1" lang="en-US" altLang="ja-JP" baseline="0" dirty="0" smtClean="0"/>
              <a:t>Future work includes automatic algorithm and node size selection according to the workload characteristics.</a:t>
            </a:r>
          </a:p>
          <a:p>
            <a:endParaRPr kumimoji="1" lang="en-US" altLang="ja-JP" baseline="0" dirty="0" smtClean="0"/>
          </a:p>
          <a:p>
            <a:r>
              <a:rPr kumimoji="1" lang="en-US" altLang="ja-JP" baseline="0" dirty="0" smtClean="0"/>
              <a:t>Thank you for your attention.</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27</a:t>
            </a:fld>
            <a:endParaRPr kumimoji="1" lang="ja-JP" altLang="en-US"/>
          </a:p>
        </p:txBody>
      </p:sp>
    </p:spTree>
    <p:extLst>
      <p:ext uri="{BB962C8B-B14F-4D97-AF65-F5344CB8AC3E}">
        <p14:creationId xmlns:p14="http://schemas.microsoft.com/office/powerpoint/2010/main" val="21026801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Throughput of delete operations was between that of get and put operations.</a:t>
            </a:r>
          </a:p>
          <a:p>
            <a:r>
              <a:rPr kumimoji="1" lang="en-US" altLang="ja-JP" dirty="0" smtClean="0"/>
              <a:t>Therefore, we focus on throughput of get and put operations.</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29</a:t>
            </a:fld>
            <a:endParaRPr kumimoji="1" lang="ja-JP" altLang="en-US"/>
          </a:p>
        </p:txBody>
      </p:sp>
    </p:spTree>
    <p:extLst>
      <p:ext uri="{BB962C8B-B14F-4D97-AF65-F5344CB8AC3E}">
        <p14:creationId xmlns:p14="http://schemas.microsoft.com/office/powerpoint/2010/main" val="200965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Related</a:t>
            </a:r>
            <a:r>
              <a:rPr kumimoji="1" lang="en-US" altLang="ja-JP" baseline="0" dirty="0" smtClean="0"/>
              <a:t> works in this field are as follows.</a:t>
            </a:r>
          </a:p>
          <a:p>
            <a:endParaRPr kumimoji="1" lang="en-US" altLang="ja-JP" baseline="0" dirty="0" smtClean="0"/>
          </a:p>
          <a:p>
            <a:r>
              <a:rPr kumimoji="1" lang="en-US" altLang="ja-JP" baseline="0" dirty="0" smtClean="0"/>
              <a:t>Cache sensitive B+-tree makes node size similar to cache line size to improve cache hit rate.</a:t>
            </a:r>
          </a:p>
          <a:p>
            <a:r>
              <a:rPr kumimoji="1" lang="en-US" altLang="ja-JP" baseline="0" dirty="0" smtClean="0"/>
              <a:t>Prefetching B+-tree </a:t>
            </a:r>
            <a:r>
              <a:rPr kumimoji="1" lang="en-US" altLang="ja-JP" baseline="0" dirty="0" err="1" smtClean="0"/>
              <a:t>prefetches</a:t>
            </a:r>
            <a:r>
              <a:rPr kumimoji="1" lang="en-US" altLang="ja-JP" baseline="0" dirty="0" smtClean="0"/>
              <a:t> a node before </a:t>
            </a:r>
            <a:r>
              <a:rPr kumimoji="1" lang="en-US" altLang="ja-JP" baseline="0" dirty="0" err="1" smtClean="0"/>
              <a:t>seraching</a:t>
            </a:r>
            <a:r>
              <a:rPr kumimoji="1" lang="en-US" altLang="ja-JP" baseline="0" dirty="0" smtClean="0"/>
              <a:t> to improve cache hit rate.</a:t>
            </a:r>
          </a:p>
          <a:p>
            <a:r>
              <a:rPr kumimoji="1" lang="en-US" altLang="ja-JP" baseline="0" dirty="0" smtClean="0"/>
              <a:t>Zhou and Ross </a:t>
            </a:r>
            <a:r>
              <a:rPr kumimoji="1" lang="en-US" altLang="ja-JP" baseline="0" dirty="0" err="1" smtClean="0"/>
              <a:t>utilzied</a:t>
            </a:r>
            <a:r>
              <a:rPr kumimoji="1" lang="en-US" altLang="ja-JP" baseline="0" dirty="0" smtClean="0"/>
              <a:t> SIMD instructions for search.</a:t>
            </a:r>
          </a:p>
          <a:p>
            <a:r>
              <a:rPr kumimoji="1" lang="en-US" altLang="ja-JP" baseline="0" dirty="0" smtClean="0"/>
              <a:t>FAST introduced page blocks to minimize TLB misses together with above optimizations.</a:t>
            </a:r>
          </a:p>
          <a:p>
            <a:endParaRPr kumimoji="1" lang="en-US" altLang="ja-JP" baseline="0" dirty="0" smtClean="0"/>
          </a:p>
          <a:p>
            <a:r>
              <a:rPr kumimoji="1" lang="en-US" altLang="ja-JP" baseline="0" dirty="0" smtClean="0"/>
              <a:t>So, are there any rooms for improvements?</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2</a:t>
            </a:fld>
            <a:endParaRPr kumimoji="1" lang="ja-JP" altLang="en-US"/>
          </a:p>
        </p:txBody>
      </p:sp>
    </p:spTree>
    <p:extLst>
      <p:ext uri="{BB962C8B-B14F-4D97-AF65-F5344CB8AC3E}">
        <p14:creationId xmlns:p14="http://schemas.microsoft.com/office/powerpoint/2010/main" val="4068200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size of</a:t>
            </a:r>
            <a:r>
              <a:rPr kumimoji="1" lang="en-US" altLang="ja-JP" baseline="0" dirty="0" smtClean="0"/>
              <a:t> pairs affected very little on throughput in the MB+-tree.</a:t>
            </a:r>
          </a:p>
          <a:p>
            <a:endParaRPr kumimoji="1" lang="en-US" altLang="ja-JP" dirty="0" smtClean="0"/>
          </a:p>
          <a:p>
            <a:r>
              <a:rPr kumimoji="1" lang="en-US" altLang="ja-JP" dirty="0" smtClean="0"/>
              <a:t>The node size in the MB+-tree was</a:t>
            </a:r>
            <a:r>
              <a:rPr kumimoji="1" lang="ja-JP" altLang="en-US" baseline="0" dirty="0" smtClean="0"/>
              <a:t> </a:t>
            </a:r>
            <a:r>
              <a:rPr kumimoji="1" lang="en-US" altLang="ja-JP" dirty="0" smtClean="0"/>
              <a:t>256 bytes</a:t>
            </a:r>
            <a:r>
              <a:rPr kumimoji="1" lang="en-US" altLang="ja-JP" baseline="0" dirty="0" smtClean="0"/>
              <a:t> </a:t>
            </a:r>
            <a:r>
              <a:rPr kumimoji="1" lang="en-US" altLang="ja-JP" dirty="0" smtClean="0"/>
              <a:t>and that in the B+-tree was 512 bytes</a:t>
            </a:r>
            <a:r>
              <a:rPr kumimoji="1" lang="en-US" altLang="ja-JP" baseline="0" dirty="0" smtClean="0"/>
              <a:t> </a:t>
            </a:r>
            <a:r>
              <a:rPr kumimoji="1" lang="en-US" altLang="ja-JP" dirty="0" smtClean="0"/>
              <a:t>because the trees achieved</a:t>
            </a:r>
            <a:r>
              <a:rPr kumimoji="1" lang="en-US" altLang="ja-JP" baseline="0" dirty="0" smtClean="0"/>
              <a:t> </a:t>
            </a:r>
            <a:r>
              <a:rPr kumimoji="1" lang="en-US" altLang="ja-JP" dirty="0" smtClean="0"/>
              <a:t>a good performance in total</a:t>
            </a:r>
          </a:p>
          <a:p>
            <a:r>
              <a:rPr kumimoji="1" lang="en-US" altLang="ja-JP" dirty="0" smtClean="0"/>
              <a:t>In the evaluation of MB+-trees,</a:t>
            </a:r>
            <a:r>
              <a:rPr kumimoji="1" lang="en-US" altLang="ja-JP" baseline="0" dirty="0" smtClean="0"/>
              <a:t> </a:t>
            </a:r>
            <a:r>
              <a:rPr kumimoji="1" lang="en-US" altLang="ja-JP" dirty="0" smtClean="0"/>
              <a:t>we do not have to pay much attention to the pair size</a:t>
            </a:r>
            <a:r>
              <a:rPr kumimoji="1" lang="en-US" altLang="ja-JP" baseline="0" dirty="0" smtClean="0"/>
              <a:t> </a:t>
            </a:r>
            <a:r>
              <a:rPr kumimoji="1" lang="en-US" altLang="ja-JP" dirty="0" smtClean="0"/>
              <a:t>while the B+-tree was sensitive to the pair</a:t>
            </a:r>
            <a:r>
              <a:rPr kumimoji="1" lang="en-US" altLang="ja-JP" baseline="0" dirty="0" smtClean="0"/>
              <a:t> size.</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30</a:t>
            </a:fld>
            <a:endParaRPr kumimoji="1" lang="ja-JP" altLang="en-US"/>
          </a:p>
        </p:txBody>
      </p:sp>
    </p:spTree>
    <p:extLst>
      <p:ext uri="{BB962C8B-B14F-4D97-AF65-F5344CB8AC3E}">
        <p14:creationId xmlns:p14="http://schemas.microsoft.com/office/powerpoint/2010/main" val="3571789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Influence of key types on throughput was limited in the MB+-tree.</a:t>
            </a:r>
          </a:p>
          <a:p>
            <a:r>
              <a:rPr kumimoji="1" lang="en-US" altLang="ja-JP" dirty="0" smtClean="0"/>
              <a:t>However, the size of keys affected throughput more than the type of keys did.</a:t>
            </a:r>
          </a:p>
          <a:p>
            <a:endParaRPr kumimoji="1" lang="en-US" altLang="ja-JP" dirty="0" smtClean="0"/>
          </a:p>
          <a:p>
            <a:r>
              <a:rPr kumimoji="1" lang="en-US" altLang="ja-JP" dirty="0" smtClean="0"/>
              <a:t>Float keys could be an appropriate assumption because</a:t>
            </a:r>
            <a:r>
              <a:rPr kumimoji="1" lang="en-US" altLang="ja-JP" baseline="0" dirty="0" smtClean="0"/>
              <a:t> </a:t>
            </a:r>
            <a:r>
              <a:rPr kumimoji="1" lang="en-US" altLang="ja-JP" dirty="0" smtClean="0"/>
              <a:t>the type of keys does not matters significantly,</a:t>
            </a:r>
            <a:r>
              <a:rPr kumimoji="1" lang="en-US" altLang="ja-JP" baseline="0" dirty="0" smtClean="0"/>
              <a:t> </a:t>
            </a:r>
            <a:r>
              <a:rPr kumimoji="1" lang="en-US" altLang="ja-JP" dirty="0" smtClean="0"/>
              <a:t>and</a:t>
            </a:r>
            <a:r>
              <a:rPr kumimoji="1" lang="en-US" altLang="ja-JP" baseline="0" dirty="0" smtClean="0"/>
              <a:t> </a:t>
            </a:r>
            <a:r>
              <a:rPr kumimoji="1" lang="en-US" altLang="ja-JP" dirty="0" smtClean="0"/>
              <a:t>existing works provided techniques to make large keys small</a:t>
            </a:r>
          </a:p>
          <a:p>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31</a:t>
            </a:fld>
            <a:endParaRPr kumimoji="1" lang="ja-JP" altLang="en-US"/>
          </a:p>
        </p:txBody>
      </p:sp>
    </p:spTree>
    <p:extLst>
      <p:ext uri="{BB962C8B-B14F-4D97-AF65-F5344CB8AC3E}">
        <p14:creationId xmlns:p14="http://schemas.microsoft.com/office/powerpoint/2010/main" val="3369184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is our key observation.</a:t>
            </a:r>
            <a:r>
              <a:rPr kumimoji="1" lang="en-US" altLang="ja-JP" baseline="0" dirty="0" smtClean="0"/>
              <a:t> </a:t>
            </a:r>
          </a:p>
          <a:p>
            <a:endParaRPr kumimoji="1" lang="en-US" altLang="ja-JP" baseline="0" dirty="0" smtClean="0"/>
          </a:p>
          <a:p>
            <a:r>
              <a:rPr kumimoji="1" lang="en-US" altLang="ja-JP" dirty="0" smtClean="0"/>
              <a:t>In the case of put operation, first a root node is read, then a middle level node is read,</a:t>
            </a:r>
            <a:r>
              <a:rPr kumimoji="1" lang="en-US" altLang="ja-JP" baseline="0" dirty="0" smtClean="0"/>
              <a:t> and a leaf node is read and written if the leaf node does not overflow.</a:t>
            </a:r>
          </a:p>
          <a:p>
            <a:r>
              <a:rPr kumimoji="1" lang="en-US" altLang="ja-JP" baseline="0" dirty="0" smtClean="0"/>
              <a:t>So, only the leaf node is written in this case. </a:t>
            </a:r>
          </a:p>
          <a:p>
            <a:endParaRPr kumimoji="1" lang="en-US" altLang="ja-JP" baseline="0" dirty="0" smtClean="0"/>
          </a:p>
          <a:p>
            <a:r>
              <a:rPr kumimoji="1" lang="en-US" altLang="ja-JP" baseline="0" dirty="0" smtClean="0"/>
              <a:t>Therefore, there is large read / write ratio difference between levels, especially in write intensive workloads.</a:t>
            </a:r>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3</a:t>
            </a:fld>
            <a:endParaRPr kumimoji="1" lang="ja-JP" altLang="en-US"/>
          </a:p>
        </p:txBody>
      </p:sp>
    </p:spTree>
    <p:extLst>
      <p:ext uri="{BB962C8B-B14F-4D97-AF65-F5344CB8AC3E}">
        <p14:creationId xmlns:p14="http://schemas.microsoft.com/office/powerpoint/2010/main" val="201552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 our basic idea is modularizing B+-tree. </a:t>
            </a:r>
          </a:p>
          <a:p>
            <a:endParaRPr kumimoji="1" lang="en-US" altLang="ja-JP" dirty="0" smtClean="0"/>
          </a:p>
          <a:p>
            <a:r>
              <a:rPr kumimoji="1" lang="en-US" altLang="ja-JP" dirty="0" smtClean="0"/>
              <a:t>That is, in</a:t>
            </a:r>
            <a:r>
              <a:rPr kumimoji="1" lang="en-US" altLang="ja-JP" baseline="0" dirty="0" smtClean="0"/>
              <a:t> the case of put operations, at the root node read occurs 2500 times more frequently than write. </a:t>
            </a:r>
          </a:p>
          <a:p>
            <a:r>
              <a:rPr kumimoji="1" lang="en-US" altLang="ja-JP" baseline="0" dirty="0" smtClean="0"/>
              <a:t>Therefore, the root node should be read optimized.</a:t>
            </a:r>
          </a:p>
          <a:p>
            <a:r>
              <a:rPr kumimoji="1" lang="en-US" altLang="ja-JP" baseline="0" dirty="0" smtClean="0"/>
              <a:t>On the other hand, at the leaf node, almost the same number of read and write occurs. </a:t>
            </a:r>
          </a:p>
          <a:p>
            <a:r>
              <a:rPr kumimoji="1" lang="en-US" altLang="ja-JP" baseline="0" dirty="0" smtClean="0"/>
              <a:t>Therefore, the leaf nodes should be write optimized. </a:t>
            </a:r>
          </a:p>
          <a:p>
            <a:endParaRPr kumimoji="1" lang="en-US" altLang="ja-JP" baseline="0" dirty="0" smtClean="0"/>
          </a:p>
          <a:p>
            <a:r>
              <a:rPr kumimoji="1" lang="en-US" altLang="ja-JP" dirty="0" smtClean="0"/>
              <a:t>So we modularize</a:t>
            </a:r>
            <a:r>
              <a:rPr kumimoji="1" lang="en-US" altLang="ja-JP" baseline="0" dirty="0" smtClean="0"/>
              <a:t> B+-tree to use different algorithm and node size for each level according to its read/write ratio.</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4</a:t>
            </a:fld>
            <a:endParaRPr kumimoji="1" lang="ja-JP" altLang="en-US"/>
          </a:p>
        </p:txBody>
      </p:sp>
    </p:spTree>
    <p:extLst>
      <p:ext uri="{BB962C8B-B14F-4D97-AF65-F5344CB8AC3E}">
        <p14:creationId xmlns:p14="http://schemas.microsoft.com/office/powerpoint/2010/main" val="3230674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 </a:t>
            </a:r>
            <a:r>
              <a:rPr kumimoji="1" lang="en-US" altLang="ja-JP" baseline="0" dirty="0" smtClean="0"/>
              <a:t>are following options for selecting algorithm and node size of each node.</a:t>
            </a:r>
          </a:p>
          <a:p>
            <a:endParaRPr kumimoji="1" lang="en-US" altLang="ja-JP" baseline="0" dirty="0" smtClean="0"/>
          </a:p>
          <a:p>
            <a:r>
              <a:rPr kumimoji="1" lang="en-US" altLang="ja-JP" baseline="0" dirty="0" smtClean="0"/>
              <a:t>Node size, which affects cache it rate, node split cost and so on.</a:t>
            </a:r>
          </a:p>
          <a:p>
            <a:r>
              <a:rPr kumimoji="1" lang="en-US" altLang="ja-JP" baseline="0" dirty="0" smtClean="0"/>
              <a:t>Sorted or unsorted. keeping node sorted takes extra cost, but it makes search faster.</a:t>
            </a:r>
          </a:p>
          <a:p>
            <a:r>
              <a:rPr kumimoji="1" lang="en-US" altLang="ja-JP" baseline="0" dirty="0" smtClean="0"/>
              <a:t>Search algorithm. We can use linear search for both sorted and unsorted nodes.</a:t>
            </a:r>
          </a:p>
          <a:p>
            <a:r>
              <a:rPr kumimoji="1" lang="en-US" altLang="ja-JP" dirty="0" smtClean="0"/>
              <a:t> For sorted nodes, we can use binary search and interpolation search.</a:t>
            </a:r>
          </a:p>
          <a:p>
            <a:r>
              <a:rPr kumimoji="1" lang="en-US" altLang="ja-JP" dirty="0" smtClean="0"/>
              <a:t>Use</a:t>
            </a:r>
            <a:r>
              <a:rPr kumimoji="1" lang="en-US" altLang="ja-JP" baseline="0" dirty="0" smtClean="0"/>
              <a:t> of SIMD instructions, and large pages, </a:t>
            </a:r>
            <a:r>
              <a:rPr kumimoji="1" lang="en-US" altLang="ja-JP" baseline="0" dirty="0" err="1" smtClean="0"/>
              <a:t>prefetch</a:t>
            </a:r>
            <a:r>
              <a:rPr kumimoji="1" lang="en-US" altLang="ja-JP" baseline="0" dirty="0" smtClean="0"/>
              <a:t>.</a:t>
            </a:r>
          </a:p>
          <a:p>
            <a:endParaRPr kumimoji="1" lang="en-US" altLang="ja-JP" dirty="0" smtClean="0"/>
          </a:p>
          <a:p>
            <a:r>
              <a:rPr kumimoji="1" lang="en-US" altLang="ja-JP" dirty="0" smtClean="0"/>
              <a:t>So</a:t>
            </a:r>
            <a:r>
              <a:rPr kumimoji="1" lang="en-US" altLang="ja-JP" baseline="0" dirty="0" smtClean="0"/>
              <a:t> how can we select them?</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5</a:t>
            </a:fld>
            <a:endParaRPr kumimoji="1" lang="ja-JP" altLang="en-US"/>
          </a:p>
        </p:txBody>
      </p:sp>
    </p:spTree>
    <p:extLst>
      <p:ext uri="{BB962C8B-B14F-4D97-AF65-F5344CB8AC3E}">
        <p14:creationId xmlns:p14="http://schemas.microsoft.com/office/powerpoint/2010/main" val="93093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We decide the selections of algorithms</a:t>
            </a:r>
            <a:r>
              <a:rPr kumimoji="1" lang="en-US" altLang="ja-JP" baseline="0" dirty="0" smtClean="0"/>
              <a:t> and node size in the following steps together with evaluation.</a:t>
            </a:r>
          </a:p>
          <a:p>
            <a:endParaRPr kumimoji="1" lang="en-US" altLang="ja-JP" baseline="0" dirty="0" smtClean="0"/>
          </a:p>
          <a:p>
            <a:r>
              <a:rPr kumimoji="1" lang="en-US" altLang="ja-JP" baseline="0" dirty="0" smtClean="0"/>
              <a:t>That is, first we optimize basic </a:t>
            </a:r>
            <a:r>
              <a:rPr kumimoji="1" lang="en-US" altLang="ja-JP" baseline="0" dirty="0" err="1" smtClean="0"/>
              <a:t>B+tree</a:t>
            </a:r>
            <a:r>
              <a:rPr kumimoji="1" lang="en-US" altLang="ja-JP" baseline="0" dirty="0" smtClean="0"/>
              <a:t> performance with SIMD instruction. At this point, all nodes are the same type.</a:t>
            </a:r>
          </a:p>
          <a:p>
            <a:r>
              <a:rPr kumimoji="1" lang="en-US" altLang="ja-JP" baseline="0" dirty="0" smtClean="0"/>
              <a:t>Then, we replace the leaf nodes with write optimized node.</a:t>
            </a:r>
          </a:p>
          <a:p>
            <a:r>
              <a:rPr kumimoji="1" lang="en-US" altLang="ja-JP" baseline="0" dirty="0" smtClean="0"/>
              <a:t>After that, we replace the root node with read optimized node.</a:t>
            </a:r>
          </a:p>
          <a:p>
            <a:r>
              <a:rPr kumimoji="1" lang="en-US" altLang="ja-JP" baseline="0" dirty="0" smtClean="0"/>
              <a:t>Lastly, we utilize large pages and software </a:t>
            </a:r>
            <a:r>
              <a:rPr kumimoji="1" lang="en-US" altLang="ja-JP" baseline="0" dirty="0" err="1" smtClean="0"/>
              <a:t>prefetch</a:t>
            </a:r>
            <a:r>
              <a:rPr kumimoji="1" lang="en-US" altLang="ja-JP" baseline="0" dirty="0" smtClean="0"/>
              <a:t> at each level.</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6</a:t>
            </a:fld>
            <a:endParaRPr kumimoji="1" lang="ja-JP" altLang="en-US"/>
          </a:p>
        </p:txBody>
      </p:sp>
    </p:spTree>
    <p:extLst>
      <p:ext uri="{BB962C8B-B14F-4D97-AF65-F5344CB8AC3E}">
        <p14:creationId xmlns:p14="http://schemas.microsoft.com/office/powerpoint/2010/main" val="16911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Here is the evaluation condition. </a:t>
            </a:r>
          </a:p>
          <a:p>
            <a:r>
              <a:rPr kumimoji="1" lang="en-US" altLang="ja-JP" dirty="0" smtClean="0"/>
              <a:t>We evaluated throughput of put,</a:t>
            </a:r>
            <a:r>
              <a:rPr kumimoji="1" lang="en-US" altLang="ja-JP" baseline="0" dirty="0" smtClean="0"/>
              <a:t> get and delete operations as follows:</a:t>
            </a:r>
          </a:p>
          <a:p>
            <a:r>
              <a:rPr kumimoji="1" lang="en-US" altLang="ja-JP" baseline="0" dirty="0" smtClean="0"/>
              <a:t>First we put 12 million pairs initially. Then, we put 4 million pairs to measure throughput of put operation.</a:t>
            </a:r>
          </a:p>
          <a:p>
            <a:r>
              <a:rPr kumimoji="1" lang="en-US" altLang="ja-JP" baseline="0" dirty="0" smtClean="0"/>
              <a:t>After that, we measured throughput of get operation by getting the last 4 million pairs.</a:t>
            </a:r>
          </a:p>
          <a:p>
            <a:r>
              <a:rPr kumimoji="1" lang="en-US" altLang="ja-JP" baseline="0" dirty="0" smtClean="0"/>
              <a:t>Lastly, we measured throughput of delete operation by deleting the first 4 million pairs.</a:t>
            </a:r>
          </a:p>
          <a:p>
            <a:r>
              <a:rPr kumimoji="1" lang="en-US" altLang="ja-JP" baseline="0" dirty="0" smtClean="0"/>
              <a:t>The pair size is 32 bytes: the size of key is 4 byte and that of value is 28 bytes. They are generated by random().</a:t>
            </a:r>
          </a:p>
          <a:p>
            <a:r>
              <a:rPr kumimoji="1" lang="en-US" altLang="ja-JP" baseline="0" dirty="0" smtClean="0"/>
              <a:t>Since delete performance was between that of put and get, we basically show put and get performance in this presentation.</a:t>
            </a:r>
          </a:p>
          <a:p>
            <a:endParaRPr kumimoji="1" lang="en-US" altLang="ja-JP" baseline="0" dirty="0" smtClean="0"/>
          </a:p>
          <a:p>
            <a:r>
              <a:rPr kumimoji="1" lang="en-US" altLang="ja-JP" baseline="0" dirty="0" smtClean="0"/>
              <a:t>We call our implementation as MB+-tree, that stands for Modularized B+-tree from now on.</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7</a:t>
            </a:fld>
            <a:endParaRPr kumimoji="1" lang="ja-JP" altLang="en-US"/>
          </a:p>
        </p:txBody>
      </p:sp>
    </p:spTree>
    <p:extLst>
      <p:ext uri="{BB962C8B-B14F-4D97-AF65-F5344CB8AC3E}">
        <p14:creationId xmlns:p14="http://schemas.microsoft.com/office/powerpoint/2010/main" val="33234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Before</a:t>
            </a:r>
            <a:r>
              <a:rPr kumimoji="1" lang="en-US" altLang="ja-JP" baseline="0" dirty="0" smtClean="0"/>
              <a:t> starting optimization</a:t>
            </a:r>
            <a:r>
              <a:rPr kumimoji="1" lang="en-US" altLang="ja-JP" dirty="0" smtClean="0"/>
              <a:t>, we checked if our implementation</a:t>
            </a:r>
            <a:r>
              <a:rPr kumimoji="1" lang="en-US" altLang="ja-JP" baseline="0" dirty="0" smtClean="0"/>
              <a:t> is proper by comparing the performance of MB+-tree with Google’s open source B+-tree, which is typical high quality in-memory B+-tree </a:t>
            </a:r>
            <a:r>
              <a:rPr kumimoji="1" lang="en-US" altLang="ja-JP" baseline="0" dirty="0" err="1" smtClean="0"/>
              <a:t>implemenatation</a:t>
            </a:r>
            <a:endParaRPr kumimoji="1" lang="en-US" altLang="ja-JP" baseline="0" dirty="0" smtClean="0"/>
          </a:p>
          <a:p>
            <a:endParaRPr kumimoji="1" lang="en-US" altLang="ja-JP" baseline="0" dirty="0" smtClean="0"/>
          </a:p>
          <a:p>
            <a:r>
              <a:rPr kumimoji="1" lang="en-US" altLang="ja-JP" baseline="0" dirty="0" smtClean="0"/>
              <a:t>Evaluation configuration is as follows:</a:t>
            </a:r>
          </a:p>
          <a:p>
            <a:r>
              <a:rPr kumimoji="1" lang="en-US" altLang="ja-JP" baseline="0" dirty="0" smtClean="0"/>
              <a:t>Nodes are sorted, search algorithm is linear search, SIMD, large page, </a:t>
            </a:r>
            <a:r>
              <a:rPr kumimoji="1" lang="en-US" altLang="ja-JP" baseline="0" dirty="0" err="1" smtClean="0"/>
              <a:t>prefetch</a:t>
            </a:r>
            <a:r>
              <a:rPr kumimoji="1" lang="en-US" altLang="ja-JP" baseline="0" dirty="0" smtClean="0"/>
              <a:t> are not used. </a:t>
            </a:r>
          </a:p>
          <a:p>
            <a:r>
              <a:rPr kumimoji="1" lang="en-US" altLang="ja-JP" baseline="0" dirty="0" smtClean="0"/>
              <a:t>We evaluated throughput with varying the node size</a:t>
            </a:r>
            <a:endParaRPr kumimoji="1" lang="ja-JP" altLang="en-US" dirty="0"/>
          </a:p>
        </p:txBody>
      </p:sp>
      <p:sp>
        <p:nvSpPr>
          <p:cNvPr id="4" name="スライド番号プレースホルダー 3"/>
          <p:cNvSpPr>
            <a:spLocks noGrp="1"/>
          </p:cNvSpPr>
          <p:nvPr>
            <p:ph type="sldNum" sz="quarter" idx="10"/>
          </p:nvPr>
        </p:nvSpPr>
        <p:spPr/>
        <p:txBody>
          <a:bodyPr/>
          <a:lstStyle/>
          <a:p>
            <a:fld id="{B1EBD72F-08A0-452E-BA3D-43274D9578E6}" type="slidenum">
              <a:rPr kumimoji="1" lang="ja-JP" altLang="en-US" smtClean="0"/>
              <a:pPr/>
              <a:t>8</a:t>
            </a:fld>
            <a:endParaRPr kumimoji="1" lang="ja-JP" altLang="en-US"/>
          </a:p>
        </p:txBody>
      </p:sp>
    </p:spTree>
    <p:extLst>
      <p:ext uri="{BB962C8B-B14F-4D97-AF65-F5344CB8AC3E}">
        <p14:creationId xmlns:p14="http://schemas.microsoft.com/office/powerpoint/2010/main" val="32306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3915291-B1FF-4F6C-98BE-BD0708F6B452}" type="datetime1">
              <a:rPr kumimoji="1" lang="ja-JP" altLang="en-US" smtClean="0"/>
              <a:pPr/>
              <a:t>2013/8/24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16198FB-B4F7-412C-A3A5-1528DD632033}" type="datetime1">
              <a:rPr kumimoji="1" lang="ja-JP" altLang="en-US" smtClean="0"/>
              <a:pPr/>
              <a:t>2013/8/24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FD19020-787F-45FF-8680-733197C4D11F}" type="datetime1">
              <a:rPr kumimoji="1" lang="ja-JP" altLang="en-US" smtClean="0"/>
              <a:pPr/>
              <a:t>2013/8/24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p:txBody>
          <a:bodyPr/>
          <a:lstStyle>
            <a:lvl1pPr marL="269875" indent="-269875">
              <a:spcBef>
                <a:spcPts val="1200"/>
              </a:spcBef>
              <a:defRPr/>
            </a:lvl1pPr>
            <a:lvl2pPr>
              <a:spcBef>
                <a:spcPts val="0"/>
              </a:spcBef>
              <a:defRPr/>
            </a:lvl2p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 3"/>
          <p:cNvSpPr>
            <a:spLocks noGrp="1"/>
          </p:cNvSpPr>
          <p:nvPr>
            <p:ph type="dt" sz="half" idx="10"/>
          </p:nvPr>
        </p:nvSpPr>
        <p:spPr/>
        <p:txBody>
          <a:bodyPr/>
          <a:lstStyle/>
          <a:p>
            <a:fld id="{2DCE22AF-9775-4213-8E6A-8F33A916C75E}" type="datetime1">
              <a:rPr kumimoji="1" lang="ja-JP" altLang="en-US" smtClean="0"/>
              <a:pPr/>
              <a:t>2013/8/24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6902896"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30E9157-9A5F-4F35-9EC0-E0E86E453195}" type="datetime1">
              <a:rPr kumimoji="1" lang="ja-JP" altLang="en-US" smtClean="0"/>
              <a:pPr/>
              <a:t>2013/8/24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852D5CC-9318-4D2C-81B5-488767C5BC81}" type="datetime1">
              <a:rPr kumimoji="1" lang="ja-JP" altLang="en-US" smtClean="0"/>
              <a:pPr/>
              <a:t>2013/8/24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3288644-A232-414E-80D5-F44C6A8936BC}" type="datetime1">
              <a:rPr kumimoji="1" lang="ja-JP" altLang="en-US" smtClean="0"/>
              <a:pPr/>
              <a:t>2013/8/24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chorCtr="0"/>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fld id="{BF648FE5-C1B5-49F1-BE30-36F204A9D85F}" type="datetime1">
              <a:rPr kumimoji="1" lang="ja-JP" altLang="en-US" smtClean="0"/>
              <a:pPr/>
              <a:t>2013/8/24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a:xfrm>
            <a:off x="6902896"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21251DE-2FA0-430D-9279-8C1E96C83442}" type="datetime1">
              <a:rPr kumimoji="1" lang="ja-JP" altLang="en-US" smtClean="0"/>
              <a:pPr/>
              <a:t>2013/8/24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10E05BE-4182-4A8A-AFBC-833E806CF6B0}" type="datetime1">
              <a:rPr kumimoji="1" lang="ja-JP" altLang="en-US" smtClean="0"/>
              <a:pPr/>
              <a:t>2013/8/24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C6B6A9A-F6B3-4E7A-9BFB-601AA1048FBE}" type="datetime1">
              <a:rPr kumimoji="1" lang="ja-JP" altLang="en-US" smtClean="0"/>
              <a:pPr/>
              <a:t>2013/8/24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52A18-9679-4B53-844B-147629613FD6}" type="datetime1">
              <a:rPr kumimoji="1" lang="ja-JP" altLang="en-US" smtClean="0"/>
              <a:pPr/>
              <a:t>2013/8/24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44824"/>
            <a:ext cx="7772400" cy="1470025"/>
          </a:xfrm>
        </p:spPr>
        <p:txBody>
          <a:bodyPr/>
          <a:lstStyle/>
          <a:p>
            <a:r>
              <a:rPr lang="en-US" altLang="ja-JP" dirty="0"/>
              <a:t>Modularizing B+-trees:</a:t>
            </a:r>
            <a:br>
              <a:rPr lang="en-US" altLang="ja-JP" dirty="0"/>
            </a:br>
            <a:r>
              <a:rPr lang="en-US" altLang="ja-JP" dirty="0"/>
              <a:t>Three-Level B+-trees Work Fine</a:t>
            </a:r>
            <a:endParaRPr kumimoji="1" lang="ja-JP" altLang="en-US" dirty="0"/>
          </a:p>
        </p:txBody>
      </p:sp>
      <p:sp>
        <p:nvSpPr>
          <p:cNvPr id="3" name="サブタイトル 2"/>
          <p:cNvSpPr>
            <a:spLocks noGrp="1"/>
          </p:cNvSpPr>
          <p:nvPr>
            <p:ph type="subTitle" idx="1"/>
          </p:nvPr>
        </p:nvSpPr>
        <p:spPr>
          <a:xfrm>
            <a:off x="1371600" y="4725144"/>
            <a:ext cx="6400800" cy="1440160"/>
          </a:xfrm>
        </p:spPr>
        <p:txBody>
          <a:bodyPr>
            <a:noAutofit/>
          </a:bodyPr>
          <a:lstStyle/>
          <a:p>
            <a:r>
              <a:rPr lang="en-US" altLang="ja-JP" sz="2800" dirty="0" smtClean="0">
                <a:solidFill>
                  <a:schemeClr val="tx1"/>
                </a:solidFill>
              </a:rPr>
              <a:t>Shigero Sasaki* and </a:t>
            </a:r>
            <a:r>
              <a:rPr lang="en-US" altLang="ja-JP" sz="2800" u="sng" dirty="0" smtClean="0">
                <a:solidFill>
                  <a:schemeClr val="tx1"/>
                </a:solidFill>
              </a:rPr>
              <a:t>Takuya Araki</a:t>
            </a:r>
          </a:p>
          <a:p>
            <a:r>
              <a:rPr lang="en-US" altLang="ja-JP" sz="2800" dirty="0" smtClean="0">
                <a:solidFill>
                  <a:schemeClr val="tx1"/>
                </a:solidFill>
              </a:rPr>
              <a:t>NEC Corporation</a:t>
            </a:r>
          </a:p>
          <a:p>
            <a:endParaRPr lang="en-US" altLang="ja-JP" sz="2800" dirty="0">
              <a:solidFill>
                <a:schemeClr val="tx1"/>
              </a:solidFill>
            </a:endParaRPr>
          </a:p>
        </p:txBody>
      </p:sp>
      <p:sp>
        <p:nvSpPr>
          <p:cNvPr id="4" name="テキスト ボックス 3"/>
          <p:cNvSpPr txBox="1"/>
          <p:nvPr/>
        </p:nvSpPr>
        <p:spPr>
          <a:xfrm>
            <a:off x="3275856" y="5733256"/>
            <a:ext cx="3528392" cy="400110"/>
          </a:xfrm>
          <a:prstGeom prst="rect">
            <a:avLst/>
          </a:prstGeom>
          <a:noFill/>
        </p:spPr>
        <p:txBody>
          <a:bodyPr wrap="square" rtlCol="0">
            <a:spAutoFit/>
          </a:bodyPr>
          <a:lstStyle/>
          <a:p>
            <a:r>
              <a:rPr lang="en-US" altLang="ja-JP" dirty="0" smtClean="0"/>
              <a:t>*</a:t>
            </a:r>
            <a:r>
              <a:rPr lang="en-US" altLang="ja-JP" sz="2000" dirty="0" smtClean="0"/>
              <a:t>currently with 1st </a:t>
            </a:r>
            <a:r>
              <a:rPr lang="en-US" altLang="ja-JP" sz="2000" dirty="0" err="1"/>
              <a:t>Nexpire</a:t>
            </a:r>
            <a:r>
              <a:rPr lang="en-US" altLang="ja-JP" sz="2000" dirty="0"/>
              <a:t> Inc.</a:t>
            </a:r>
            <a:endParaRPr kumimoji="1" lang="ja-JP" altLang="en-US" sz="2000" dirty="0"/>
          </a:p>
        </p:txBody>
      </p:sp>
    </p:spTree>
    <p:extLst>
      <p:ext uri="{BB962C8B-B14F-4D97-AF65-F5344CB8AC3E}">
        <p14:creationId xmlns:p14="http://schemas.microsoft.com/office/powerpoint/2010/main" val="34835353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Baseline performance of MB+-tree (2/2)</a:t>
            </a:r>
            <a:endParaRPr lang="en-US" altLang="ja-JP" dirty="0"/>
          </a:p>
        </p:txBody>
      </p:sp>
      <p:sp>
        <p:nvSpPr>
          <p:cNvPr id="10" name="スライド番号プレースホルダー 9"/>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501112"/>
            <a:ext cx="4752528" cy="3440056"/>
          </a:xfrm>
          <a:prstGeom prst="rect">
            <a:avLst/>
          </a:prstGeom>
        </p:spPr>
      </p:pic>
      <p:sp>
        <p:nvSpPr>
          <p:cNvPr id="8" name="テキスト ボックス 7"/>
          <p:cNvSpPr txBox="1"/>
          <p:nvPr/>
        </p:nvSpPr>
        <p:spPr>
          <a:xfrm>
            <a:off x="6372200" y="5013176"/>
            <a:ext cx="1712713" cy="400110"/>
          </a:xfrm>
          <a:prstGeom prst="rect">
            <a:avLst/>
          </a:prstGeom>
          <a:noFill/>
        </p:spPr>
        <p:txBody>
          <a:bodyPr wrap="none" rtlCol="0">
            <a:spAutoFit/>
          </a:bodyPr>
          <a:lstStyle/>
          <a:p>
            <a:r>
              <a:rPr lang="en-US" altLang="ja-JP" sz="2000" i="1" u="sng" dirty="0" smtClean="0"/>
              <a:t>Put</a:t>
            </a:r>
            <a:r>
              <a:rPr lang="en-US" altLang="ja-JP" sz="2000" u="sng" dirty="0" smtClean="0"/>
              <a:t> operations</a:t>
            </a: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484784"/>
            <a:ext cx="4675605" cy="3384376"/>
          </a:xfrm>
          <a:prstGeom prst="rect">
            <a:avLst/>
          </a:prstGeom>
        </p:spPr>
      </p:pic>
      <p:sp>
        <p:nvSpPr>
          <p:cNvPr id="5" name="テキスト ボックス 4"/>
          <p:cNvSpPr txBox="1"/>
          <p:nvPr/>
        </p:nvSpPr>
        <p:spPr>
          <a:xfrm>
            <a:off x="2072432" y="4941168"/>
            <a:ext cx="1731949" cy="400110"/>
          </a:xfrm>
          <a:prstGeom prst="rect">
            <a:avLst/>
          </a:prstGeom>
          <a:noFill/>
        </p:spPr>
        <p:txBody>
          <a:bodyPr wrap="none" rtlCol="0">
            <a:spAutoFit/>
          </a:bodyPr>
          <a:lstStyle/>
          <a:p>
            <a:r>
              <a:rPr lang="en-US" altLang="ja-JP" sz="2000" i="1" u="sng" dirty="0" smtClean="0"/>
              <a:t>Ge</a:t>
            </a:r>
            <a:r>
              <a:rPr lang="en-US" altLang="ja-JP" sz="2000" u="sng" dirty="0" smtClean="0"/>
              <a:t>t operations</a:t>
            </a:r>
          </a:p>
        </p:txBody>
      </p:sp>
      <p:sp>
        <p:nvSpPr>
          <p:cNvPr id="17" name="テキスト ボックス 16"/>
          <p:cNvSpPr txBox="1"/>
          <p:nvPr/>
        </p:nvSpPr>
        <p:spPr>
          <a:xfrm>
            <a:off x="1835696" y="5733256"/>
            <a:ext cx="5918800" cy="954107"/>
          </a:xfrm>
          <a:prstGeom prst="rect">
            <a:avLst/>
          </a:prstGeom>
          <a:noFill/>
          <a:ln>
            <a:solidFill>
              <a:schemeClr val="tx1"/>
            </a:solidFill>
          </a:ln>
        </p:spPr>
        <p:txBody>
          <a:bodyPr wrap="none" rtlCol="0">
            <a:spAutoFit/>
          </a:bodyPr>
          <a:lstStyle/>
          <a:p>
            <a:pPr algn="ctr"/>
            <a:r>
              <a:rPr lang="en-US" altLang="ja-JP" sz="2800" dirty="0" err="1" smtClean="0"/>
              <a:t>MB+tree</a:t>
            </a:r>
            <a:r>
              <a:rPr lang="en-US" altLang="ja-JP" sz="2800" dirty="0" smtClean="0"/>
              <a:t> is faster than Google’s B+-tree</a:t>
            </a:r>
          </a:p>
          <a:p>
            <a:pPr algn="ctr"/>
            <a:r>
              <a:rPr kumimoji="1" lang="en-US" altLang="ja-JP" sz="2800" dirty="0" smtClean="0"/>
              <a:t>comparing at each best node size</a:t>
            </a:r>
            <a:endParaRPr kumimoji="1" lang="ja-JP" altLang="en-US" sz="2800" dirty="0"/>
          </a:p>
        </p:txBody>
      </p:sp>
      <p:sp>
        <p:nvSpPr>
          <p:cNvPr id="18" name="円/楕円 17"/>
          <p:cNvSpPr/>
          <p:nvPr/>
        </p:nvSpPr>
        <p:spPr bwMode="auto">
          <a:xfrm>
            <a:off x="1920404" y="1845906"/>
            <a:ext cx="400992" cy="394972"/>
          </a:xfrm>
          <a:prstGeom prst="ellipse">
            <a:avLst/>
          </a:prstGeom>
          <a:noFill/>
          <a:ln w="508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9" name="円/楕円 18"/>
          <p:cNvSpPr/>
          <p:nvPr/>
        </p:nvSpPr>
        <p:spPr bwMode="auto">
          <a:xfrm>
            <a:off x="5402188" y="2374280"/>
            <a:ext cx="400992" cy="394972"/>
          </a:xfrm>
          <a:prstGeom prst="ellipse">
            <a:avLst/>
          </a:prstGeom>
          <a:noFill/>
          <a:ln w="508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20" name="円/楕円 19"/>
          <p:cNvSpPr/>
          <p:nvPr/>
        </p:nvSpPr>
        <p:spPr bwMode="auto">
          <a:xfrm>
            <a:off x="7020272" y="2996952"/>
            <a:ext cx="400992" cy="394972"/>
          </a:xfrm>
          <a:prstGeom prst="ellipse">
            <a:avLst/>
          </a:prstGeom>
          <a:noFill/>
          <a:ln w="508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21" name="円/楕円 20"/>
          <p:cNvSpPr/>
          <p:nvPr/>
        </p:nvSpPr>
        <p:spPr bwMode="auto">
          <a:xfrm>
            <a:off x="3521968" y="2399110"/>
            <a:ext cx="400992" cy="394972"/>
          </a:xfrm>
          <a:prstGeom prst="ellipse">
            <a:avLst/>
          </a:prstGeom>
          <a:noFill/>
          <a:ln w="508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Tree>
    <p:extLst>
      <p:ext uri="{BB962C8B-B14F-4D97-AF65-F5344CB8AC3E}">
        <p14:creationId xmlns:p14="http://schemas.microsoft.com/office/powerpoint/2010/main" val="2530835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kumimoji="1" lang="en-US" altLang="ja-JP" dirty="0" smtClean="0"/>
              <a:t>Optimize basic B+-tree performance </a:t>
            </a:r>
            <a:br>
              <a:rPr kumimoji="1" lang="en-US" altLang="ja-JP" dirty="0" smtClean="0"/>
            </a:br>
            <a:r>
              <a:rPr kumimoji="1" lang="en-US" altLang="ja-JP" dirty="0" smtClean="0"/>
              <a:t>with SIMD instructions</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
        <p:nvSpPr>
          <p:cNvPr id="6" name="下矢印 5"/>
          <p:cNvSpPr/>
          <p:nvPr/>
        </p:nvSpPr>
        <p:spPr>
          <a:xfrm>
            <a:off x="3779912" y="2708920"/>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779912" y="3933056"/>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115616" y="1844824"/>
            <a:ext cx="7002415" cy="7920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tx1"/>
                </a:solidFill>
              </a:rPr>
              <a:t>Optimize basic </a:t>
            </a:r>
            <a:r>
              <a:rPr lang="en-US" altLang="ja-JP" sz="2400" dirty="0">
                <a:solidFill>
                  <a:schemeClr val="tx1"/>
                </a:solidFill>
              </a:rPr>
              <a:t>B+-tree </a:t>
            </a:r>
            <a:r>
              <a:rPr lang="en-US" altLang="ja-JP" sz="2400" dirty="0" smtClean="0">
                <a:solidFill>
                  <a:schemeClr val="tx1"/>
                </a:solidFill>
              </a:rPr>
              <a:t>performance with SIMD </a:t>
            </a:r>
          </a:p>
          <a:p>
            <a:pPr algn="ctr"/>
            <a:r>
              <a:rPr lang="en-US" altLang="ja-JP" sz="2400" dirty="0" smtClean="0">
                <a:solidFill>
                  <a:schemeClr val="tx1"/>
                </a:solidFill>
              </a:rPr>
              <a:t>(all nodes are the same type)</a:t>
            </a:r>
            <a:endParaRPr lang="en-US" altLang="ja-JP" sz="2400" dirty="0">
              <a:solidFill>
                <a:schemeClr val="tx1"/>
              </a:solidFill>
            </a:endParaRPr>
          </a:p>
        </p:txBody>
      </p:sp>
      <p:sp>
        <p:nvSpPr>
          <p:cNvPr id="9" name="角丸四角形 8"/>
          <p:cNvSpPr/>
          <p:nvPr/>
        </p:nvSpPr>
        <p:spPr>
          <a:xfrm>
            <a:off x="1133255" y="3212976"/>
            <a:ext cx="7002415" cy="6480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bg1">
                    <a:lumMod val="65000"/>
                  </a:schemeClr>
                </a:solidFill>
              </a:rPr>
              <a:t>Replace leaf node with write optimized node</a:t>
            </a:r>
          </a:p>
        </p:txBody>
      </p:sp>
      <p:sp>
        <p:nvSpPr>
          <p:cNvPr id="10" name="角丸四角形 9"/>
          <p:cNvSpPr/>
          <p:nvPr/>
        </p:nvSpPr>
        <p:spPr>
          <a:xfrm>
            <a:off x="1133255" y="4437112"/>
            <a:ext cx="7002415" cy="6480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bg1">
                    <a:lumMod val="65000"/>
                  </a:schemeClr>
                </a:solidFill>
              </a:rPr>
              <a:t>Replace </a:t>
            </a:r>
            <a:r>
              <a:rPr lang="en-US" altLang="ja-JP" sz="2400" dirty="0" smtClean="0">
                <a:solidFill>
                  <a:schemeClr val="bg1">
                    <a:lumMod val="65000"/>
                  </a:schemeClr>
                </a:solidFill>
              </a:rPr>
              <a:t>root </a:t>
            </a:r>
            <a:r>
              <a:rPr lang="en-US" altLang="ja-JP" sz="2400" dirty="0">
                <a:solidFill>
                  <a:schemeClr val="bg1">
                    <a:lumMod val="65000"/>
                  </a:schemeClr>
                </a:solidFill>
              </a:rPr>
              <a:t>node with </a:t>
            </a:r>
            <a:r>
              <a:rPr lang="en-US" altLang="ja-JP" sz="2400" dirty="0" smtClean="0">
                <a:solidFill>
                  <a:schemeClr val="bg1">
                    <a:lumMod val="65000"/>
                  </a:schemeClr>
                </a:solidFill>
              </a:rPr>
              <a:t>read optimized </a:t>
            </a:r>
            <a:r>
              <a:rPr lang="en-US" altLang="ja-JP" sz="2400" dirty="0">
                <a:solidFill>
                  <a:schemeClr val="bg1">
                    <a:lumMod val="65000"/>
                  </a:schemeClr>
                </a:solidFill>
              </a:rPr>
              <a:t>node</a:t>
            </a:r>
          </a:p>
        </p:txBody>
      </p:sp>
      <p:sp>
        <p:nvSpPr>
          <p:cNvPr id="11" name="下矢印 10"/>
          <p:cNvSpPr/>
          <p:nvPr/>
        </p:nvSpPr>
        <p:spPr>
          <a:xfrm>
            <a:off x="3779912" y="5157192"/>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133255" y="5661248"/>
            <a:ext cx="7002415" cy="6480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bg1">
                    <a:lumMod val="65000"/>
                  </a:schemeClr>
                </a:solidFill>
              </a:rPr>
              <a:t>Utilize large pages and software </a:t>
            </a:r>
            <a:r>
              <a:rPr lang="en-US" altLang="ja-JP" sz="2400" dirty="0" err="1" smtClean="0">
                <a:solidFill>
                  <a:schemeClr val="bg1">
                    <a:lumMod val="65000"/>
                  </a:schemeClr>
                </a:solidFill>
              </a:rPr>
              <a:t>prefetch</a:t>
            </a:r>
            <a:r>
              <a:rPr lang="en-US" altLang="ja-JP" sz="2400" dirty="0" smtClean="0">
                <a:solidFill>
                  <a:schemeClr val="bg1">
                    <a:lumMod val="65000"/>
                  </a:schemeClr>
                </a:solidFill>
              </a:rPr>
              <a:t> at each level</a:t>
            </a:r>
            <a:endParaRPr lang="en-US" altLang="ja-JP" sz="2400" dirty="0">
              <a:solidFill>
                <a:schemeClr val="bg1">
                  <a:lumMod val="65000"/>
                </a:schemeClr>
              </a:solidFill>
            </a:endParaRPr>
          </a:p>
        </p:txBody>
      </p:sp>
    </p:spTree>
    <p:extLst>
      <p:ext uri="{BB962C8B-B14F-4D97-AF65-F5344CB8AC3E}">
        <p14:creationId xmlns:p14="http://schemas.microsoft.com/office/powerpoint/2010/main" val="524971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Optimize basic B+-tree performance </a:t>
            </a:r>
            <a:r>
              <a:rPr lang="en-US" altLang="ja-JP" dirty="0" smtClean="0"/>
              <a:t/>
            </a:r>
            <a:br>
              <a:rPr lang="en-US" altLang="ja-JP" dirty="0" smtClean="0"/>
            </a:br>
            <a:r>
              <a:rPr lang="en-US" altLang="ja-JP" dirty="0" smtClean="0"/>
              <a:t>with SIMD instructions (1/2)</a:t>
            </a:r>
            <a:endParaRPr lang="en-US" altLang="ja-JP" dirty="0"/>
          </a:p>
        </p:txBody>
      </p:sp>
      <p:sp>
        <p:nvSpPr>
          <p:cNvPr id="3" name="コンテンツ プレースホルダー 2"/>
          <p:cNvSpPr>
            <a:spLocks noGrp="1"/>
          </p:cNvSpPr>
          <p:nvPr>
            <p:ph idx="1"/>
          </p:nvPr>
        </p:nvSpPr>
        <p:spPr>
          <a:xfrm>
            <a:off x="457200" y="1600200"/>
            <a:ext cx="8229600" cy="4997152"/>
          </a:xfrm>
        </p:spPr>
        <p:txBody>
          <a:bodyPr>
            <a:normAutofit lnSpcReduction="10000"/>
          </a:bodyPr>
          <a:lstStyle/>
          <a:p>
            <a:pPr marL="0" indent="0">
              <a:buNone/>
            </a:pPr>
            <a:r>
              <a:rPr kumimoji="1" lang="en-US" altLang="ja-JP" dirty="0" smtClean="0"/>
              <a:t>SIMD instructions:</a:t>
            </a:r>
          </a:p>
          <a:p>
            <a:pPr lvl="1"/>
            <a:r>
              <a:rPr lang="en-US" altLang="ja-JP" dirty="0" smtClean="0"/>
              <a:t>process multiple data elements at once</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Intel SSE: 128 bit, Intel AVX: 256 bit length</a:t>
            </a:r>
          </a:p>
          <a:p>
            <a:pPr lvl="1"/>
            <a:r>
              <a:rPr kumimoji="1" lang="en-US" altLang="ja-JP" dirty="0" smtClean="0"/>
              <a:t>Find the best configuration with evaluation</a:t>
            </a:r>
          </a:p>
          <a:p>
            <a:pPr lvl="1"/>
            <a:endParaRPr kumimoji="1" lang="en-US" altLang="ja-JP" dirty="0" smtClean="0"/>
          </a:p>
          <a:p>
            <a:pPr marL="0" indent="0">
              <a:buNone/>
            </a:pPr>
            <a:r>
              <a:rPr lang="en-US" altLang="ja-JP" dirty="0" smtClean="0"/>
              <a:t>Evaluation configuration</a:t>
            </a:r>
            <a:endParaRPr lang="en-US" altLang="ja-JP" dirty="0"/>
          </a:p>
          <a:p>
            <a:pPr lvl="1"/>
            <a:r>
              <a:rPr lang="en-US" altLang="ja-JP" dirty="0"/>
              <a:t>nodes are sorted</a:t>
            </a:r>
          </a:p>
          <a:p>
            <a:pPr lvl="1"/>
            <a:r>
              <a:rPr lang="en-US" altLang="ja-JP" dirty="0"/>
              <a:t>search </a:t>
            </a:r>
            <a:r>
              <a:rPr lang="en-US" altLang="ja-JP" dirty="0" smtClean="0"/>
              <a:t>algorithm: </a:t>
            </a:r>
            <a:br>
              <a:rPr lang="en-US" altLang="ja-JP" dirty="0" smtClean="0"/>
            </a:br>
            <a:r>
              <a:rPr lang="en-US" altLang="ja-JP" dirty="0" smtClean="0"/>
              <a:t>linear, linear with SSE, linear with AVX, binary</a:t>
            </a:r>
            <a:endParaRPr lang="en-US" altLang="ja-JP" dirty="0"/>
          </a:p>
          <a:p>
            <a:pPr lvl="1"/>
            <a:r>
              <a:rPr lang="en-US" altLang="ja-JP" dirty="0" smtClean="0"/>
              <a:t>evaluated </a:t>
            </a:r>
            <a:r>
              <a:rPr lang="en-US" altLang="ja-JP" dirty="0"/>
              <a:t>throughput </a:t>
            </a:r>
            <a:r>
              <a:rPr lang="en-US" altLang="ja-JP" dirty="0" smtClean="0"/>
              <a:t>with </a:t>
            </a:r>
            <a:r>
              <a:rPr lang="en-US" altLang="ja-JP" dirty="0"/>
              <a:t>varying node size</a:t>
            </a:r>
          </a:p>
          <a:p>
            <a:pPr marL="0" indent="0">
              <a:buNone/>
            </a:pPr>
            <a:endParaRPr kumimoji="1" lang="en-US" altLang="ja-JP" dirty="0" smtClean="0"/>
          </a:p>
          <a:p>
            <a:pPr lvl="1"/>
            <a:endParaRPr kumimoji="1" lang="ja-JP" altLang="en-US" dirty="0"/>
          </a:p>
        </p:txBody>
      </p:sp>
      <p:sp>
        <p:nvSpPr>
          <p:cNvPr id="5" name="正方形/長方形 4"/>
          <p:cNvSpPr/>
          <p:nvPr/>
        </p:nvSpPr>
        <p:spPr>
          <a:xfrm>
            <a:off x="1792854" y="2601174"/>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864447" y="2634880"/>
            <a:ext cx="288862" cy="338554"/>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8" name="テキスト ボックス 7"/>
          <p:cNvSpPr txBox="1"/>
          <p:nvPr/>
        </p:nvSpPr>
        <p:spPr>
          <a:xfrm>
            <a:off x="2401942" y="2634880"/>
            <a:ext cx="288862" cy="338554"/>
          </a:xfrm>
          <a:prstGeom prst="rect">
            <a:avLst/>
          </a:prstGeom>
          <a:noFill/>
        </p:spPr>
        <p:txBody>
          <a:bodyPr wrap="none" rtlCol="0">
            <a:spAutoFit/>
          </a:bodyPr>
          <a:lstStyle/>
          <a:p>
            <a:r>
              <a:rPr lang="en-US" altLang="ja-JP" sz="1600" dirty="0" smtClean="0"/>
              <a:t>4</a:t>
            </a:r>
            <a:endParaRPr kumimoji="1" lang="ja-JP" altLang="en-US" sz="1600" dirty="0"/>
          </a:p>
        </p:txBody>
      </p:sp>
      <p:sp>
        <p:nvSpPr>
          <p:cNvPr id="9" name="正方形/長方形 8"/>
          <p:cNvSpPr/>
          <p:nvPr/>
        </p:nvSpPr>
        <p:spPr>
          <a:xfrm>
            <a:off x="2330349" y="2601174"/>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896355" y="2601174"/>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967948" y="2634880"/>
            <a:ext cx="288862" cy="338554"/>
          </a:xfrm>
          <a:prstGeom prst="rect">
            <a:avLst/>
          </a:prstGeom>
          <a:noFill/>
        </p:spPr>
        <p:txBody>
          <a:bodyPr wrap="none" rtlCol="0">
            <a:spAutoFit/>
          </a:bodyPr>
          <a:lstStyle/>
          <a:p>
            <a:r>
              <a:rPr lang="en-US" altLang="ja-JP" sz="1600" dirty="0"/>
              <a:t>2</a:t>
            </a:r>
            <a:endParaRPr kumimoji="1" lang="ja-JP" altLang="en-US" sz="1600" dirty="0"/>
          </a:p>
        </p:txBody>
      </p:sp>
      <p:sp>
        <p:nvSpPr>
          <p:cNvPr id="12" name="テキスト ボックス 11"/>
          <p:cNvSpPr txBox="1"/>
          <p:nvPr/>
        </p:nvSpPr>
        <p:spPr>
          <a:xfrm>
            <a:off x="3470463" y="2634880"/>
            <a:ext cx="393056" cy="338554"/>
          </a:xfrm>
          <a:prstGeom prst="rect">
            <a:avLst/>
          </a:prstGeom>
          <a:noFill/>
        </p:spPr>
        <p:txBody>
          <a:bodyPr wrap="none" rtlCol="0">
            <a:spAutoFit/>
          </a:bodyPr>
          <a:lstStyle/>
          <a:p>
            <a:r>
              <a:rPr lang="en-US" altLang="ja-JP" sz="1600" dirty="0" smtClean="0"/>
              <a:t>17</a:t>
            </a:r>
            <a:endParaRPr kumimoji="1" lang="ja-JP" altLang="en-US" sz="1600" dirty="0"/>
          </a:p>
        </p:txBody>
      </p:sp>
      <p:sp>
        <p:nvSpPr>
          <p:cNvPr id="13" name="正方形/長方形 12"/>
          <p:cNvSpPr/>
          <p:nvPr/>
        </p:nvSpPr>
        <p:spPr>
          <a:xfrm>
            <a:off x="3433850" y="2601174"/>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299156" y="2611917"/>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4370749" y="2645623"/>
            <a:ext cx="288862" cy="338554"/>
          </a:xfrm>
          <a:prstGeom prst="rect">
            <a:avLst/>
          </a:prstGeom>
          <a:noFill/>
        </p:spPr>
        <p:txBody>
          <a:bodyPr wrap="none" rtlCol="0">
            <a:spAutoFit/>
          </a:bodyPr>
          <a:lstStyle/>
          <a:p>
            <a:r>
              <a:rPr lang="en-US" altLang="ja-JP" sz="1600" dirty="0"/>
              <a:t>8</a:t>
            </a:r>
            <a:endParaRPr kumimoji="1" lang="ja-JP" altLang="en-US" sz="1600" dirty="0"/>
          </a:p>
        </p:txBody>
      </p:sp>
      <p:sp>
        <p:nvSpPr>
          <p:cNvPr id="16" name="テキスト ボックス 15"/>
          <p:cNvSpPr txBox="1"/>
          <p:nvPr/>
        </p:nvSpPr>
        <p:spPr>
          <a:xfrm>
            <a:off x="4908244" y="2645623"/>
            <a:ext cx="288862" cy="338554"/>
          </a:xfrm>
          <a:prstGeom prst="rect">
            <a:avLst/>
          </a:prstGeom>
          <a:noFill/>
        </p:spPr>
        <p:txBody>
          <a:bodyPr wrap="none" rtlCol="0">
            <a:spAutoFit/>
          </a:bodyPr>
          <a:lstStyle/>
          <a:p>
            <a:r>
              <a:rPr lang="en-US" altLang="ja-JP" sz="1600" dirty="0"/>
              <a:t>3</a:t>
            </a:r>
            <a:endParaRPr kumimoji="1" lang="ja-JP" altLang="en-US" sz="1600" dirty="0"/>
          </a:p>
        </p:txBody>
      </p:sp>
      <p:sp>
        <p:nvSpPr>
          <p:cNvPr id="17" name="正方形/長方形 16"/>
          <p:cNvSpPr/>
          <p:nvPr/>
        </p:nvSpPr>
        <p:spPr>
          <a:xfrm>
            <a:off x="4836651" y="2611917"/>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402657" y="2611917"/>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5439531" y="2622660"/>
            <a:ext cx="393056" cy="338554"/>
          </a:xfrm>
          <a:prstGeom prst="rect">
            <a:avLst/>
          </a:prstGeom>
          <a:noFill/>
        </p:spPr>
        <p:txBody>
          <a:bodyPr wrap="none" rtlCol="0">
            <a:spAutoFit/>
          </a:bodyPr>
          <a:lstStyle/>
          <a:p>
            <a:r>
              <a:rPr lang="en-US" altLang="ja-JP" sz="1600" dirty="0" smtClean="0"/>
              <a:t>11</a:t>
            </a:r>
            <a:endParaRPr kumimoji="1" lang="ja-JP" altLang="en-US" sz="1600" dirty="0"/>
          </a:p>
        </p:txBody>
      </p:sp>
      <p:sp>
        <p:nvSpPr>
          <p:cNvPr id="20" name="テキスト ボックス 19"/>
          <p:cNvSpPr txBox="1"/>
          <p:nvPr/>
        </p:nvSpPr>
        <p:spPr>
          <a:xfrm>
            <a:off x="5993154" y="2645623"/>
            <a:ext cx="288862" cy="338554"/>
          </a:xfrm>
          <a:prstGeom prst="rect">
            <a:avLst/>
          </a:prstGeom>
          <a:noFill/>
        </p:spPr>
        <p:txBody>
          <a:bodyPr wrap="none" rtlCol="0">
            <a:spAutoFit/>
          </a:bodyPr>
          <a:lstStyle/>
          <a:p>
            <a:r>
              <a:rPr lang="en-US" altLang="ja-JP" sz="1600" dirty="0"/>
              <a:t>6</a:t>
            </a:r>
            <a:endParaRPr kumimoji="1" lang="ja-JP" altLang="en-US" sz="1600" dirty="0"/>
          </a:p>
        </p:txBody>
      </p:sp>
      <p:sp>
        <p:nvSpPr>
          <p:cNvPr id="21" name="正方形/長方形 20"/>
          <p:cNvSpPr/>
          <p:nvPr/>
        </p:nvSpPr>
        <p:spPr>
          <a:xfrm>
            <a:off x="5940152" y="2611917"/>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747428" y="2611917"/>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819021" y="2645623"/>
            <a:ext cx="288862" cy="338554"/>
          </a:xfrm>
          <a:prstGeom prst="rect">
            <a:avLst/>
          </a:prstGeom>
          <a:noFill/>
        </p:spPr>
        <p:txBody>
          <a:bodyPr wrap="none" rtlCol="0">
            <a:spAutoFit/>
          </a:bodyPr>
          <a:lstStyle/>
          <a:p>
            <a:r>
              <a:rPr lang="en-US" altLang="ja-JP" sz="1600" dirty="0" smtClean="0"/>
              <a:t>9</a:t>
            </a:r>
            <a:endParaRPr kumimoji="1" lang="ja-JP" altLang="en-US" sz="1600" dirty="0"/>
          </a:p>
        </p:txBody>
      </p:sp>
      <p:sp>
        <p:nvSpPr>
          <p:cNvPr id="24" name="テキスト ボックス 23"/>
          <p:cNvSpPr txBox="1"/>
          <p:nvPr/>
        </p:nvSpPr>
        <p:spPr>
          <a:xfrm>
            <a:off x="7356516" y="2645623"/>
            <a:ext cx="288862" cy="338554"/>
          </a:xfrm>
          <a:prstGeom prst="rect">
            <a:avLst/>
          </a:prstGeom>
          <a:noFill/>
        </p:spPr>
        <p:txBody>
          <a:bodyPr wrap="none" rtlCol="0">
            <a:spAutoFit/>
          </a:bodyPr>
          <a:lstStyle/>
          <a:p>
            <a:r>
              <a:rPr lang="en-US" altLang="ja-JP" sz="1600" dirty="0" smtClean="0"/>
              <a:t>7</a:t>
            </a:r>
            <a:endParaRPr kumimoji="1" lang="ja-JP" altLang="en-US" sz="1600" dirty="0"/>
          </a:p>
        </p:txBody>
      </p:sp>
      <p:sp>
        <p:nvSpPr>
          <p:cNvPr id="25" name="正方形/長方形 24"/>
          <p:cNvSpPr/>
          <p:nvPr/>
        </p:nvSpPr>
        <p:spPr>
          <a:xfrm>
            <a:off x="7284923" y="2611917"/>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7850929" y="2611917"/>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7887803" y="2622660"/>
            <a:ext cx="393056" cy="338554"/>
          </a:xfrm>
          <a:prstGeom prst="rect">
            <a:avLst/>
          </a:prstGeom>
          <a:noFill/>
        </p:spPr>
        <p:txBody>
          <a:bodyPr wrap="none" rtlCol="0">
            <a:spAutoFit/>
          </a:bodyPr>
          <a:lstStyle/>
          <a:p>
            <a:r>
              <a:rPr lang="en-US" altLang="ja-JP" sz="1600" dirty="0" smtClean="0"/>
              <a:t>13</a:t>
            </a:r>
            <a:endParaRPr kumimoji="1" lang="ja-JP" altLang="en-US" sz="1600" dirty="0"/>
          </a:p>
        </p:txBody>
      </p:sp>
      <p:sp>
        <p:nvSpPr>
          <p:cNvPr id="28" name="テキスト ボックス 27"/>
          <p:cNvSpPr txBox="1"/>
          <p:nvPr/>
        </p:nvSpPr>
        <p:spPr>
          <a:xfrm>
            <a:off x="8407920" y="2618961"/>
            <a:ext cx="393056" cy="338554"/>
          </a:xfrm>
          <a:prstGeom prst="rect">
            <a:avLst/>
          </a:prstGeom>
          <a:noFill/>
        </p:spPr>
        <p:txBody>
          <a:bodyPr wrap="none" rtlCol="0">
            <a:spAutoFit/>
          </a:bodyPr>
          <a:lstStyle/>
          <a:p>
            <a:r>
              <a:rPr lang="en-US" altLang="ja-JP" sz="1600" dirty="0" smtClean="0"/>
              <a:t>23</a:t>
            </a:r>
            <a:endParaRPr kumimoji="1" lang="ja-JP" altLang="en-US" sz="1600" dirty="0"/>
          </a:p>
        </p:txBody>
      </p:sp>
      <p:sp>
        <p:nvSpPr>
          <p:cNvPr id="29" name="正方形/長方形 28"/>
          <p:cNvSpPr/>
          <p:nvPr/>
        </p:nvSpPr>
        <p:spPr>
          <a:xfrm>
            <a:off x="8388424" y="2611917"/>
            <a:ext cx="432048" cy="36004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894118" y="2501607"/>
            <a:ext cx="389850" cy="584775"/>
          </a:xfrm>
          <a:prstGeom prst="rect">
            <a:avLst/>
          </a:prstGeom>
          <a:noFill/>
        </p:spPr>
        <p:txBody>
          <a:bodyPr wrap="none" rtlCol="0">
            <a:spAutoFit/>
          </a:bodyPr>
          <a:lstStyle/>
          <a:p>
            <a:r>
              <a:rPr lang="en-US" altLang="ja-JP" sz="3200" dirty="0" smtClean="0"/>
              <a:t>+</a:t>
            </a:r>
            <a:endParaRPr kumimoji="1" lang="ja-JP" altLang="en-US" sz="3200" dirty="0"/>
          </a:p>
        </p:txBody>
      </p:sp>
      <p:sp>
        <p:nvSpPr>
          <p:cNvPr id="32" name="テキスト ボックス 31"/>
          <p:cNvSpPr txBox="1"/>
          <p:nvPr/>
        </p:nvSpPr>
        <p:spPr>
          <a:xfrm>
            <a:off x="6372200" y="2492896"/>
            <a:ext cx="389850" cy="584775"/>
          </a:xfrm>
          <a:prstGeom prst="rect">
            <a:avLst/>
          </a:prstGeom>
          <a:noFill/>
        </p:spPr>
        <p:txBody>
          <a:bodyPr wrap="none" rtlCol="0">
            <a:spAutoFit/>
          </a:bodyPr>
          <a:lstStyle/>
          <a:p>
            <a:r>
              <a:rPr lang="en-US" altLang="ja-JP" sz="3200" dirty="0" smtClean="0"/>
              <a:t>=</a:t>
            </a:r>
            <a:endParaRPr kumimoji="1" lang="ja-JP" altLang="en-US" sz="3200" dirty="0"/>
          </a:p>
        </p:txBody>
      </p:sp>
      <p:sp>
        <p:nvSpPr>
          <p:cNvPr id="33" name="テキスト ボックス 32"/>
          <p:cNvSpPr txBox="1"/>
          <p:nvPr/>
        </p:nvSpPr>
        <p:spPr>
          <a:xfrm>
            <a:off x="1216790" y="2564904"/>
            <a:ext cx="564129" cy="400110"/>
          </a:xfrm>
          <a:prstGeom prst="rect">
            <a:avLst/>
          </a:prstGeom>
          <a:noFill/>
        </p:spPr>
        <p:txBody>
          <a:bodyPr wrap="none" rtlCol="0">
            <a:spAutoFit/>
          </a:bodyPr>
          <a:lstStyle/>
          <a:p>
            <a:r>
              <a:rPr lang="en-US" altLang="ja-JP" sz="2000" dirty="0" smtClean="0"/>
              <a:t>e.g.</a:t>
            </a:r>
          </a:p>
        </p:txBody>
      </p:sp>
      <p:sp>
        <p:nvSpPr>
          <p:cNvPr id="34" name="スライド番号プレースホルダー 3"/>
          <p:cNvSpPr>
            <a:spLocks noGrp="1"/>
          </p:cNvSpPr>
          <p:nvPr>
            <p:ph type="sldNum" sz="quarter" idx="12"/>
          </p:nvPr>
        </p:nvSpPr>
        <p:spPr>
          <a:xfrm>
            <a:off x="6902896" y="6448251"/>
            <a:ext cx="2133600" cy="365125"/>
          </a:xfrm>
        </p:spPr>
        <p:txBody>
          <a:bodyPr/>
          <a:lstStyle/>
          <a:p>
            <a:fld id="{D2D8002D-B5B0-4BAC-B1F6-782DDCCE6D9C}" type="slidenum">
              <a:rPr kumimoji="1" lang="ja-JP" altLang="en-US" smtClean="0"/>
              <a:pPr/>
              <a:t>11</a:t>
            </a:fld>
            <a:endParaRPr kumimoji="1" lang="ja-JP" altLang="en-US"/>
          </a:p>
        </p:txBody>
      </p:sp>
    </p:spTree>
    <p:extLst>
      <p:ext uri="{BB962C8B-B14F-4D97-AF65-F5344CB8AC3E}">
        <p14:creationId xmlns:p14="http://schemas.microsoft.com/office/powerpoint/2010/main" val="3765320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Optimize basic B+-tree performance </a:t>
            </a:r>
            <a:br>
              <a:rPr lang="en-US" altLang="ja-JP" dirty="0"/>
            </a:br>
            <a:r>
              <a:rPr lang="en-US" altLang="ja-JP" dirty="0"/>
              <a:t>with SIMD instructions </a:t>
            </a:r>
            <a:r>
              <a:rPr lang="en-US" altLang="ja-JP" dirty="0" smtClean="0"/>
              <a:t>(2/2</a:t>
            </a:r>
            <a:r>
              <a:rPr lang="en-US" altLang="ja-JP" dirty="0"/>
              <a:t>)</a:t>
            </a:r>
            <a:endParaRPr kumimoji="1" lang="ja-JP" altLang="en-US" dirty="0"/>
          </a:p>
        </p:txBody>
      </p:sp>
      <p:sp>
        <p:nvSpPr>
          <p:cNvPr id="6" name="テキスト ボックス 5"/>
          <p:cNvSpPr txBox="1"/>
          <p:nvPr/>
        </p:nvSpPr>
        <p:spPr>
          <a:xfrm>
            <a:off x="1835620" y="5071286"/>
            <a:ext cx="1737014" cy="400110"/>
          </a:xfrm>
          <a:prstGeom prst="rect">
            <a:avLst/>
          </a:prstGeom>
          <a:noFill/>
        </p:spPr>
        <p:txBody>
          <a:bodyPr wrap="none" rtlCol="0">
            <a:spAutoFit/>
          </a:bodyPr>
          <a:lstStyle/>
          <a:p>
            <a:r>
              <a:rPr lang="en-US" altLang="ja-JP" sz="2000" i="1" u="sng" dirty="0" smtClean="0"/>
              <a:t>Get</a:t>
            </a:r>
            <a:r>
              <a:rPr lang="en-US" altLang="ja-JP" sz="2000" u="sng" dirty="0" smtClean="0"/>
              <a:t> operations</a:t>
            </a:r>
          </a:p>
        </p:txBody>
      </p:sp>
      <p:sp>
        <p:nvSpPr>
          <p:cNvPr id="7" name="テキスト ボックス 6"/>
          <p:cNvSpPr txBox="1"/>
          <p:nvPr/>
        </p:nvSpPr>
        <p:spPr>
          <a:xfrm>
            <a:off x="6300192" y="5066020"/>
            <a:ext cx="1715919" cy="400110"/>
          </a:xfrm>
          <a:prstGeom prst="rect">
            <a:avLst/>
          </a:prstGeom>
          <a:noFill/>
        </p:spPr>
        <p:txBody>
          <a:bodyPr wrap="none" rtlCol="0">
            <a:spAutoFit/>
          </a:bodyPr>
          <a:lstStyle/>
          <a:p>
            <a:r>
              <a:rPr lang="en-US" altLang="ja-JP" sz="2000" i="1" u="sng" dirty="0" smtClean="0"/>
              <a:t>Put</a:t>
            </a:r>
            <a:r>
              <a:rPr lang="en-US" altLang="ja-JP" sz="2000" u="sng" dirty="0" smtClean="0"/>
              <a:t> operations</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609636"/>
            <a:ext cx="4752528" cy="3440056"/>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1609635"/>
            <a:ext cx="4702553" cy="3403883"/>
          </a:xfrm>
          <a:prstGeom prst="rect">
            <a:avLst/>
          </a:prstGeom>
        </p:spPr>
      </p:pic>
      <p:sp>
        <p:nvSpPr>
          <p:cNvPr id="16" name="円/楕円 15"/>
          <p:cNvSpPr/>
          <p:nvPr/>
        </p:nvSpPr>
        <p:spPr bwMode="auto">
          <a:xfrm>
            <a:off x="2730848" y="1574704"/>
            <a:ext cx="400992" cy="394972"/>
          </a:xfrm>
          <a:prstGeom prst="ellipse">
            <a:avLst/>
          </a:prstGeom>
          <a:noFill/>
          <a:ln w="508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7" name="円/楕円 16"/>
          <p:cNvSpPr/>
          <p:nvPr/>
        </p:nvSpPr>
        <p:spPr bwMode="auto">
          <a:xfrm>
            <a:off x="6211380" y="2574432"/>
            <a:ext cx="400992" cy="394972"/>
          </a:xfrm>
          <a:prstGeom prst="ellipse">
            <a:avLst/>
          </a:prstGeom>
          <a:noFill/>
          <a:ln w="508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8" name="テキスト ボックス 17"/>
          <p:cNvSpPr txBox="1"/>
          <p:nvPr/>
        </p:nvSpPr>
        <p:spPr>
          <a:xfrm>
            <a:off x="1409154" y="5714092"/>
            <a:ext cx="6674391" cy="892552"/>
          </a:xfrm>
          <a:prstGeom prst="rect">
            <a:avLst/>
          </a:prstGeom>
          <a:noFill/>
          <a:ln>
            <a:solidFill>
              <a:schemeClr val="tx1"/>
            </a:solidFill>
          </a:ln>
        </p:spPr>
        <p:txBody>
          <a:bodyPr wrap="none" rtlCol="0">
            <a:spAutoFit/>
          </a:bodyPr>
          <a:lstStyle/>
          <a:p>
            <a:pPr algn="ctr"/>
            <a:r>
              <a:rPr lang="en-US" altLang="ja-JP" sz="2800" dirty="0" smtClean="0"/>
              <a:t>Select </a:t>
            </a:r>
            <a:r>
              <a:rPr lang="en-US" altLang="ja-JP" sz="2800" dirty="0" smtClean="0">
                <a:solidFill>
                  <a:srgbClr val="FF0000"/>
                </a:solidFill>
              </a:rPr>
              <a:t>linear search with AVX, 512 Byte node</a:t>
            </a:r>
          </a:p>
          <a:p>
            <a:pPr algn="ctr"/>
            <a:r>
              <a:rPr lang="en-US" altLang="ja-JP" sz="2400" dirty="0" smtClean="0"/>
              <a:t>(256 Byte </a:t>
            </a:r>
            <a:r>
              <a:rPr lang="en-US" altLang="ja-JP" sz="2400" i="1" dirty="0" smtClean="0"/>
              <a:t>put</a:t>
            </a:r>
            <a:r>
              <a:rPr lang="en-US" altLang="ja-JP" sz="2400" dirty="0" smtClean="0"/>
              <a:t> performance is better but similar)</a:t>
            </a:r>
          </a:p>
        </p:txBody>
      </p:sp>
    </p:spTree>
    <p:extLst>
      <p:ext uri="{BB962C8B-B14F-4D97-AF65-F5344CB8AC3E}">
        <p14:creationId xmlns:p14="http://schemas.microsoft.com/office/powerpoint/2010/main" val="3964306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lang="en-US" altLang="ja-JP" dirty="0"/>
              <a:t>Replace leaf node with write optimized node</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
        <p:nvSpPr>
          <p:cNvPr id="6" name="下矢印 5"/>
          <p:cNvSpPr/>
          <p:nvPr/>
        </p:nvSpPr>
        <p:spPr>
          <a:xfrm>
            <a:off x="3779912" y="2708920"/>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779912" y="3933056"/>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115616" y="1844824"/>
            <a:ext cx="7002415" cy="79208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bg1">
                    <a:lumMod val="50000"/>
                  </a:schemeClr>
                </a:solidFill>
              </a:rPr>
              <a:t>Optimize basic </a:t>
            </a:r>
            <a:r>
              <a:rPr lang="en-US" altLang="ja-JP" sz="2400" dirty="0">
                <a:solidFill>
                  <a:schemeClr val="bg1">
                    <a:lumMod val="50000"/>
                  </a:schemeClr>
                </a:solidFill>
              </a:rPr>
              <a:t>B+-tree </a:t>
            </a:r>
            <a:r>
              <a:rPr lang="en-US" altLang="ja-JP" sz="2400" dirty="0" smtClean="0">
                <a:solidFill>
                  <a:schemeClr val="bg1">
                    <a:lumMod val="50000"/>
                  </a:schemeClr>
                </a:solidFill>
              </a:rPr>
              <a:t>performance with SIMD </a:t>
            </a:r>
          </a:p>
          <a:p>
            <a:pPr algn="ctr"/>
            <a:r>
              <a:rPr lang="en-US" altLang="ja-JP" sz="2400" dirty="0">
                <a:solidFill>
                  <a:schemeClr val="bg1">
                    <a:lumMod val="50000"/>
                  </a:schemeClr>
                </a:solidFill>
              </a:rPr>
              <a:t>(all nodes are the same type)</a:t>
            </a:r>
          </a:p>
        </p:txBody>
      </p:sp>
      <p:sp>
        <p:nvSpPr>
          <p:cNvPr id="9" name="角丸四角形 8"/>
          <p:cNvSpPr/>
          <p:nvPr/>
        </p:nvSpPr>
        <p:spPr>
          <a:xfrm>
            <a:off x="1133255" y="3212976"/>
            <a:ext cx="7002415"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tx1"/>
                </a:solidFill>
              </a:rPr>
              <a:t>Replace leaf node with write optimized node</a:t>
            </a:r>
          </a:p>
        </p:txBody>
      </p:sp>
      <p:sp>
        <p:nvSpPr>
          <p:cNvPr id="10" name="角丸四角形 9"/>
          <p:cNvSpPr/>
          <p:nvPr/>
        </p:nvSpPr>
        <p:spPr>
          <a:xfrm>
            <a:off x="1133255" y="4437112"/>
            <a:ext cx="7002415" cy="6480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bg1">
                    <a:lumMod val="50000"/>
                  </a:schemeClr>
                </a:solidFill>
              </a:rPr>
              <a:t>Replace </a:t>
            </a:r>
            <a:r>
              <a:rPr lang="en-US" altLang="ja-JP" sz="2400" dirty="0" smtClean="0">
                <a:solidFill>
                  <a:schemeClr val="bg1">
                    <a:lumMod val="50000"/>
                  </a:schemeClr>
                </a:solidFill>
              </a:rPr>
              <a:t>root </a:t>
            </a:r>
            <a:r>
              <a:rPr lang="en-US" altLang="ja-JP" sz="2400" dirty="0">
                <a:solidFill>
                  <a:schemeClr val="bg1">
                    <a:lumMod val="50000"/>
                  </a:schemeClr>
                </a:solidFill>
              </a:rPr>
              <a:t>node with </a:t>
            </a:r>
            <a:r>
              <a:rPr lang="en-US" altLang="ja-JP" sz="2400" dirty="0" smtClean="0">
                <a:solidFill>
                  <a:schemeClr val="bg1">
                    <a:lumMod val="50000"/>
                  </a:schemeClr>
                </a:solidFill>
              </a:rPr>
              <a:t>read optimized </a:t>
            </a:r>
            <a:r>
              <a:rPr lang="en-US" altLang="ja-JP" sz="2400" dirty="0">
                <a:solidFill>
                  <a:schemeClr val="bg1">
                    <a:lumMod val="50000"/>
                  </a:schemeClr>
                </a:solidFill>
              </a:rPr>
              <a:t>node</a:t>
            </a:r>
          </a:p>
        </p:txBody>
      </p:sp>
      <p:sp>
        <p:nvSpPr>
          <p:cNvPr id="11" name="下矢印 10"/>
          <p:cNvSpPr/>
          <p:nvPr/>
        </p:nvSpPr>
        <p:spPr>
          <a:xfrm>
            <a:off x="3779912" y="5157192"/>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133255" y="5661248"/>
            <a:ext cx="7002415" cy="6480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bg1">
                    <a:lumMod val="50000"/>
                  </a:schemeClr>
                </a:solidFill>
              </a:rPr>
              <a:t>Utilize large pages and software </a:t>
            </a:r>
            <a:r>
              <a:rPr lang="en-US" altLang="ja-JP" sz="2400" dirty="0" err="1" smtClean="0">
                <a:solidFill>
                  <a:schemeClr val="bg1">
                    <a:lumMod val="50000"/>
                  </a:schemeClr>
                </a:solidFill>
              </a:rPr>
              <a:t>prefetch</a:t>
            </a:r>
            <a:r>
              <a:rPr lang="en-US" altLang="ja-JP" sz="2400" dirty="0" smtClean="0">
                <a:solidFill>
                  <a:schemeClr val="bg1">
                    <a:lumMod val="50000"/>
                  </a:schemeClr>
                </a:solidFill>
              </a:rPr>
              <a:t> at each level</a:t>
            </a:r>
            <a:endParaRPr lang="en-US" altLang="ja-JP" sz="2400" dirty="0">
              <a:solidFill>
                <a:schemeClr val="bg1">
                  <a:lumMod val="50000"/>
                </a:schemeClr>
              </a:solidFill>
            </a:endParaRPr>
          </a:p>
        </p:txBody>
      </p:sp>
    </p:spTree>
    <p:extLst>
      <p:ext uri="{BB962C8B-B14F-4D97-AF65-F5344CB8AC3E}">
        <p14:creationId xmlns:p14="http://schemas.microsoft.com/office/powerpoint/2010/main" val="2026775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854968"/>
          </a:xfrm>
        </p:spPr>
        <p:txBody>
          <a:bodyPr>
            <a:normAutofit/>
          </a:bodyPr>
          <a:lstStyle/>
          <a:p>
            <a:r>
              <a:rPr lang="en-US" altLang="ja-JP" dirty="0" smtClean="0"/>
              <a:t>What are write optimized nodes like? (1/2)</a:t>
            </a:r>
            <a:endParaRPr kumimoji="1" lang="ja-JP" altLang="en-US" dirty="0"/>
          </a:p>
        </p:txBody>
      </p:sp>
      <p:sp>
        <p:nvSpPr>
          <p:cNvPr id="4" name="テキスト ボックス 3"/>
          <p:cNvSpPr txBox="1"/>
          <p:nvPr/>
        </p:nvSpPr>
        <p:spPr>
          <a:xfrm>
            <a:off x="3131840" y="148478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10</a:t>
            </a:r>
            <a:endParaRPr lang="ja-JP" altLang="en-US" sz="1200" dirty="0"/>
          </a:p>
        </p:txBody>
      </p:sp>
      <p:sp>
        <p:nvSpPr>
          <p:cNvPr id="5" name="テキスト ボックス 4"/>
          <p:cNvSpPr txBox="1"/>
          <p:nvPr/>
        </p:nvSpPr>
        <p:spPr>
          <a:xfrm>
            <a:off x="2742005" y="197382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23</a:t>
            </a:r>
            <a:endParaRPr lang="ja-JP" altLang="en-US" sz="1200" dirty="0"/>
          </a:p>
        </p:txBody>
      </p:sp>
      <p:sp>
        <p:nvSpPr>
          <p:cNvPr id="6" name="テキスト ボックス 5"/>
          <p:cNvSpPr txBox="1"/>
          <p:nvPr/>
        </p:nvSpPr>
        <p:spPr>
          <a:xfrm>
            <a:off x="3173805" y="197382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75</a:t>
            </a:r>
            <a:endParaRPr lang="ja-JP" altLang="en-US" sz="1200" dirty="0"/>
          </a:p>
        </p:txBody>
      </p:sp>
      <p:sp>
        <p:nvSpPr>
          <p:cNvPr id="7" name="テキスト ボックス 6"/>
          <p:cNvSpPr txBox="1"/>
          <p:nvPr/>
        </p:nvSpPr>
        <p:spPr>
          <a:xfrm>
            <a:off x="1878405" y="197382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34</a:t>
            </a:r>
            <a:endParaRPr lang="ja-JP" altLang="en-US" sz="1200" dirty="0"/>
          </a:p>
        </p:txBody>
      </p:sp>
      <p:sp>
        <p:nvSpPr>
          <p:cNvPr id="8" name="テキスト ボックス 7"/>
          <p:cNvSpPr txBox="1"/>
          <p:nvPr/>
        </p:nvSpPr>
        <p:spPr>
          <a:xfrm>
            <a:off x="2310205" y="197382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58</a:t>
            </a:r>
            <a:endParaRPr lang="ja-JP" altLang="en-US" sz="1200" dirty="0"/>
          </a:p>
        </p:txBody>
      </p:sp>
      <p:sp>
        <p:nvSpPr>
          <p:cNvPr id="9" name="テキスト ボックス 8"/>
          <p:cNvSpPr txBox="1"/>
          <p:nvPr/>
        </p:nvSpPr>
        <p:spPr>
          <a:xfrm>
            <a:off x="1445305" y="197382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96</a:t>
            </a:r>
            <a:endParaRPr lang="ja-JP" altLang="en-US" sz="1200" dirty="0"/>
          </a:p>
        </p:txBody>
      </p:sp>
      <p:sp>
        <p:nvSpPr>
          <p:cNvPr id="10" name="テキスト ボックス 9"/>
          <p:cNvSpPr txBox="1"/>
          <p:nvPr/>
        </p:nvSpPr>
        <p:spPr>
          <a:xfrm>
            <a:off x="1013245" y="197382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61</a:t>
            </a:r>
            <a:endParaRPr lang="ja-JP" altLang="en-US" sz="1200" dirty="0"/>
          </a:p>
        </p:txBody>
      </p:sp>
      <p:sp>
        <p:nvSpPr>
          <p:cNvPr id="11" name="角丸四角形 10"/>
          <p:cNvSpPr/>
          <p:nvPr/>
        </p:nvSpPr>
        <p:spPr bwMode="auto">
          <a:xfrm>
            <a:off x="827584" y="1861297"/>
            <a:ext cx="2880400" cy="504057"/>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sz="1200">
              <a:solidFill>
                <a:schemeClr val="tx1"/>
              </a:solidFill>
            </a:endParaRPr>
          </a:p>
        </p:txBody>
      </p:sp>
      <p:cxnSp>
        <p:nvCxnSpPr>
          <p:cNvPr id="12" name="直線コネクタ 11"/>
          <p:cNvCxnSpPr>
            <a:stCxn id="4" idx="2"/>
          </p:cNvCxnSpPr>
          <p:nvPr/>
        </p:nvCxnSpPr>
        <p:spPr bwMode="auto">
          <a:xfrm>
            <a:off x="3309132" y="1761783"/>
            <a:ext cx="326764" cy="299065"/>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13" name="テキスト ボックス 12"/>
          <p:cNvSpPr txBox="1"/>
          <p:nvPr/>
        </p:nvSpPr>
        <p:spPr>
          <a:xfrm>
            <a:off x="6009757" y="1731928"/>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23</a:t>
            </a:r>
            <a:endParaRPr lang="ja-JP" altLang="en-US" sz="1200" dirty="0"/>
          </a:p>
        </p:txBody>
      </p:sp>
      <p:sp>
        <p:nvSpPr>
          <p:cNvPr id="14" name="テキスト ボックス 13"/>
          <p:cNvSpPr txBox="1"/>
          <p:nvPr/>
        </p:nvSpPr>
        <p:spPr>
          <a:xfrm>
            <a:off x="5577697" y="1731928"/>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34</a:t>
            </a:r>
            <a:endParaRPr lang="ja-JP" altLang="en-US" sz="1200" dirty="0"/>
          </a:p>
        </p:txBody>
      </p:sp>
      <p:sp>
        <p:nvSpPr>
          <p:cNvPr id="15" name="テキスト ボックス 14"/>
          <p:cNvSpPr txBox="1"/>
          <p:nvPr/>
        </p:nvSpPr>
        <p:spPr>
          <a:xfrm>
            <a:off x="6447283" y="2416609"/>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96</a:t>
            </a:r>
            <a:endParaRPr lang="ja-JP" altLang="en-US" sz="1200" dirty="0"/>
          </a:p>
        </p:txBody>
      </p:sp>
      <p:sp>
        <p:nvSpPr>
          <p:cNvPr id="16" name="角丸四角形 15"/>
          <p:cNvSpPr/>
          <p:nvPr/>
        </p:nvSpPr>
        <p:spPr bwMode="auto">
          <a:xfrm>
            <a:off x="5364088" y="1617767"/>
            <a:ext cx="2880400" cy="504056"/>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sz="1200">
              <a:solidFill>
                <a:schemeClr val="tx1"/>
              </a:solidFill>
            </a:endParaRPr>
          </a:p>
        </p:txBody>
      </p:sp>
      <p:sp>
        <p:nvSpPr>
          <p:cNvPr id="17" name="テキスト ボックス 16"/>
          <p:cNvSpPr txBox="1"/>
          <p:nvPr/>
        </p:nvSpPr>
        <p:spPr>
          <a:xfrm>
            <a:off x="6873877" y="2416609"/>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75</a:t>
            </a:r>
            <a:endParaRPr lang="ja-JP" altLang="en-US" sz="1200" dirty="0"/>
          </a:p>
        </p:txBody>
      </p:sp>
      <p:sp>
        <p:nvSpPr>
          <p:cNvPr id="18" name="テキスト ボックス 17"/>
          <p:cNvSpPr txBox="1"/>
          <p:nvPr/>
        </p:nvSpPr>
        <p:spPr>
          <a:xfrm>
            <a:off x="5583163" y="2416609"/>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58</a:t>
            </a:r>
            <a:endParaRPr lang="ja-JP" altLang="en-US" sz="1200" dirty="0"/>
          </a:p>
        </p:txBody>
      </p:sp>
      <p:sp>
        <p:nvSpPr>
          <p:cNvPr id="19" name="テキスト ボックス 18"/>
          <p:cNvSpPr txBox="1"/>
          <p:nvPr/>
        </p:nvSpPr>
        <p:spPr>
          <a:xfrm>
            <a:off x="6009757" y="2416609"/>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61</a:t>
            </a:r>
            <a:endParaRPr lang="ja-JP" altLang="en-US" sz="1200" dirty="0"/>
          </a:p>
        </p:txBody>
      </p:sp>
      <p:sp>
        <p:nvSpPr>
          <p:cNvPr id="20" name="角丸四角形 19"/>
          <p:cNvSpPr/>
          <p:nvPr/>
        </p:nvSpPr>
        <p:spPr bwMode="auto">
          <a:xfrm>
            <a:off x="5364088" y="2265839"/>
            <a:ext cx="2880400" cy="504057"/>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sz="1200">
              <a:solidFill>
                <a:schemeClr val="tx1"/>
              </a:solidFill>
            </a:endParaRPr>
          </a:p>
        </p:txBody>
      </p:sp>
      <p:sp>
        <p:nvSpPr>
          <p:cNvPr id="23" name="テキスト ボックス 22"/>
          <p:cNvSpPr txBox="1"/>
          <p:nvPr/>
        </p:nvSpPr>
        <p:spPr>
          <a:xfrm>
            <a:off x="7236296" y="1268760"/>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10</a:t>
            </a:r>
            <a:endParaRPr lang="ja-JP" altLang="en-US" sz="1200" dirty="0"/>
          </a:p>
        </p:txBody>
      </p:sp>
      <p:cxnSp>
        <p:nvCxnSpPr>
          <p:cNvPr id="24" name="直線コネクタ 23"/>
          <p:cNvCxnSpPr>
            <a:stCxn id="23" idx="2"/>
          </p:cNvCxnSpPr>
          <p:nvPr/>
        </p:nvCxnSpPr>
        <p:spPr bwMode="auto">
          <a:xfrm flipH="1">
            <a:off x="6516216" y="1545759"/>
            <a:ext cx="897372" cy="371073"/>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25" name="右矢印 24"/>
          <p:cNvSpPr/>
          <p:nvPr/>
        </p:nvSpPr>
        <p:spPr bwMode="auto">
          <a:xfrm>
            <a:off x="4283968" y="1862933"/>
            <a:ext cx="648090" cy="546922"/>
          </a:xfrm>
          <a:prstGeom prst="rightArrow">
            <a:avLst/>
          </a:prstGeom>
          <a:solidFill>
            <a:srgbClr val="0070C0"/>
          </a:solidFill>
          <a:ln w="38100" cap="flat" cmpd="sng" algn="ctr">
            <a:noFill/>
            <a:prstDash val="solid"/>
            <a:round/>
            <a:headEnd type="none" w="med" len="med"/>
            <a:tailEnd type="none" w="med" len="med"/>
          </a:ln>
          <a:effectLst/>
        </p:spPr>
        <p:txBody>
          <a:bodyPr vert="horz" wrap="square" lIns="72000" tIns="90000" rIns="72000" bIns="90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26" name="テキスト ボックス 25"/>
          <p:cNvSpPr txBox="1"/>
          <p:nvPr/>
        </p:nvSpPr>
        <p:spPr>
          <a:xfrm>
            <a:off x="4211966" y="1464998"/>
            <a:ext cx="625492" cy="400110"/>
          </a:xfrm>
          <a:prstGeom prst="rect">
            <a:avLst/>
          </a:prstGeom>
          <a:noFill/>
        </p:spPr>
        <p:txBody>
          <a:bodyPr wrap="none" rtlCol="0">
            <a:spAutoFit/>
          </a:bodyPr>
          <a:lstStyle/>
          <a:p>
            <a:r>
              <a:rPr lang="en-US" altLang="ja-JP" sz="2000" dirty="0" smtClean="0"/>
              <a:t>split</a:t>
            </a:r>
            <a:endParaRPr kumimoji="1" lang="ja-JP" altLang="en-US" sz="2000" dirty="0"/>
          </a:p>
        </p:txBody>
      </p:sp>
      <p:sp>
        <p:nvSpPr>
          <p:cNvPr id="27" name="テキスト ボックス 26"/>
          <p:cNvSpPr txBox="1"/>
          <p:nvPr/>
        </p:nvSpPr>
        <p:spPr>
          <a:xfrm>
            <a:off x="3563965" y="571409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10</a:t>
            </a:r>
            <a:endParaRPr lang="ja-JP" altLang="en-US" sz="1200" dirty="0"/>
          </a:p>
        </p:txBody>
      </p:sp>
      <p:sp>
        <p:nvSpPr>
          <p:cNvPr id="28" name="テキスト ボックス 27"/>
          <p:cNvSpPr txBox="1"/>
          <p:nvPr/>
        </p:nvSpPr>
        <p:spPr>
          <a:xfrm>
            <a:off x="2700365" y="571409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23</a:t>
            </a:r>
            <a:endParaRPr lang="ja-JP" altLang="en-US" sz="1200" dirty="0"/>
          </a:p>
        </p:txBody>
      </p:sp>
      <p:sp>
        <p:nvSpPr>
          <p:cNvPr id="29" name="テキスト ボックス 28"/>
          <p:cNvSpPr txBox="1"/>
          <p:nvPr/>
        </p:nvSpPr>
        <p:spPr>
          <a:xfrm>
            <a:off x="3132165" y="571409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75</a:t>
            </a:r>
            <a:endParaRPr lang="ja-JP" altLang="en-US" sz="1200" dirty="0"/>
          </a:p>
        </p:txBody>
      </p:sp>
      <p:sp>
        <p:nvSpPr>
          <p:cNvPr id="30" name="テキスト ボックス 29"/>
          <p:cNvSpPr txBox="1"/>
          <p:nvPr/>
        </p:nvSpPr>
        <p:spPr>
          <a:xfrm>
            <a:off x="1836765" y="571409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34</a:t>
            </a:r>
            <a:endParaRPr lang="ja-JP" altLang="en-US" sz="1200" dirty="0"/>
          </a:p>
        </p:txBody>
      </p:sp>
      <p:sp>
        <p:nvSpPr>
          <p:cNvPr id="31" name="テキスト ボックス 30"/>
          <p:cNvSpPr txBox="1"/>
          <p:nvPr/>
        </p:nvSpPr>
        <p:spPr>
          <a:xfrm>
            <a:off x="2268565" y="571409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58</a:t>
            </a:r>
            <a:endParaRPr lang="ja-JP" altLang="en-US" sz="1200" dirty="0"/>
          </a:p>
        </p:txBody>
      </p:sp>
      <p:sp>
        <p:nvSpPr>
          <p:cNvPr id="32" name="テキスト ボックス 31"/>
          <p:cNvSpPr txBox="1"/>
          <p:nvPr/>
        </p:nvSpPr>
        <p:spPr>
          <a:xfrm>
            <a:off x="1403665" y="571409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96</a:t>
            </a:r>
            <a:endParaRPr lang="ja-JP" altLang="en-US" sz="1200" dirty="0"/>
          </a:p>
        </p:txBody>
      </p:sp>
      <p:sp>
        <p:nvSpPr>
          <p:cNvPr id="33" name="テキスト ボックス 32"/>
          <p:cNvSpPr txBox="1"/>
          <p:nvPr/>
        </p:nvSpPr>
        <p:spPr>
          <a:xfrm>
            <a:off x="971605" y="571409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61</a:t>
            </a:r>
            <a:endParaRPr lang="ja-JP" altLang="en-US" sz="1200" dirty="0"/>
          </a:p>
        </p:txBody>
      </p:sp>
      <p:sp>
        <p:nvSpPr>
          <p:cNvPr id="34" name="角丸四角形 33"/>
          <p:cNvSpPr/>
          <p:nvPr/>
        </p:nvSpPr>
        <p:spPr bwMode="auto">
          <a:xfrm>
            <a:off x="827584" y="5570076"/>
            <a:ext cx="7416824" cy="576064"/>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sz="1200">
              <a:solidFill>
                <a:schemeClr val="tx1"/>
              </a:solidFill>
            </a:endParaRPr>
          </a:p>
        </p:txBody>
      </p:sp>
      <p:sp>
        <p:nvSpPr>
          <p:cNvPr id="35" name="テキスト ボックス 34"/>
          <p:cNvSpPr txBox="1"/>
          <p:nvPr/>
        </p:nvSpPr>
        <p:spPr>
          <a:xfrm>
            <a:off x="4788024" y="5210036"/>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49</a:t>
            </a:r>
            <a:endParaRPr lang="ja-JP" altLang="en-US" sz="1200" dirty="0"/>
          </a:p>
        </p:txBody>
      </p:sp>
      <p:cxnSp>
        <p:nvCxnSpPr>
          <p:cNvPr id="36" name="直線コネクタ 35"/>
          <p:cNvCxnSpPr>
            <a:stCxn id="35" idx="1"/>
          </p:cNvCxnSpPr>
          <p:nvPr/>
        </p:nvCxnSpPr>
        <p:spPr bwMode="auto">
          <a:xfrm flipH="1">
            <a:off x="4139952" y="5348536"/>
            <a:ext cx="648072" cy="509572"/>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41" name="スライド番号プレースホルダー 40"/>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dirty="0"/>
          </a:p>
        </p:txBody>
      </p:sp>
      <p:sp>
        <p:nvSpPr>
          <p:cNvPr id="45" name="テキスト ボックス 44"/>
          <p:cNvSpPr txBox="1"/>
          <p:nvPr/>
        </p:nvSpPr>
        <p:spPr>
          <a:xfrm>
            <a:off x="755576" y="908720"/>
            <a:ext cx="6382388" cy="461665"/>
          </a:xfrm>
          <a:prstGeom prst="rect">
            <a:avLst/>
          </a:prstGeom>
          <a:noFill/>
          <a:ln>
            <a:noFill/>
          </a:ln>
        </p:spPr>
        <p:txBody>
          <a:bodyPr wrap="none" rtlCol="0">
            <a:spAutoFit/>
          </a:bodyPr>
          <a:lstStyle/>
          <a:p>
            <a:r>
              <a:rPr lang="en-US" altLang="ja-JP" sz="2400" dirty="0" smtClean="0"/>
              <a:t>If node size is small, costly split occurs frequently</a:t>
            </a:r>
            <a:endParaRPr kumimoji="1" lang="ja-JP" altLang="en-US" sz="2400" dirty="0"/>
          </a:p>
        </p:txBody>
      </p:sp>
      <p:sp>
        <p:nvSpPr>
          <p:cNvPr id="47" name="テキスト ボックス 46"/>
          <p:cNvSpPr txBox="1"/>
          <p:nvPr/>
        </p:nvSpPr>
        <p:spPr>
          <a:xfrm>
            <a:off x="755576" y="4345940"/>
            <a:ext cx="7355540" cy="830997"/>
          </a:xfrm>
          <a:prstGeom prst="rect">
            <a:avLst/>
          </a:prstGeom>
          <a:noFill/>
          <a:ln>
            <a:noFill/>
          </a:ln>
        </p:spPr>
        <p:txBody>
          <a:bodyPr wrap="none" rtlCol="0">
            <a:spAutoFit/>
          </a:bodyPr>
          <a:lstStyle/>
          <a:p>
            <a:r>
              <a:rPr lang="en-US" altLang="ja-JP" sz="2400" dirty="0" smtClean="0"/>
              <a:t>If node size is large, we can insert many keys without split</a:t>
            </a:r>
          </a:p>
          <a:p>
            <a:r>
              <a:rPr kumimoji="1" lang="en-US" altLang="ja-JP" sz="2400" dirty="0" smtClean="0"/>
              <a:t>If node is unsorted, we can just append the data</a:t>
            </a:r>
          </a:p>
        </p:txBody>
      </p:sp>
      <p:sp>
        <p:nvSpPr>
          <p:cNvPr id="49" name="テキスト ボックス 48"/>
          <p:cNvSpPr txBox="1"/>
          <p:nvPr/>
        </p:nvSpPr>
        <p:spPr>
          <a:xfrm>
            <a:off x="2051720" y="6290156"/>
            <a:ext cx="4968552" cy="523220"/>
          </a:xfrm>
          <a:prstGeom prst="rect">
            <a:avLst/>
          </a:prstGeom>
          <a:noFill/>
        </p:spPr>
        <p:txBody>
          <a:bodyPr wrap="square" rtlCol="0">
            <a:spAutoFit/>
          </a:bodyPr>
          <a:lstStyle/>
          <a:p>
            <a:r>
              <a:rPr lang="en-US" altLang="ja-JP" sz="2800" dirty="0" smtClean="0"/>
              <a:t>Large unsorted node is better?</a:t>
            </a:r>
          </a:p>
        </p:txBody>
      </p:sp>
      <p:sp>
        <p:nvSpPr>
          <p:cNvPr id="39" name="テキスト ボックス 38"/>
          <p:cNvSpPr txBox="1"/>
          <p:nvPr/>
        </p:nvSpPr>
        <p:spPr>
          <a:xfrm>
            <a:off x="1910779" y="3867802"/>
            <a:ext cx="341760"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smtClean="0"/>
              <a:t>75</a:t>
            </a:r>
            <a:endParaRPr lang="ja-JP" altLang="en-US" sz="1200" dirty="0"/>
          </a:p>
        </p:txBody>
      </p:sp>
      <p:sp>
        <p:nvSpPr>
          <p:cNvPr id="40" name="テキスト ボックス 39"/>
          <p:cNvSpPr txBox="1"/>
          <p:nvPr/>
        </p:nvSpPr>
        <p:spPr>
          <a:xfrm>
            <a:off x="2337373" y="3867802"/>
            <a:ext cx="341760"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smtClean="0"/>
              <a:t>96</a:t>
            </a:r>
            <a:endParaRPr lang="ja-JP" altLang="en-US" sz="1200" dirty="0"/>
          </a:p>
        </p:txBody>
      </p:sp>
      <p:sp>
        <p:nvSpPr>
          <p:cNvPr id="42" name="テキスト ボックス 41"/>
          <p:cNvSpPr txBox="1"/>
          <p:nvPr/>
        </p:nvSpPr>
        <p:spPr>
          <a:xfrm>
            <a:off x="1046659" y="3867802"/>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58</a:t>
            </a:r>
            <a:endParaRPr lang="ja-JP" altLang="en-US" sz="1200" dirty="0"/>
          </a:p>
        </p:txBody>
      </p:sp>
      <p:sp>
        <p:nvSpPr>
          <p:cNvPr id="43" name="テキスト ボックス 42"/>
          <p:cNvSpPr txBox="1"/>
          <p:nvPr/>
        </p:nvSpPr>
        <p:spPr>
          <a:xfrm>
            <a:off x="1473253" y="3867802"/>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61</a:t>
            </a:r>
            <a:endParaRPr lang="ja-JP" altLang="en-US" sz="1200" dirty="0"/>
          </a:p>
        </p:txBody>
      </p:sp>
      <p:sp>
        <p:nvSpPr>
          <p:cNvPr id="44" name="角丸四角形 43"/>
          <p:cNvSpPr/>
          <p:nvPr/>
        </p:nvSpPr>
        <p:spPr bwMode="auto">
          <a:xfrm>
            <a:off x="827584" y="3717032"/>
            <a:ext cx="2880400" cy="504057"/>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sz="1200">
              <a:solidFill>
                <a:schemeClr val="tx1"/>
              </a:solidFill>
            </a:endParaRPr>
          </a:p>
        </p:txBody>
      </p:sp>
      <p:sp>
        <p:nvSpPr>
          <p:cNvPr id="46" name="テキスト ボックス 45"/>
          <p:cNvSpPr txBox="1"/>
          <p:nvPr/>
        </p:nvSpPr>
        <p:spPr>
          <a:xfrm>
            <a:off x="755576" y="2924944"/>
            <a:ext cx="8200194" cy="461665"/>
          </a:xfrm>
          <a:prstGeom prst="rect">
            <a:avLst/>
          </a:prstGeom>
          <a:noFill/>
          <a:ln>
            <a:noFill/>
          </a:ln>
        </p:spPr>
        <p:txBody>
          <a:bodyPr wrap="none" rtlCol="0">
            <a:spAutoFit/>
          </a:bodyPr>
          <a:lstStyle/>
          <a:p>
            <a:r>
              <a:rPr lang="en-US" altLang="ja-JP" sz="2400" dirty="0" smtClean="0"/>
              <a:t>If node is sorted, we need to move data to keep the node sorted</a:t>
            </a:r>
            <a:endParaRPr kumimoji="1" lang="ja-JP" altLang="en-US" sz="2400" dirty="0"/>
          </a:p>
        </p:txBody>
      </p:sp>
      <p:sp>
        <p:nvSpPr>
          <p:cNvPr id="50" name="テキスト ボックス 49"/>
          <p:cNvSpPr txBox="1"/>
          <p:nvPr/>
        </p:nvSpPr>
        <p:spPr>
          <a:xfrm>
            <a:off x="2699792" y="3356993"/>
            <a:ext cx="341760"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smtClean="0"/>
              <a:t>63</a:t>
            </a:r>
            <a:endParaRPr lang="ja-JP" altLang="en-US" sz="1200" dirty="0"/>
          </a:p>
        </p:txBody>
      </p:sp>
      <p:cxnSp>
        <p:nvCxnSpPr>
          <p:cNvPr id="51" name="直線コネクタ 50"/>
          <p:cNvCxnSpPr>
            <a:stCxn id="50" idx="2"/>
          </p:cNvCxnSpPr>
          <p:nvPr/>
        </p:nvCxnSpPr>
        <p:spPr bwMode="auto">
          <a:xfrm flipH="1">
            <a:off x="2843808" y="3633992"/>
            <a:ext cx="26864" cy="299065"/>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52" name="右矢印 51"/>
          <p:cNvSpPr/>
          <p:nvPr/>
        </p:nvSpPr>
        <p:spPr bwMode="auto">
          <a:xfrm>
            <a:off x="4283962" y="3645025"/>
            <a:ext cx="648090" cy="546922"/>
          </a:xfrm>
          <a:prstGeom prst="rightArrow">
            <a:avLst/>
          </a:prstGeom>
          <a:solidFill>
            <a:srgbClr val="0070C0"/>
          </a:solidFill>
          <a:ln w="38100" cap="flat" cmpd="sng" algn="ctr">
            <a:noFill/>
            <a:prstDash val="solid"/>
            <a:round/>
            <a:headEnd type="none" w="med" len="med"/>
            <a:tailEnd type="none" w="med" len="med"/>
          </a:ln>
          <a:effectLst/>
        </p:spPr>
        <p:txBody>
          <a:bodyPr vert="horz" wrap="square" lIns="72000" tIns="90000" rIns="72000" bIns="90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53" name="テキスト ボックス 52"/>
          <p:cNvSpPr txBox="1"/>
          <p:nvPr/>
        </p:nvSpPr>
        <p:spPr>
          <a:xfrm>
            <a:off x="4211960" y="3247090"/>
            <a:ext cx="764505" cy="400110"/>
          </a:xfrm>
          <a:prstGeom prst="rect">
            <a:avLst/>
          </a:prstGeom>
          <a:noFill/>
        </p:spPr>
        <p:txBody>
          <a:bodyPr wrap="none" rtlCol="0">
            <a:spAutoFit/>
          </a:bodyPr>
          <a:lstStyle/>
          <a:p>
            <a:r>
              <a:rPr lang="en-US" altLang="ja-JP" sz="2000" dirty="0" smtClean="0"/>
              <a:t>move</a:t>
            </a:r>
            <a:endParaRPr kumimoji="1" lang="ja-JP" altLang="en-US" sz="2000" dirty="0"/>
          </a:p>
        </p:txBody>
      </p:sp>
      <p:sp>
        <p:nvSpPr>
          <p:cNvPr id="54" name="テキスト ボックス 53"/>
          <p:cNvSpPr txBox="1"/>
          <p:nvPr/>
        </p:nvSpPr>
        <p:spPr>
          <a:xfrm>
            <a:off x="6948264" y="3861049"/>
            <a:ext cx="341760" cy="276999"/>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smtClean="0"/>
              <a:t>75</a:t>
            </a:r>
            <a:endParaRPr lang="ja-JP" altLang="en-US" sz="1200" dirty="0"/>
          </a:p>
        </p:txBody>
      </p:sp>
      <p:sp>
        <p:nvSpPr>
          <p:cNvPr id="55" name="テキスト ボックス 54"/>
          <p:cNvSpPr txBox="1"/>
          <p:nvPr/>
        </p:nvSpPr>
        <p:spPr>
          <a:xfrm>
            <a:off x="7374858" y="3861049"/>
            <a:ext cx="341760" cy="276999"/>
          </a:xfrm>
          <a:prstGeom prst="rect">
            <a:avLst/>
          </a:prstGeom>
          <a:solidFill>
            <a:schemeClr val="lt1"/>
          </a:solidFill>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smtClean="0"/>
              <a:t>96</a:t>
            </a:r>
            <a:endParaRPr lang="ja-JP" altLang="en-US" sz="1200" dirty="0"/>
          </a:p>
        </p:txBody>
      </p:sp>
      <p:sp>
        <p:nvSpPr>
          <p:cNvPr id="56" name="テキスト ボックス 55"/>
          <p:cNvSpPr txBox="1"/>
          <p:nvPr/>
        </p:nvSpPr>
        <p:spPr>
          <a:xfrm>
            <a:off x="5583163" y="3867803"/>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58</a:t>
            </a:r>
            <a:endParaRPr lang="ja-JP" altLang="en-US" sz="1200" dirty="0"/>
          </a:p>
        </p:txBody>
      </p:sp>
      <p:sp>
        <p:nvSpPr>
          <p:cNvPr id="57" name="テキスト ボックス 56"/>
          <p:cNvSpPr txBox="1"/>
          <p:nvPr/>
        </p:nvSpPr>
        <p:spPr>
          <a:xfrm>
            <a:off x="6009757" y="3867803"/>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61</a:t>
            </a:r>
            <a:endParaRPr lang="ja-JP" altLang="en-US" sz="1200" dirty="0"/>
          </a:p>
        </p:txBody>
      </p:sp>
      <p:sp>
        <p:nvSpPr>
          <p:cNvPr id="58" name="角丸四角形 57"/>
          <p:cNvSpPr/>
          <p:nvPr/>
        </p:nvSpPr>
        <p:spPr bwMode="auto">
          <a:xfrm>
            <a:off x="5364088" y="3717033"/>
            <a:ext cx="2880400" cy="504057"/>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sz="1200">
              <a:solidFill>
                <a:schemeClr val="tx1"/>
              </a:solidFill>
            </a:endParaRPr>
          </a:p>
        </p:txBody>
      </p:sp>
      <p:sp>
        <p:nvSpPr>
          <p:cNvPr id="59" name="テキスト ボックス 58"/>
          <p:cNvSpPr txBox="1"/>
          <p:nvPr/>
        </p:nvSpPr>
        <p:spPr>
          <a:xfrm>
            <a:off x="6444208" y="3356993"/>
            <a:ext cx="341760"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smtClean="0"/>
              <a:t>63</a:t>
            </a:r>
            <a:endParaRPr lang="ja-JP" altLang="en-US" sz="1200" dirty="0"/>
          </a:p>
        </p:txBody>
      </p:sp>
      <p:cxnSp>
        <p:nvCxnSpPr>
          <p:cNvPr id="60" name="直線コネクタ 59"/>
          <p:cNvCxnSpPr>
            <a:stCxn id="59" idx="2"/>
          </p:cNvCxnSpPr>
          <p:nvPr/>
        </p:nvCxnSpPr>
        <p:spPr bwMode="auto">
          <a:xfrm flipH="1">
            <a:off x="6588224" y="3633992"/>
            <a:ext cx="26864" cy="371072"/>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12071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What are write optimized </a:t>
            </a:r>
            <a:r>
              <a:rPr lang="en-US" altLang="ja-JP" dirty="0" smtClean="0"/>
              <a:t>nodes </a:t>
            </a:r>
            <a:r>
              <a:rPr lang="en-US" altLang="ja-JP" dirty="0"/>
              <a:t>like? </a:t>
            </a:r>
            <a:r>
              <a:rPr lang="en-US" altLang="ja-JP" dirty="0" smtClean="0"/>
              <a:t>(2/2</a:t>
            </a:r>
            <a:r>
              <a:rPr lang="en-US" altLang="ja-JP" dirty="0"/>
              <a:t>)</a:t>
            </a:r>
            <a:endParaRPr kumimoji="1" lang="ja-JP" altLang="en-US" dirty="0"/>
          </a:p>
        </p:txBody>
      </p:sp>
      <p:sp>
        <p:nvSpPr>
          <p:cNvPr id="60" name="コンテンツ プレースホルダー 59"/>
          <p:cNvSpPr>
            <a:spLocks noGrp="1"/>
          </p:cNvSpPr>
          <p:nvPr>
            <p:ph idx="1"/>
          </p:nvPr>
        </p:nvSpPr>
        <p:spPr>
          <a:xfrm>
            <a:off x="457200" y="1451917"/>
            <a:ext cx="8229600" cy="5073427"/>
          </a:xfrm>
        </p:spPr>
        <p:txBody>
          <a:bodyPr>
            <a:normAutofit fontScale="85000" lnSpcReduction="20000"/>
          </a:bodyPr>
          <a:lstStyle/>
          <a:p>
            <a:pPr marL="0" indent="0">
              <a:buNone/>
            </a:pPr>
            <a:r>
              <a:rPr lang="en-US" altLang="ja-JP" dirty="0" smtClean="0"/>
              <a:t>If </a:t>
            </a:r>
            <a:r>
              <a:rPr lang="en-US" altLang="ja-JP" dirty="0"/>
              <a:t>duplicate keys </a:t>
            </a:r>
            <a:r>
              <a:rPr lang="en-US" altLang="ja-JP" dirty="0" smtClean="0"/>
              <a:t>may be </a:t>
            </a:r>
            <a:r>
              <a:rPr lang="en-US" altLang="ja-JP" dirty="0"/>
              <a:t>inserted, </a:t>
            </a:r>
            <a:r>
              <a:rPr lang="en-US" altLang="ja-JP" dirty="0" smtClean="0"/>
              <a:t/>
            </a:r>
            <a:br>
              <a:rPr lang="en-US" altLang="ja-JP" dirty="0" smtClean="0"/>
            </a:br>
            <a:r>
              <a:rPr lang="en-US" altLang="ja-JP" dirty="0" smtClean="0"/>
              <a:t>search </a:t>
            </a:r>
            <a:r>
              <a:rPr lang="en-US" altLang="ja-JP" dirty="0"/>
              <a:t>must be performed before </a:t>
            </a:r>
            <a:r>
              <a:rPr lang="en-US" altLang="ja-JP" dirty="0" smtClean="0"/>
              <a:t>insertion</a:t>
            </a:r>
          </a:p>
          <a:p>
            <a:pPr lvl="1"/>
            <a:endParaRPr lang="en-US" altLang="ja-JP" dirty="0" smtClean="0"/>
          </a:p>
          <a:p>
            <a:pPr lvl="1"/>
            <a:endParaRPr lang="en-US" altLang="ja-JP" dirty="0"/>
          </a:p>
          <a:p>
            <a:pPr lvl="1"/>
            <a:endParaRPr lang="en-US" altLang="ja-JP" dirty="0" smtClean="0"/>
          </a:p>
          <a:p>
            <a:pPr lvl="1"/>
            <a:endParaRPr lang="en-US" altLang="ja-JP" dirty="0"/>
          </a:p>
          <a:p>
            <a:pPr lvl="1"/>
            <a:endParaRPr lang="en-US" altLang="ja-JP" dirty="0" smtClean="0"/>
          </a:p>
          <a:p>
            <a:pPr lvl="1"/>
            <a:endParaRPr lang="en-US" altLang="ja-JP" dirty="0" smtClean="0"/>
          </a:p>
          <a:p>
            <a:pPr lvl="1"/>
            <a:endParaRPr lang="en-US" altLang="ja-JP" dirty="0" smtClean="0"/>
          </a:p>
          <a:p>
            <a:pPr marL="457200" lvl="1" indent="0">
              <a:buNone/>
            </a:pPr>
            <a:r>
              <a:rPr lang="en-US" altLang="ja-JP" dirty="0" smtClean="0"/>
              <a:t>if nodes are large unsorted, search might take a long time</a:t>
            </a:r>
          </a:p>
          <a:p>
            <a:pPr lvl="1"/>
            <a:endParaRPr lang="en-US" altLang="ja-JP" dirty="0" smtClean="0"/>
          </a:p>
          <a:p>
            <a:pPr marL="0" indent="0">
              <a:buNone/>
            </a:pPr>
            <a:r>
              <a:rPr lang="en-US" altLang="ja-JP" dirty="0" smtClean="0"/>
              <a:t>Evaluation configuration</a:t>
            </a:r>
          </a:p>
          <a:p>
            <a:pPr lvl="1"/>
            <a:r>
              <a:rPr kumimoji="1" lang="en-US" altLang="ja-JP" dirty="0" smtClean="0"/>
              <a:t>Keys: allow duplicate keys / guarantee unique keys</a:t>
            </a:r>
            <a:br>
              <a:rPr kumimoji="1" lang="en-US" altLang="ja-JP" dirty="0" smtClean="0"/>
            </a:br>
            <a:r>
              <a:rPr kumimoji="1" lang="en-US" altLang="ja-JP" dirty="0" smtClean="0"/>
              <a:t>in the case of unique keys, no search was performed</a:t>
            </a:r>
          </a:p>
          <a:p>
            <a:pPr lvl="1"/>
            <a:r>
              <a:rPr lang="en-US" altLang="ja-JP" dirty="0" smtClean="0"/>
              <a:t>nodes: sorted (duplicate) / unsorted (both)</a:t>
            </a:r>
          </a:p>
          <a:p>
            <a:pPr lvl="1"/>
            <a:r>
              <a:rPr lang="en-US" altLang="ja-JP" dirty="0"/>
              <a:t>evaluated throughput </a:t>
            </a:r>
            <a:r>
              <a:rPr lang="en-US" altLang="ja-JP" dirty="0" smtClean="0"/>
              <a:t>with </a:t>
            </a:r>
            <a:r>
              <a:rPr lang="en-US" altLang="ja-JP" dirty="0"/>
              <a:t>varying node size</a:t>
            </a:r>
          </a:p>
          <a:p>
            <a:pPr marL="457200" lvl="1" indent="0">
              <a:buNone/>
            </a:pPr>
            <a:endParaRPr kumimoji="1" lang="ja-JP" altLang="en-US" dirty="0"/>
          </a:p>
        </p:txBody>
      </p:sp>
      <p:sp>
        <p:nvSpPr>
          <p:cNvPr id="57" name="スライド番号プレースホルダー 56"/>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dirty="0"/>
          </a:p>
        </p:txBody>
      </p:sp>
      <p:sp>
        <p:nvSpPr>
          <p:cNvPr id="28" name="テキスト ボックス 27"/>
          <p:cNvSpPr txBox="1"/>
          <p:nvPr/>
        </p:nvSpPr>
        <p:spPr>
          <a:xfrm>
            <a:off x="4517792" y="2684998"/>
            <a:ext cx="4392488" cy="707886"/>
          </a:xfrm>
          <a:prstGeom prst="rect">
            <a:avLst/>
          </a:prstGeom>
          <a:noFill/>
        </p:spPr>
        <p:txBody>
          <a:bodyPr wrap="square" rtlCol="0">
            <a:spAutoFit/>
          </a:bodyPr>
          <a:lstStyle/>
          <a:p>
            <a:pPr marL="173038" indent="-173038">
              <a:buFont typeface="Arial" pitchFamily="34" charset="0"/>
              <a:buChar char="•"/>
            </a:pPr>
            <a:r>
              <a:rPr lang="en-US" altLang="ja-JP" sz="2000" dirty="0" smtClean="0"/>
              <a:t>Check if the same key exists or not</a:t>
            </a:r>
          </a:p>
          <a:p>
            <a:pPr marL="173038" indent="-173038">
              <a:buFont typeface="Arial" pitchFamily="34" charset="0"/>
              <a:buChar char="•"/>
            </a:pPr>
            <a:r>
              <a:rPr lang="en-US" altLang="ja-JP" sz="2000" dirty="0" smtClean="0"/>
              <a:t>Append a new key or update the key</a:t>
            </a:r>
            <a:endParaRPr kumimoji="1" lang="ja-JP" altLang="en-US" sz="2000" dirty="0"/>
          </a:p>
        </p:txBody>
      </p:sp>
      <p:sp>
        <p:nvSpPr>
          <p:cNvPr id="29" name="テキスト ボックス 28"/>
          <p:cNvSpPr txBox="1"/>
          <p:nvPr/>
        </p:nvSpPr>
        <p:spPr>
          <a:xfrm>
            <a:off x="3275372" y="290102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10</a:t>
            </a:r>
            <a:endParaRPr lang="ja-JP" altLang="en-US" sz="1200" dirty="0"/>
          </a:p>
        </p:txBody>
      </p:sp>
      <p:sp>
        <p:nvSpPr>
          <p:cNvPr id="30" name="テキスト ボックス 29"/>
          <p:cNvSpPr txBox="1"/>
          <p:nvPr/>
        </p:nvSpPr>
        <p:spPr>
          <a:xfrm>
            <a:off x="2411772" y="290102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23</a:t>
            </a:r>
            <a:endParaRPr lang="ja-JP" altLang="en-US" sz="1200" dirty="0"/>
          </a:p>
        </p:txBody>
      </p:sp>
      <p:sp>
        <p:nvSpPr>
          <p:cNvPr id="31" name="テキスト ボックス 30"/>
          <p:cNvSpPr txBox="1"/>
          <p:nvPr/>
        </p:nvSpPr>
        <p:spPr>
          <a:xfrm>
            <a:off x="2843572" y="290102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75</a:t>
            </a:r>
            <a:endParaRPr lang="ja-JP" altLang="en-US" sz="1200" dirty="0"/>
          </a:p>
        </p:txBody>
      </p:sp>
      <p:sp>
        <p:nvSpPr>
          <p:cNvPr id="32" name="テキスト ボックス 31"/>
          <p:cNvSpPr txBox="1"/>
          <p:nvPr/>
        </p:nvSpPr>
        <p:spPr>
          <a:xfrm>
            <a:off x="1548172" y="290102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34</a:t>
            </a:r>
            <a:endParaRPr lang="ja-JP" altLang="en-US" sz="1200" dirty="0"/>
          </a:p>
        </p:txBody>
      </p:sp>
      <p:sp>
        <p:nvSpPr>
          <p:cNvPr id="33" name="テキスト ボックス 32"/>
          <p:cNvSpPr txBox="1"/>
          <p:nvPr/>
        </p:nvSpPr>
        <p:spPr>
          <a:xfrm>
            <a:off x="1979972" y="290102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58</a:t>
            </a:r>
            <a:endParaRPr lang="ja-JP" altLang="en-US" sz="1200" dirty="0"/>
          </a:p>
        </p:txBody>
      </p:sp>
      <p:sp>
        <p:nvSpPr>
          <p:cNvPr id="34" name="テキスト ボックス 33"/>
          <p:cNvSpPr txBox="1"/>
          <p:nvPr/>
        </p:nvSpPr>
        <p:spPr>
          <a:xfrm>
            <a:off x="1115072" y="290102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96</a:t>
            </a:r>
            <a:endParaRPr lang="ja-JP" altLang="en-US" sz="1200" dirty="0"/>
          </a:p>
        </p:txBody>
      </p:sp>
      <p:sp>
        <p:nvSpPr>
          <p:cNvPr id="35" name="テキスト ボックス 34"/>
          <p:cNvSpPr txBox="1"/>
          <p:nvPr/>
        </p:nvSpPr>
        <p:spPr>
          <a:xfrm>
            <a:off x="683012" y="2901027"/>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61</a:t>
            </a:r>
            <a:endParaRPr lang="ja-JP" altLang="en-US" sz="1200" dirty="0"/>
          </a:p>
        </p:txBody>
      </p:sp>
      <p:sp>
        <p:nvSpPr>
          <p:cNvPr id="36" name="角丸四角形 35"/>
          <p:cNvSpPr/>
          <p:nvPr/>
        </p:nvSpPr>
        <p:spPr bwMode="auto">
          <a:xfrm>
            <a:off x="538992" y="2684998"/>
            <a:ext cx="3889010" cy="727628"/>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sz="1200">
              <a:solidFill>
                <a:schemeClr val="tx1"/>
              </a:solidFill>
            </a:endParaRPr>
          </a:p>
        </p:txBody>
      </p:sp>
      <p:sp>
        <p:nvSpPr>
          <p:cNvPr id="37" name="テキスト ボックス 36"/>
          <p:cNvSpPr txBox="1"/>
          <p:nvPr/>
        </p:nvSpPr>
        <p:spPr>
          <a:xfrm>
            <a:off x="3903848" y="230399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smtClean="0"/>
              <a:t>58</a:t>
            </a:r>
            <a:endParaRPr lang="ja-JP" altLang="en-US" sz="1200" dirty="0"/>
          </a:p>
        </p:txBody>
      </p:sp>
      <p:cxnSp>
        <p:nvCxnSpPr>
          <p:cNvPr id="39" name="直線コネクタ 56"/>
          <p:cNvCxnSpPr>
            <a:stCxn id="37" idx="1"/>
            <a:endCxn id="33" idx="0"/>
          </p:cNvCxnSpPr>
          <p:nvPr/>
        </p:nvCxnSpPr>
        <p:spPr bwMode="auto">
          <a:xfrm rot="10800000" flipV="1">
            <a:off x="2157264" y="2442493"/>
            <a:ext cx="1746584" cy="458533"/>
          </a:xfrm>
          <a:prstGeom prst="bentConnector2">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54" name="テキスト ボックス 53"/>
          <p:cNvSpPr txBox="1"/>
          <p:nvPr/>
        </p:nvSpPr>
        <p:spPr>
          <a:xfrm>
            <a:off x="3923928" y="3728065"/>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49</a:t>
            </a:r>
            <a:endParaRPr lang="ja-JP" altLang="en-US" sz="1200" dirty="0"/>
          </a:p>
        </p:txBody>
      </p:sp>
      <p:cxnSp>
        <p:nvCxnSpPr>
          <p:cNvPr id="55" name="直線コネクタ 54"/>
          <p:cNvCxnSpPr>
            <a:stCxn id="54" idx="0"/>
          </p:cNvCxnSpPr>
          <p:nvPr/>
        </p:nvCxnSpPr>
        <p:spPr bwMode="auto">
          <a:xfrm flipH="1" flipV="1">
            <a:off x="3800685" y="3046255"/>
            <a:ext cx="300535" cy="681810"/>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474430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792088"/>
          </a:xfrm>
        </p:spPr>
        <p:txBody>
          <a:bodyPr>
            <a:normAutofit/>
          </a:bodyPr>
          <a:lstStyle/>
          <a:p>
            <a:r>
              <a:rPr lang="en-US" altLang="ja-JP" dirty="0" smtClean="0"/>
              <a:t>Evaluation result for replacing </a:t>
            </a:r>
            <a:r>
              <a:rPr lang="en-US" altLang="ja-JP" dirty="0"/>
              <a:t>leaf node</a:t>
            </a:r>
            <a:endParaRPr kumimoji="1" lang="ja-JP" altLang="en-US" dirty="0"/>
          </a:p>
        </p:txBody>
      </p:sp>
      <p:sp>
        <p:nvSpPr>
          <p:cNvPr id="57" name="コンテンツ プレースホルダー 56"/>
          <p:cNvSpPr>
            <a:spLocks noGrp="1"/>
          </p:cNvSpPr>
          <p:nvPr>
            <p:ph idx="1"/>
          </p:nvPr>
        </p:nvSpPr>
        <p:spPr>
          <a:xfrm>
            <a:off x="611560" y="4653136"/>
            <a:ext cx="8229600" cy="1368152"/>
          </a:xfrm>
        </p:spPr>
        <p:txBody>
          <a:bodyPr>
            <a:normAutofit fontScale="70000" lnSpcReduction="20000"/>
          </a:bodyPr>
          <a:lstStyle/>
          <a:p>
            <a:r>
              <a:rPr lang="en-US" altLang="ja-JP" i="1" dirty="0"/>
              <a:t>Get</a:t>
            </a:r>
            <a:r>
              <a:rPr lang="en-US" altLang="ja-JP" dirty="0"/>
              <a:t> throughput of </a:t>
            </a:r>
            <a:r>
              <a:rPr lang="en-US" altLang="ja-JP" dirty="0">
                <a:solidFill>
                  <a:srgbClr val="FF0000"/>
                </a:solidFill>
              </a:rPr>
              <a:t>unsorted</a:t>
            </a:r>
            <a:r>
              <a:rPr lang="en-US" altLang="ja-JP" dirty="0"/>
              <a:t> node is </a:t>
            </a:r>
            <a:r>
              <a:rPr lang="en-US" altLang="ja-JP" dirty="0">
                <a:solidFill>
                  <a:srgbClr val="FF0000"/>
                </a:solidFill>
              </a:rPr>
              <a:t>slightly worse </a:t>
            </a:r>
            <a:r>
              <a:rPr lang="en-US" altLang="ja-JP" dirty="0"/>
              <a:t>than </a:t>
            </a:r>
            <a:r>
              <a:rPr lang="en-US" altLang="ja-JP" dirty="0">
                <a:solidFill>
                  <a:srgbClr val="FF0000"/>
                </a:solidFill>
              </a:rPr>
              <a:t>sorted</a:t>
            </a:r>
            <a:r>
              <a:rPr lang="en-US" altLang="ja-JP" dirty="0"/>
              <a:t> node</a:t>
            </a:r>
          </a:p>
          <a:p>
            <a:r>
              <a:rPr lang="en-US" altLang="ja-JP" i="1" dirty="0"/>
              <a:t>Put</a:t>
            </a:r>
            <a:r>
              <a:rPr lang="en-US" altLang="ja-JP" dirty="0"/>
              <a:t> throughput of </a:t>
            </a:r>
            <a:r>
              <a:rPr lang="en-US" altLang="ja-JP" dirty="0">
                <a:solidFill>
                  <a:srgbClr val="FF0000"/>
                </a:solidFill>
              </a:rPr>
              <a:t>unsorted</a:t>
            </a:r>
            <a:r>
              <a:rPr lang="en-US" altLang="ja-JP" dirty="0"/>
              <a:t> node is </a:t>
            </a:r>
            <a:r>
              <a:rPr lang="en-US" altLang="ja-JP" dirty="0">
                <a:solidFill>
                  <a:srgbClr val="FF0000"/>
                </a:solidFill>
              </a:rPr>
              <a:t>much better </a:t>
            </a:r>
            <a:r>
              <a:rPr lang="en-US" altLang="ja-JP" dirty="0"/>
              <a:t>than </a:t>
            </a:r>
            <a:r>
              <a:rPr lang="en-US" altLang="ja-JP" dirty="0">
                <a:solidFill>
                  <a:srgbClr val="FF0000"/>
                </a:solidFill>
              </a:rPr>
              <a:t>sorted</a:t>
            </a:r>
            <a:r>
              <a:rPr lang="en-US" altLang="ja-JP" dirty="0"/>
              <a:t> </a:t>
            </a:r>
            <a:r>
              <a:rPr lang="en-US" altLang="ja-JP" dirty="0" smtClean="0"/>
              <a:t>node</a:t>
            </a:r>
          </a:p>
          <a:p>
            <a:pPr lvl="1"/>
            <a:r>
              <a:rPr lang="en-US" altLang="ja-JP" dirty="0"/>
              <a:t>If </a:t>
            </a:r>
            <a:r>
              <a:rPr lang="en-US" altLang="ja-JP" dirty="0" smtClean="0"/>
              <a:t>keys are </a:t>
            </a:r>
            <a:r>
              <a:rPr lang="en-US" altLang="ja-JP" dirty="0"/>
              <a:t>unique, </a:t>
            </a:r>
            <a:r>
              <a:rPr lang="en-US" altLang="ja-JP" dirty="0" smtClean="0"/>
              <a:t>large </a:t>
            </a:r>
            <a:r>
              <a:rPr lang="en-US" altLang="ja-JP" dirty="0"/>
              <a:t>node </a:t>
            </a:r>
            <a:r>
              <a:rPr lang="en-US" altLang="ja-JP" dirty="0" smtClean="0"/>
              <a:t>size is </a:t>
            </a:r>
            <a:r>
              <a:rPr lang="en-US" altLang="ja-JP" dirty="0"/>
              <a:t>better </a:t>
            </a:r>
          </a:p>
          <a:p>
            <a:pPr lvl="1"/>
            <a:endParaRPr lang="en-US" altLang="ja-JP" dirty="0"/>
          </a:p>
        </p:txBody>
      </p:sp>
      <p:sp>
        <p:nvSpPr>
          <p:cNvPr id="13" name="スライド番号プレースホルダー 12"/>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5949" y="908720"/>
            <a:ext cx="4576123" cy="3312368"/>
          </a:xfrm>
          <a:prstGeom prst="rect">
            <a:avLst/>
          </a:prstGeom>
        </p:spPr>
      </p:pic>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908720"/>
            <a:ext cx="4576123" cy="3312368"/>
          </a:xfrm>
          <a:prstGeom prst="rect">
            <a:avLst/>
          </a:prstGeom>
        </p:spPr>
      </p:pic>
      <p:sp>
        <p:nvSpPr>
          <p:cNvPr id="16" name="円/楕円 15"/>
          <p:cNvSpPr/>
          <p:nvPr/>
        </p:nvSpPr>
        <p:spPr bwMode="auto">
          <a:xfrm>
            <a:off x="2555776" y="1668870"/>
            <a:ext cx="400992" cy="394972"/>
          </a:xfrm>
          <a:prstGeom prst="ellipse">
            <a:avLst/>
          </a:prstGeom>
          <a:noFill/>
          <a:ln w="25400">
            <a:solidFill>
              <a:srgbClr val="0070C0"/>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7" name="円/楕円 16"/>
          <p:cNvSpPr/>
          <p:nvPr/>
        </p:nvSpPr>
        <p:spPr bwMode="auto">
          <a:xfrm>
            <a:off x="6835304" y="1308830"/>
            <a:ext cx="400992" cy="1440160"/>
          </a:xfrm>
          <a:prstGeom prst="ellipse">
            <a:avLst/>
          </a:prstGeom>
          <a:noFill/>
          <a:ln w="25400">
            <a:solidFill>
              <a:srgbClr val="0070C0"/>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8" name="テキスト ボックス 17"/>
          <p:cNvSpPr txBox="1"/>
          <p:nvPr/>
        </p:nvSpPr>
        <p:spPr>
          <a:xfrm>
            <a:off x="1835620" y="4194416"/>
            <a:ext cx="1737014" cy="400110"/>
          </a:xfrm>
          <a:prstGeom prst="rect">
            <a:avLst/>
          </a:prstGeom>
          <a:noFill/>
        </p:spPr>
        <p:txBody>
          <a:bodyPr wrap="none" rtlCol="0">
            <a:spAutoFit/>
          </a:bodyPr>
          <a:lstStyle/>
          <a:p>
            <a:r>
              <a:rPr lang="en-US" altLang="ja-JP" sz="2000" i="1" u="sng" dirty="0" smtClean="0"/>
              <a:t>Get</a:t>
            </a:r>
            <a:r>
              <a:rPr lang="en-US" altLang="ja-JP" sz="2000" u="sng" dirty="0" smtClean="0"/>
              <a:t> operations</a:t>
            </a:r>
          </a:p>
        </p:txBody>
      </p:sp>
      <p:sp>
        <p:nvSpPr>
          <p:cNvPr id="19" name="テキスト ボックス 18"/>
          <p:cNvSpPr txBox="1"/>
          <p:nvPr/>
        </p:nvSpPr>
        <p:spPr>
          <a:xfrm>
            <a:off x="6156176" y="4181018"/>
            <a:ext cx="1712713" cy="400110"/>
          </a:xfrm>
          <a:prstGeom prst="rect">
            <a:avLst/>
          </a:prstGeom>
          <a:noFill/>
        </p:spPr>
        <p:txBody>
          <a:bodyPr wrap="none" rtlCol="0">
            <a:spAutoFit/>
          </a:bodyPr>
          <a:lstStyle/>
          <a:p>
            <a:r>
              <a:rPr lang="en-US" altLang="ja-JP" sz="2000" i="1" u="sng" dirty="0" smtClean="0"/>
              <a:t>Put</a:t>
            </a:r>
            <a:r>
              <a:rPr lang="en-US" altLang="ja-JP" sz="2000" u="sng" dirty="0" smtClean="0"/>
              <a:t> operations</a:t>
            </a:r>
          </a:p>
        </p:txBody>
      </p:sp>
      <p:cxnSp>
        <p:nvCxnSpPr>
          <p:cNvPr id="21" name="直線矢印コネクタ 20"/>
          <p:cNvCxnSpPr/>
          <p:nvPr/>
        </p:nvCxnSpPr>
        <p:spPr>
          <a:xfrm>
            <a:off x="3131840" y="1786214"/>
            <a:ext cx="0" cy="144016"/>
          </a:xfrm>
          <a:prstGeom prst="straightConnector1">
            <a:avLst/>
          </a:prstGeom>
          <a:ln w="3175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7380312" y="1988840"/>
            <a:ext cx="0" cy="504056"/>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V="1">
            <a:off x="8532440" y="1052736"/>
            <a:ext cx="0" cy="1440160"/>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699792" y="1786214"/>
            <a:ext cx="648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771800" y="1930230"/>
            <a:ext cx="5760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084168" y="2492896"/>
            <a:ext cx="26642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804248" y="1988840"/>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7524328" y="1052736"/>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1402258" y="5838363"/>
            <a:ext cx="6544163" cy="830997"/>
          </a:xfrm>
          <a:prstGeom prst="rect">
            <a:avLst/>
          </a:prstGeom>
          <a:noFill/>
          <a:ln>
            <a:solidFill>
              <a:schemeClr val="tx1"/>
            </a:solidFill>
          </a:ln>
        </p:spPr>
        <p:txBody>
          <a:bodyPr wrap="none" rtlCol="0">
            <a:spAutoFit/>
          </a:bodyPr>
          <a:lstStyle/>
          <a:p>
            <a:pPr algn="ctr"/>
            <a:r>
              <a:rPr lang="en-US" altLang="ja-JP" sz="2400" dirty="0" smtClean="0"/>
              <a:t>Considering </a:t>
            </a:r>
            <a:r>
              <a:rPr lang="en-US" altLang="ja-JP" sz="2400" i="1" dirty="0" smtClean="0"/>
              <a:t>get</a:t>
            </a:r>
            <a:r>
              <a:rPr lang="en-US" altLang="ja-JP" sz="2400" dirty="0" smtClean="0"/>
              <a:t> performance and duplicate keys, </a:t>
            </a:r>
          </a:p>
          <a:p>
            <a:pPr algn="ctr"/>
            <a:r>
              <a:rPr lang="en-US" altLang="ja-JP" sz="2400" dirty="0" smtClean="0"/>
              <a:t>select </a:t>
            </a:r>
            <a:r>
              <a:rPr lang="en-US" altLang="ja-JP" sz="2400" dirty="0" smtClean="0">
                <a:solidFill>
                  <a:srgbClr val="FF0000"/>
                </a:solidFill>
              </a:rPr>
              <a:t>512 Byte unsorted node</a:t>
            </a:r>
            <a:endParaRPr kumimoji="1" lang="ja-JP" altLang="en-US" sz="2400" dirty="0"/>
          </a:p>
        </p:txBody>
      </p:sp>
    </p:spTree>
    <p:extLst>
      <p:ext uri="{BB962C8B-B14F-4D97-AF65-F5344CB8AC3E}">
        <p14:creationId xmlns:p14="http://schemas.microsoft.com/office/powerpoint/2010/main" val="2454197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lang="en-US" altLang="ja-JP" dirty="0"/>
              <a:t>Replace </a:t>
            </a:r>
            <a:r>
              <a:rPr lang="en-US" altLang="ja-JP" dirty="0" smtClean="0"/>
              <a:t>root </a:t>
            </a:r>
            <a:r>
              <a:rPr lang="en-US" altLang="ja-JP" dirty="0"/>
              <a:t>node </a:t>
            </a:r>
            <a:r>
              <a:rPr lang="en-US" altLang="ja-JP" dirty="0" smtClean="0"/>
              <a:t>with read </a:t>
            </a:r>
            <a:r>
              <a:rPr lang="en-US" altLang="ja-JP" dirty="0"/>
              <a:t>optimized node</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dirty="0"/>
          </a:p>
        </p:txBody>
      </p:sp>
      <p:sp>
        <p:nvSpPr>
          <p:cNvPr id="6" name="下矢印 5"/>
          <p:cNvSpPr/>
          <p:nvPr/>
        </p:nvSpPr>
        <p:spPr>
          <a:xfrm>
            <a:off x="3744634" y="2708920"/>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744634" y="3933056"/>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80338" y="1844824"/>
            <a:ext cx="7002415" cy="79208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bg1">
                    <a:lumMod val="50000"/>
                  </a:schemeClr>
                </a:solidFill>
              </a:rPr>
              <a:t>Optimize basic </a:t>
            </a:r>
            <a:r>
              <a:rPr lang="en-US" altLang="ja-JP" sz="2400" dirty="0">
                <a:solidFill>
                  <a:schemeClr val="bg1">
                    <a:lumMod val="50000"/>
                  </a:schemeClr>
                </a:solidFill>
              </a:rPr>
              <a:t>B+-tree </a:t>
            </a:r>
            <a:r>
              <a:rPr lang="en-US" altLang="ja-JP" sz="2400" dirty="0" smtClean="0">
                <a:solidFill>
                  <a:schemeClr val="bg1">
                    <a:lumMod val="50000"/>
                  </a:schemeClr>
                </a:solidFill>
              </a:rPr>
              <a:t>performance with SIMD </a:t>
            </a:r>
          </a:p>
          <a:p>
            <a:pPr algn="ctr"/>
            <a:r>
              <a:rPr lang="en-US" altLang="ja-JP" sz="2400" dirty="0">
                <a:solidFill>
                  <a:schemeClr val="bg1">
                    <a:lumMod val="50000"/>
                  </a:schemeClr>
                </a:solidFill>
              </a:rPr>
              <a:t>(all nodes are the same type)</a:t>
            </a:r>
          </a:p>
        </p:txBody>
      </p:sp>
      <p:sp>
        <p:nvSpPr>
          <p:cNvPr id="9" name="角丸四角形 8"/>
          <p:cNvSpPr/>
          <p:nvPr/>
        </p:nvSpPr>
        <p:spPr>
          <a:xfrm>
            <a:off x="1097977" y="3212976"/>
            <a:ext cx="7002415" cy="6480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bg1">
                    <a:lumMod val="50000"/>
                  </a:schemeClr>
                </a:solidFill>
              </a:rPr>
              <a:t>Replace leaf node with write optimized node</a:t>
            </a:r>
          </a:p>
        </p:txBody>
      </p:sp>
      <p:sp>
        <p:nvSpPr>
          <p:cNvPr id="10" name="角丸四角形 9"/>
          <p:cNvSpPr/>
          <p:nvPr/>
        </p:nvSpPr>
        <p:spPr>
          <a:xfrm>
            <a:off x="1097977" y="4437112"/>
            <a:ext cx="7002415"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tx1"/>
                </a:solidFill>
              </a:rPr>
              <a:t>Replace </a:t>
            </a:r>
            <a:r>
              <a:rPr lang="en-US" altLang="ja-JP" sz="2400" dirty="0" smtClean="0">
                <a:solidFill>
                  <a:schemeClr val="tx1"/>
                </a:solidFill>
              </a:rPr>
              <a:t>root </a:t>
            </a:r>
            <a:r>
              <a:rPr lang="en-US" altLang="ja-JP" sz="2400" dirty="0">
                <a:solidFill>
                  <a:schemeClr val="tx1"/>
                </a:solidFill>
              </a:rPr>
              <a:t>node with </a:t>
            </a:r>
            <a:r>
              <a:rPr lang="en-US" altLang="ja-JP" sz="2400" dirty="0" smtClean="0">
                <a:solidFill>
                  <a:schemeClr val="tx1"/>
                </a:solidFill>
              </a:rPr>
              <a:t>read optimized </a:t>
            </a:r>
            <a:r>
              <a:rPr lang="en-US" altLang="ja-JP" sz="2400" dirty="0">
                <a:solidFill>
                  <a:schemeClr val="tx1"/>
                </a:solidFill>
              </a:rPr>
              <a:t>node</a:t>
            </a:r>
          </a:p>
        </p:txBody>
      </p:sp>
      <p:sp>
        <p:nvSpPr>
          <p:cNvPr id="11" name="下矢印 10"/>
          <p:cNvSpPr/>
          <p:nvPr/>
        </p:nvSpPr>
        <p:spPr>
          <a:xfrm>
            <a:off x="3744634" y="5157192"/>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097977" y="5661248"/>
            <a:ext cx="7002415" cy="6480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bg1">
                    <a:lumMod val="50000"/>
                  </a:schemeClr>
                </a:solidFill>
              </a:rPr>
              <a:t>Utilize large pages and software </a:t>
            </a:r>
            <a:r>
              <a:rPr lang="en-US" altLang="ja-JP" sz="2400" dirty="0" err="1" smtClean="0">
                <a:solidFill>
                  <a:schemeClr val="bg1">
                    <a:lumMod val="50000"/>
                  </a:schemeClr>
                </a:solidFill>
              </a:rPr>
              <a:t>prefetch</a:t>
            </a:r>
            <a:r>
              <a:rPr lang="en-US" altLang="ja-JP" sz="2400" dirty="0" smtClean="0">
                <a:solidFill>
                  <a:schemeClr val="bg1">
                    <a:lumMod val="50000"/>
                  </a:schemeClr>
                </a:solidFill>
              </a:rPr>
              <a:t> at each level</a:t>
            </a:r>
            <a:endParaRPr lang="en-US" altLang="ja-JP" sz="2400" dirty="0">
              <a:solidFill>
                <a:schemeClr val="bg1">
                  <a:lumMod val="50000"/>
                </a:schemeClr>
              </a:solidFill>
            </a:endParaRPr>
          </a:p>
        </p:txBody>
      </p:sp>
    </p:spTree>
    <p:extLst>
      <p:ext uri="{BB962C8B-B14F-4D97-AF65-F5344CB8AC3E}">
        <p14:creationId xmlns:p14="http://schemas.microsoft.com/office/powerpoint/2010/main" val="2228399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720080"/>
          </a:xfrm>
        </p:spPr>
        <p:txBody>
          <a:bodyPr/>
          <a:lstStyle/>
          <a:p>
            <a:r>
              <a:rPr lang="en-US" altLang="ja-JP" dirty="0"/>
              <a:t>What are </a:t>
            </a:r>
            <a:r>
              <a:rPr lang="en-US" altLang="ja-JP" dirty="0" smtClean="0"/>
              <a:t>read </a:t>
            </a:r>
            <a:r>
              <a:rPr lang="en-US" altLang="ja-JP" dirty="0"/>
              <a:t>optimized nodes like</a:t>
            </a:r>
            <a:r>
              <a:rPr lang="en-US" altLang="ja-JP" dirty="0" smtClean="0"/>
              <a:t>?</a:t>
            </a:r>
            <a:endParaRPr kumimoji="1" lang="ja-JP" altLang="en-US" dirty="0"/>
          </a:p>
        </p:txBody>
      </p:sp>
      <p:sp>
        <p:nvSpPr>
          <p:cNvPr id="28" name="コンテンツ プレースホルダー 27"/>
          <p:cNvSpPr>
            <a:spLocks noGrp="1"/>
          </p:cNvSpPr>
          <p:nvPr>
            <p:ph idx="1"/>
          </p:nvPr>
        </p:nvSpPr>
        <p:spPr>
          <a:xfrm>
            <a:off x="457200" y="1124744"/>
            <a:ext cx="8229600" cy="3312368"/>
          </a:xfrm>
        </p:spPr>
        <p:txBody>
          <a:bodyPr>
            <a:normAutofit fontScale="85000" lnSpcReduction="10000"/>
          </a:bodyPr>
          <a:lstStyle/>
          <a:p>
            <a:pPr marL="0" indent="0">
              <a:buNone/>
            </a:pPr>
            <a:r>
              <a:rPr kumimoji="1" lang="en-US" altLang="ja-JP" dirty="0" smtClean="0"/>
              <a:t>Which search algorithm to use? (sorted nodes)</a:t>
            </a:r>
          </a:p>
          <a:p>
            <a:pPr lvl="1"/>
            <a:r>
              <a:rPr lang="en-US" altLang="ja-JP" dirty="0" smtClean="0"/>
              <a:t>linear: O(n), binary: O(log</a:t>
            </a:r>
            <a:r>
              <a:rPr lang="en-US" altLang="ja-JP" baseline="-25000" dirty="0" smtClean="0"/>
              <a:t>2</a:t>
            </a:r>
            <a:r>
              <a:rPr lang="en-US" altLang="ja-JP" dirty="0" smtClean="0"/>
              <a:t> </a:t>
            </a:r>
            <a:r>
              <a:rPr lang="en-US" altLang="ja-JP" dirty="0"/>
              <a:t>n</a:t>
            </a:r>
            <a:r>
              <a:rPr lang="en-US" altLang="ja-JP" dirty="0" smtClean="0"/>
              <a:t>), </a:t>
            </a:r>
            <a:br>
              <a:rPr lang="en-US" altLang="ja-JP" dirty="0" smtClean="0"/>
            </a:br>
            <a:r>
              <a:rPr lang="en-US" altLang="ja-JP" dirty="0" smtClean="0"/>
              <a:t>interpolation: O(log</a:t>
            </a:r>
            <a:r>
              <a:rPr lang="en-US" altLang="ja-JP" baseline="-25000" dirty="0" smtClean="0"/>
              <a:t>2</a:t>
            </a:r>
            <a:r>
              <a:rPr lang="en-US" altLang="ja-JP" dirty="0" smtClean="0"/>
              <a:t> </a:t>
            </a:r>
            <a:r>
              <a:rPr lang="en-US" altLang="ja-JP" dirty="0" err="1"/>
              <a:t>log</a:t>
            </a:r>
            <a:r>
              <a:rPr lang="en-US" altLang="ja-JP" baseline="-25000" dirty="0" err="1"/>
              <a:t>2</a:t>
            </a:r>
            <a:r>
              <a:rPr lang="en-US" altLang="ja-JP" dirty="0"/>
              <a:t> n</a:t>
            </a:r>
            <a:r>
              <a:rPr lang="en-US" altLang="ja-JP" dirty="0" smtClean="0"/>
              <a:t>)  </a:t>
            </a:r>
            <a:r>
              <a:rPr lang="en-US" altLang="ja-JP" sz="2100" dirty="0" smtClean="0"/>
              <a:t>[*]</a:t>
            </a:r>
            <a:r>
              <a:rPr lang="en-US" altLang="ja-JP" dirty="0" smtClean="0"/>
              <a:t> </a:t>
            </a:r>
            <a:r>
              <a:rPr lang="en-US" altLang="ja-JP" sz="2400" dirty="0" smtClean="0"/>
              <a:t>under uniform distribution </a:t>
            </a:r>
            <a:endParaRPr lang="en-US" altLang="ja-JP" dirty="0" smtClean="0"/>
          </a:p>
          <a:p>
            <a:pPr lvl="2"/>
            <a:r>
              <a:rPr lang="en-US" altLang="ja-JP" dirty="0" smtClean="0"/>
              <a:t>interpolation search works like binary search, </a:t>
            </a:r>
            <a:br>
              <a:rPr lang="en-US" altLang="ja-JP" dirty="0" smtClean="0"/>
            </a:br>
            <a:r>
              <a:rPr lang="en-US" altLang="ja-JP" dirty="0" smtClean="0"/>
              <a:t>except that next search space is calculated by linear interpolation</a:t>
            </a:r>
          </a:p>
          <a:p>
            <a:pPr marL="0" indent="0">
              <a:buNone/>
            </a:pPr>
            <a:r>
              <a:rPr lang="en-US" altLang="ja-JP" dirty="0" smtClean="0"/>
              <a:t>Optimal search algorithm depends on the node size:</a:t>
            </a:r>
          </a:p>
          <a:p>
            <a:pPr lvl="1"/>
            <a:r>
              <a:rPr lang="en-US" altLang="ja-JP" dirty="0"/>
              <a:t>On a small node, the </a:t>
            </a:r>
            <a:r>
              <a:rPr lang="en-US" altLang="ja-JP" dirty="0" smtClean="0"/>
              <a:t>order does not matter</a:t>
            </a:r>
          </a:p>
          <a:p>
            <a:pPr lvl="1"/>
            <a:r>
              <a:rPr lang="en-US" altLang="ja-JP" dirty="0" smtClean="0"/>
              <a:t>On </a:t>
            </a:r>
            <a:r>
              <a:rPr lang="en-US" altLang="ja-JP" dirty="0"/>
              <a:t>a very large node, the </a:t>
            </a:r>
            <a:r>
              <a:rPr lang="en-US" altLang="ja-JP" dirty="0" smtClean="0"/>
              <a:t>order matters</a:t>
            </a:r>
          </a:p>
          <a:p>
            <a:pPr lvl="1"/>
            <a:endParaRPr lang="en-US" altLang="ja-JP" dirty="0" smtClean="0"/>
          </a:p>
        </p:txBody>
      </p:sp>
      <p:sp>
        <p:nvSpPr>
          <p:cNvPr id="29" name="テキスト ボックス 28"/>
          <p:cNvSpPr txBox="1"/>
          <p:nvPr/>
        </p:nvSpPr>
        <p:spPr>
          <a:xfrm>
            <a:off x="395536" y="5733256"/>
            <a:ext cx="8064896" cy="954107"/>
          </a:xfrm>
          <a:prstGeom prst="rect">
            <a:avLst/>
          </a:prstGeom>
          <a:noFill/>
        </p:spPr>
        <p:txBody>
          <a:bodyPr wrap="square" rtlCol="0">
            <a:spAutoFit/>
          </a:bodyPr>
          <a:lstStyle/>
          <a:p>
            <a:pPr algn="ctr"/>
            <a:r>
              <a:rPr lang="en-US" altLang="ja-JP" sz="2800" dirty="0" smtClean="0"/>
              <a:t>Large sorted node </a:t>
            </a:r>
          </a:p>
          <a:p>
            <a:pPr algn="ctr"/>
            <a:r>
              <a:rPr lang="en-US" altLang="ja-JP" sz="2800" dirty="0" smtClean="0"/>
              <a:t>with interpolation search is better</a:t>
            </a:r>
          </a:p>
        </p:txBody>
      </p:sp>
      <p:sp>
        <p:nvSpPr>
          <p:cNvPr id="30" name="正方形/長方形 29"/>
          <p:cNvSpPr/>
          <p:nvPr/>
        </p:nvSpPr>
        <p:spPr>
          <a:xfrm>
            <a:off x="4499992" y="4869160"/>
            <a:ext cx="4536504" cy="646331"/>
          </a:xfrm>
          <a:prstGeom prst="rect">
            <a:avLst/>
          </a:prstGeom>
        </p:spPr>
        <p:txBody>
          <a:bodyPr wrap="square">
            <a:spAutoFit/>
          </a:bodyPr>
          <a:lstStyle/>
          <a:p>
            <a:pPr>
              <a:spcBef>
                <a:spcPct val="20000"/>
              </a:spcBef>
            </a:pPr>
            <a:r>
              <a:rPr lang="en-US" altLang="ja-JP" dirty="0" smtClean="0">
                <a:solidFill>
                  <a:prstClr val="black"/>
                </a:solidFill>
              </a:rPr>
              <a:t>number </a:t>
            </a:r>
            <a:r>
              <a:rPr lang="en-US" altLang="ja-JP" dirty="0">
                <a:solidFill>
                  <a:prstClr val="black"/>
                </a:solidFill>
              </a:rPr>
              <a:t>of </a:t>
            </a:r>
            <a:r>
              <a:rPr lang="en-US" altLang="ja-JP" dirty="0" smtClean="0">
                <a:solidFill>
                  <a:prstClr val="black"/>
                </a:solidFill>
              </a:rPr>
              <a:t>comparison:</a:t>
            </a:r>
            <a:r>
              <a:rPr lang="en-US" altLang="ja-JP" dirty="0">
                <a:solidFill>
                  <a:prstClr val="black"/>
                </a:solidFill>
              </a:rPr>
              <a:t/>
            </a:r>
            <a:br>
              <a:rPr lang="en-US" altLang="ja-JP" dirty="0">
                <a:solidFill>
                  <a:prstClr val="black"/>
                </a:solidFill>
              </a:rPr>
            </a:br>
            <a:r>
              <a:rPr lang="en-US" altLang="ja-JP" dirty="0">
                <a:solidFill>
                  <a:prstClr val="black"/>
                </a:solidFill>
              </a:rPr>
              <a:t>linear: </a:t>
            </a:r>
            <a:r>
              <a:rPr lang="en-US" altLang="ja-JP" dirty="0" smtClean="0">
                <a:solidFill>
                  <a:srgbClr val="FF0000"/>
                </a:solidFill>
              </a:rPr>
              <a:t>0.5 million</a:t>
            </a:r>
            <a:r>
              <a:rPr lang="en-US" altLang="ja-JP" dirty="0" smtClean="0">
                <a:solidFill>
                  <a:prstClr val="black"/>
                </a:solidFill>
              </a:rPr>
              <a:t>, </a:t>
            </a:r>
            <a:r>
              <a:rPr lang="en-US" altLang="ja-JP" dirty="0">
                <a:solidFill>
                  <a:prstClr val="black"/>
                </a:solidFill>
              </a:rPr>
              <a:t>binary: </a:t>
            </a:r>
            <a:r>
              <a:rPr lang="en-US" altLang="ja-JP" dirty="0">
                <a:solidFill>
                  <a:srgbClr val="FF0000"/>
                </a:solidFill>
              </a:rPr>
              <a:t>20</a:t>
            </a:r>
            <a:r>
              <a:rPr lang="en-US" altLang="ja-JP" dirty="0">
                <a:solidFill>
                  <a:prstClr val="black"/>
                </a:solidFill>
              </a:rPr>
              <a:t>, interpolation: </a:t>
            </a:r>
            <a:r>
              <a:rPr lang="en-US" altLang="ja-JP" dirty="0">
                <a:solidFill>
                  <a:srgbClr val="FF0000"/>
                </a:solidFill>
              </a:rPr>
              <a:t>5</a:t>
            </a:r>
          </a:p>
        </p:txBody>
      </p:sp>
      <p:sp>
        <p:nvSpPr>
          <p:cNvPr id="31" name="角丸四角形 30"/>
          <p:cNvSpPr/>
          <p:nvPr/>
        </p:nvSpPr>
        <p:spPr bwMode="auto">
          <a:xfrm>
            <a:off x="755576" y="4221088"/>
            <a:ext cx="3280103" cy="612435"/>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sz="1200">
              <a:solidFill>
                <a:schemeClr val="tx1"/>
              </a:solidFill>
            </a:endParaRPr>
          </a:p>
        </p:txBody>
      </p:sp>
      <p:sp>
        <p:nvSpPr>
          <p:cNvPr id="32" name="テキスト ボックス 31"/>
          <p:cNvSpPr txBox="1"/>
          <p:nvPr/>
        </p:nvSpPr>
        <p:spPr>
          <a:xfrm>
            <a:off x="899596" y="440146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10</a:t>
            </a:r>
            <a:endParaRPr lang="ja-JP" altLang="en-US" sz="1200" dirty="0"/>
          </a:p>
        </p:txBody>
      </p:sp>
      <p:sp>
        <p:nvSpPr>
          <p:cNvPr id="33" name="テキスト ボックス 32"/>
          <p:cNvSpPr txBox="1"/>
          <p:nvPr/>
        </p:nvSpPr>
        <p:spPr>
          <a:xfrm>
            <a:off x="1331656" y="440146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23</a:t>
            </a:r>
            <a:endParaRPr lang="ja-JP" altLang="en-US" sz="1200" dirty="0"/>
          </a:p>
        </p:txBody>
      </p:sp>
      <p:sp>
        <p:nvSpPr>
          <p:cNvPr id="34" name="テキスト ボックス 33"/>
          <p:cNvSpPr txBox="1"/>
          <p:nvPr/>
        </p:nvSpPr>
        <p:spPr>
          <a:xfrm>
            <a:off x="3059896" y="440146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75</a:t>
            </a:r>
            <a:endParaRPr lang="ja-JP" altLang="en-US" sz="1200" dirty="0"/>
          </a:p>
        </p:txBody>
      </p:sp>
      <p:sp>
        <p:nvSpPr>
          <p:cNvPr id="35" name="テキスト ボックス 34"/>
          <p:cNvSpPr txBox="1"/>
          <p:nvPr/>
        </p:nvSpPr>
        <p:spPr>
          <a:xfrm>
            <a:off x="1763716" y="440146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34</a:t>
            </a:r>
            <a:endParaRPr lang="ja-JP" altLang="en-US" sz="1200" dirty="0"/>
          </a:p>
        </p:txBody>
      </p:sp>
      <p:sp>
        <p:nvSpPr>
          <p:cNvPr id="36" name="テキスト ボックス 35"/>
          <p:cNvSpPr txBox="1"/>
          <p:nvPr/>
        </p:nvSpPr>
        <p:spPr>
          <a:xfrm>
            <a:off x="2195776" y="440146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58</a:t>
            </a:r>
            <a:endParaRPr lang="ja-JP" altLang="en-US" sz="1200" dirty="0"/>
          </a:p>
        </p:txBody>
      </p:sp>
      <p:sp>
        <p:nvSpPr>
          <p:cNvPr id="37" name="テキスト ボックス 36"/>
          <p:cNvSpPr txBox="1"/>
          <p:nvPr/>
        </p:nvSpPr>
        <p:spPr>
          <a:xfrm>
            <a:off x="3491956" y="440146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96</a:t>
            </a:r>
            <a:endParaRPr lang="ja-JP" altLang="en-US" sz="1200" dirty="0"/>
          </a:p>
        </p:txBody>
      </p:sp>
      <p:sp>
        <p:nvSpPr>
          <p:cNvPr id="38" name="テキスト ボックス 37"/>
          <p:cNvSpPr txBox="1"/>
          <p:nvPr/>
        </p:nvSpPr>
        <p:spPr>
          <a:xfrm>
            <a:off x="2627836" y="4401464"/>
            <a:ext cx="354584" cy="276999"/>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altLang="ja-JP" sz="1200" dirty="0"/>
              <a:t>61</a:t>
            </a:r>
            <a:endParaRPr lang="ja-JP" altLang="en-US" sz="1200" dirty="0"/>
          </a:p>
        </p:txBody>
      </p:sp>
      <p:sp>
        <p:nvSpPr>
          <p:cNvPr id="44" name="角丸四角形 43"/>
          <p:cNvSpPr/>
          <p:nvPr/>
        </p:nvSpPr>
        <p:spPr bwMode="auto">
          <a:xfrm>
            <a:off x="4572000" y="4221088"/>
            <a:ext cx="3280103" cy="612435"/>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sz="1200">
              <a:solidFill>
                <a:schemeClr val="tx1"/>
              </a:solidFill>
            </a:endParaRPr>
          </a:p>
        </p:txBody>
      </p:sp>
      <p:sp>
        <p:nvSpPr>
          <p:cNvPr id="45" name="テキスト ボックス 44"/>
          <p:cNvSpPr txBox="1"/>
          <p:nvPr/>
        </p:nvSpPr>
        <p:spPr>
          <a:xfrm>
            <a:off x="5199576" y="4365104"/>
            <a:ext cx="1306576" cy="338554"/>
          </a:xfrm>
          <a:prstGeom prst="rect">
            <a:avLst/>
          </a:prstGeom>
          <a:noFill/>
        </p:spPr>
        <p:txBody>
          <a:bodyPr wrap="none" rtlCol="0">
            <a:spAutoFit/>
          </a:bodyPr>
          <a:lstStyle/>
          <a:p>
            <a:r>
              <a:rPr lang="en-US" altLang="ja-JP" sz="1600" dirty="0" smtClean="0"/>
              <a:t>1 million keys</a:t>
            </a:r>
            <a:endParaRPr kumimoji="1" lang="ja-JP" altLang="en-US" sz="1600" dirty="0"/>
          </a:p>
        </p:txBody>
      </p:sp>
      <p:sp>
        <p:nvSpPr>
          <p:cNvPr id="46" name="正方形/長方形 45"/>
          <p:cNvSpPr/>
          <p:nvPr/>
        </p:nvSpPr>
        <p:spPr>
          <a:xfrm>
            <a:off x="683568" y="4869160"/>
            <a:ext cx="4032448" cy="646331"/>
          </a:xfrm>
          <a:prstGeom prst="rect">
            <a:avLst/>
          </a:prstGeom>
        </p:spPr>
        <p:txBody>
          <a:bodyPr wrap="square">
            <a:spAutoFit/>
          </a:bodyPr>
          <a:lstStyle/>
          <a:p>
            <a:pPr>
              <a:spcBef>
                <a:spcPct val="20000"/>
              </a:spcBef>
            </a:pPr>
            <a:r>
              <a:rPr lang="en-US" altLang="ja-JP" dirty="0" smtClean="0">
                <a:solidFill>
                  <a:prstClr val="black"/>
                </a:solidFill>
              </a:rPr>
              <a:t>number </a:t>
            </a:r>
            <a:r>
              <a:rPr lang="en-US" altLang="ja-JP" dirty="0">
                <a:solidFill>
                  <a:prstClr val="black"/>
                </a:solidFill>
              </a:rPr>
              <a:t>of </a:t>
            </a:r>
            <a:r>
              <a:rPr lang="en-US" altLang="ja-JP" dirty="0" smtClean="0">
                <a:solidFill>
                  <a:prstClr val="black"/>
                </a:solidFill>
              </a:rPr>
              <a:t>comparison:</a:t>
            </a:r>
            <a:r>
              <a:rPr lang="en-US" altLang="ja-JP" dirty="0">
                <a:solidFill>
                  <a:prstClr val="black"/>
                </a:solidFill>
              </a:rPr>
              <a:t/>
            </a:r>
            <a:br>
              <a:rPr lang="en-US" altLang="ja-JP" dirty="0">
                <a:solidFill>
                  <a:prstClr val="black"/>
                </a:solidFill>
              </a:rPr>
            </a:br>
            <a:r>
              <a:rPr lang="en-US" altLang="ja-JP" dirty="0">
                <a:solidFill>
                  <a:prstClr val="black"/>
                </a:solidFill>
              </a:rPr>
              <a:t>linear: </a:t>
            </a:r>
            <a:r>
              <a:rPr lang="en-US" altLang="ja-JP" dirty="0" smtClean="0">
                <a:solidFill>
                  <a:srgbClr val="FF0000"/>
                </a:solidFill>
              </a:rPr>
              <a:t>3</a:t>
            </a:r>
            <a:r>
              <a:rPr lang="en-US" altLang="ja-JP" dirty="0">
                <a:solidFill>
                  <a:srgbClr val="FF0000"/>
                </a:solidFill>
              </a:rPr>
              <a:t> </a:t>
            </a:r>
            <a:r>
              <a:rPr lang="en-US" altLang="ja-JP" dirty="0" smtClean="0">
                <a:solidFill>
                  <a:srgbClr val="FF0000"/>
                </a:solidFill>
              </a:rPr>
              <a:t>.5</a:t>
            </a:r>
            <a:r>
              <a:rPr lang="en-US" altLang="ja-JP" dirty="0" smtClean="0">
                <a:solidFill>
                  <a:prstClr val="black"/>
                </a:solidFill>
              </a:rPr>
              <a:t>, </a:t>
            </a:r>
            <a:r>
              <a:rPr lang="en-US" altLang="ja-JP" dirty="0">
                <a:solidFill>
                  <a:prstClr val="black"/>
                </a:solidFill>
              </a:rPr>
              <a:t>binary: </a:t>
            </a:r>
            <a:r>
              <a:rPr lang="en-US" altLang="ja-JP" dirty="0">
                <a:solidFill>
                  <a:srgbClr val="FF0000"/>
                </a:solidFill>
              </a:rPr>
              <a:t>3</a:t>
            </a:r>
            <a:r>
              <a:rPr lang="en-US" altLang="ja-JP" dirty="0">
                <a:solidFill>
                  <a:prstClr val="black"/>
                </a:solidFill>
              </a:rPr>
              <a:t>, interpolation: </a:t>
            </a:r>
            <a:r>
              <a:rPr lang="en-US" altLang="ja-JP" dirty="0" smtClean="0">
                <a:solidFill>
                  <a:srgbClr val="FF0000"/>
                </a:solidFill>
              </a:rPr>
              <a:t>2</a:t>
            </a:r>
            <a:endParaRPr lang="ja-JP" altLang="en-US" dirty="0">
              <a:solidFill>
                <a:srgbClr val="FF0000"/>
              </a:solidFill>
            </a:endParaRPr>
          </a:p>
        </p:txBody>
      </p:sp>
      <p:sp>
        <p:nvSpPr>
          <p:cNvPr id="47" name="テキスト ボックス 46"/>
          <p:cNvSpPr txBox="1"/>
          <p:nvPr/>
        </p:nvSpPr>
        <p:spPr>
          <a:xfrm>
            <a:off x="4644009"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48" name="テキスト ボックス 47"/>
          <p:cNvSpPr txBox="1"/>
          <p:nvPr/>
        </p:nvSpPr>
        <p:spPr>
          <a:xfrm>
            <a:off x="4788024"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49" name="テキスト ボックス 48"/>
          <p:cNvSpPr txBox="1"/>
          <p:nvPr/>
        </p:nvSpPr>
        <p:spPr>
          <a:xfrm>
            <a:off x="4932039"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53" name="テキスト ボックス 52"/>
          <p:cNvSpPr txBox="1"/>
          <p:nvPr/>
        </p:nvSpPr>
        <p:spPr>
          <a:xfrm>
            <a:off x="6732240"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54" name="テキスト ボックス 53"/>
          <p:cNvSpPr txBox="1"/>
          <p:nvPr/>
        </p:nvSpPr>
        <p:spPr>
          <a:xfrm>
            <a:off x="6876256"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55" name="テキスト ボックス 54"/>
          <p:cNvSpPr txBox="1"/>
          <p:nvPr/>
        </p:nvSpPr>
        <p:spPr>
          <a:xfrm>
            <a:off x="7020272"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56" name="テキスト ボックス 55"/>
          <p:cNvSpPr txBox="1"/>
          <p:nvPr/>
        </p:nvSpPr>
        <p:spPr>
          <a:xfrm>
            <a:off x="7164288"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57" name="テキスト ボックス 56"/>
          <p:cNvSpPr txBox="1"/>
          <p:nvPr/>
        </p:nvSpPr>
        <p:spPr>
          <a:xfrm>
            <a:off x="7308304"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58" name="テキスト ボックス 57"/>
          <p:cNvSpPr txBox="1"/>
          <p:nvPr/>
        </p:nvSpPr>
        <p:spPr>
          <a:xfrm>
            <a:off x="7452320"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59" name="テキスト ボックス 58"/>
          <p:cNvSpPr txBox="1"/>
          <p:nvPr/>
        </p:nvSpPr>
        <p:spPr>
          <a:xfrm>
            <a:off x="7596336"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60" name="テキスト ボックス 59"/>
          <p:cNvSpPr txBox="1"/>
          <p:nvPr/>
        </p:nvSpPr>
        <p:spPr>
          <a:xfrm>
            <a:off x="7740352" y="4376137"/>
            <a:ext cx="72008"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ja-JP" altLang="en-US" sz="1200" dirty="0"/>
          </a:p>
        </p:txBody>
      </p:sp>
      <p:sp>
        <p:nvSpPr>
          <p:cNvPr id="61" name="テキスト ボックス 60"/>
          <p:cNvSpPr txBox="1"/>
          <p:nvPr/>
        </p:nvSpPr>
        <p:spPr>
          <a:xfrm>
            <a:off x="4953526" y="4293096"/>
            <a:ext cx="338554" cy="338554"/>
          </a:xfrm>
          <a:prstGeom prst="rect">
            <a:avLst/>
          </a:prstGeom>
          <a:noFill/>
        </p:spPr>
        <p:txBody>
          <a:bodyPr wrap="none" rtlCol="0">
            <a:spAutoFit/>
          </a:bodyPr>
          <a:lstStyle/>
          <a:p>
            <a:r>
              <a:rPr lang="en-US" altLang="ja-JP" sz="1600" dirty="0" smtClean="0"/>
              <a:t>...</a:t>
            </a:r>
            <a:endParaRPr kumimoji="1" lang="ja-JP" altLang="en-US" sz="1600" dirty="0"/>
          </a:p>
        </p:txBody>
      </p:sp>
      <p:sp>
        <p:nvSpPr>
          <p:cNvPr id="62" name="テキスト ボックス 61"/>
          <p:cNvSpPr txBox="1"/>
          <p:nvPr/>
        </p:nvSpPr>
        <p:spPr>
          <a:xfrm>
            <a:off x="6444208" y="4293096"/>
            <a:ext cx="338554" cy="338554"/>
          </a:xfrm>
          <a:prstGeom prst="rect">
            <a:avLst/>
          </a:prstGeom>
          <a:noFill/>
        </p:spPr>
        <p:txBody>
          <a:bodyPr wrap="none" rtlCol="0">
            <a:spAutoFit/>
          </a:bodyPr>
          <a:lstStyle/>
          <a:p>
            <a:r>
              <a:rPr lang="en-US" altLang="ja-JP" sz="1600" dirty="0" smtClean="0"/>
              <a:t>...</a:t>
            </a:r>
            <a:endParaRPr kumimoji="1" lang="ja-JP" altLang="en-US" sz="1600" dirty="0"/>
          </a:p>
        </p:txBody>
      </p:sp>
      <p:sp>
        <p:nvSpPr>
          <p:cNvPr id="63" name="スライド番号プレースホルダー 3"/>
          <p:cNvSpPr>
            <a:spLocks noGrp="1"/>
          </p:cNvSpPr>
          <p:nvPr>
            <p:ph type="sldNum" sz="quarter" idx="12"/>
          </p:nvPr>
        </p:nvSpPr>
        <p:spPr>
          <a:xfrm>
            <a:off x="6902896" y="6448251"/>
            <a:ext cx="2133600" cy="365125"/>
          </a:xfrm>
        </p:spPr>
        <p:txBody>
          <a:bodyPr/>
          <a:lstStyle/>
          <a:p>
            <a:fld id="{D2D8002D-B5B0-4BAC-B1F6-782DDCCE6D9C}" type="slidenum">
              <a:rPr kumimoji="1" lang="ja-JP" altLang="en-US" smtClean="0"/>
              <a:pPr/>
              <a:t>18</a:t>
            </a:fld>
            <a:endParaRPr kumimoji="1" lang="ja-JP" altLang="en-US"/>
          </a:p>
        </p:txBody>
      </p:sp>
    </p:spTree>
    <p:extLst>
      <p:ext uri="{BB962C8B-B14F-4D97-AF65-F5344CB8AC3E}">
        <p14:creationId xmlns:p14="http://schemas.microsoft.com/office/powerpoint/2010/main" val="189612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Objective of this research</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sz="2800" dirty="0"/>
              <a:t>Support various </a:t>
            </a:r>
            <a:r>
              <a:rPr lang="en-US" altLang="ja-JP" sz="2800" dirty="0" smtClean="0"/>
              <a:t>applications:</a:t>
            </a:r>
            <a:endParaRPr lang="en-US" altLang="ja-JP" sz="2800" dirty="0"/>
          </a:p>
          <a:p>
            <a:pPr lvl="1"/>
            <a:r>
              <a:rPr lang="en-US" altLang="ja-JP" sz="2400" dirty="0"/>
              <a:t>Target </a:t>
            </a:r>
            <a:r>
              <a:rPr lang="en-US" altLang="ja-JP" sz="2400" dirty="0">
                <a:solidFill>
                  <a:srgbClr val="FF0000"/>
                </a:solidFill>
              </a:rPr>
              <a:t>B+-</a:t>
            </a:r>
            <a:r>
              <a:rPr lang="en-US" altLang="ja-JP" sz="2400" dirty="0" smtClean="0">
                <a:solidFill>
                  <a:srgbClr val="FF0000"/>
                </a:solidFill>
              </a:rPr>
              <a:t>trees </a:t>
            </a:r>
            <a:r>
              <a:rPr lang="en-US" altLang="ja-JP" sz="2400" dirty="0"/>
              <a:t>as a widely used index</a:t>
            </a:r>
          </a:p>
          <a:p>
            <a:pPr marL="0" indent="0">
              <a:buNone/>
            </a:pPr>
            <a:r>
              <a:rPr lang="en-US" altLang="ja-JP" sz="2800" dirty="0" smtClean="0"/>
              <a:t>Improve basic performance: </a:t>
            </a:r>
          </a:p>
          <a:p>
            <a:pPr lvl="1">
              <a:spcBef>
                <a:spcPts val="0"/>
              </a:spcBef>
            </a:pPr>
            <a:r>
              <a:rPr lang="en-US" altLang="ja-JP" sz="2400" dirty="0"/>
              <a:t>F</a:t>
            </a:r>
            <a:r>
              <a:rPr lang="en-US" altLang="ja-JP" sz="2400" dirty="0" smtClean="0"/>
              <a:t>ocus on </a:t>
            </a:r>
            <a:r>
              <a:rPr lang="en-US" altLang="ja-JP" sz="2400" dirty="0" smtClean="0">
                <a:solidFill>
                  <a:srgbClr val="FF0000"/>
                </a:solidFill>
              </a:rPr>
              <a:t>single-thread performance</a:t>
            </a:r>
          </a:p>
          <a:p>
            <a:pPr marL="0" indent="0">
              <a:spcBef>
                <a:spcPts val="1200"/>
              </a:spcBef>
              <a:buNone/>
            </a:pPr>
            <a:r>
              <a:rPr lang="en-US" altLang="ja-JP" sz="2800" dirty="0" smtClean="0"/>
              <a:t>Utilize the current hardware environment:</a:t>
            </a:r>
          </a:p>
          <a:p>
            <a:pPr lvl="1">
              <a:spcBef>
                <a:spcPts val="0"/>
              </a:spcBef>
            </a:pPr>
            <a:r>
              <a:rPr kumimoji="1" lang="en-US" altLang="ja-JP" sz="2400" dirty="0" smtClean="0"/>
              <a:t>Whole tree </a:t>
            </a:r>
            <a:r>
              <a:rPr lang="en-US" altLang="ja-JP" sz="2400" dirty="0" smtClean="0"/>
              <a:t>can</a:t>
            </a:r>
            <a:r>
              <a:rPr kumimoji="1" lang="en-US" altLang="ja-JP" sz="2400" dirty="0" smtClean="0"/>
              <a:t> be stored </a:t>
            </a:r>
            <a:r>
              <a:rPr kumimoji="1" lang="en-US" altLang="ja-JP" sz="2400" dirty="0" smtClean="0">
                <a:solidFill>
                  <a:srgbClr val="FF0000"/>
                </a:solidFill>
              </a:rPr>
              <a:t>in the memory</a:t>
            </a:r>
            <a:endParaRPr kumimoji="1" lang="ja-JP" altLang="en-US" sz="2400" dirty="0">
              <a:solidFill>
                <a:srgbClr val="FF0000"/>
              </a:solidFill>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
        <p:nvSpPr>
          <p:cNvPr id="5" name="テキスト ボックス 4"/>
          <p:cNvSpPr txBox="1"/>
          <p:nvPr/>
        </p:nvSpPr>
        <p:spPr>
          <a:xfrm>
            <a:off x="199524" y="5373216"/>
            <a:ext cx="8764964" cy="954107"/>
          </a:xfrm>
          <a:prstGeom prst="rect">
            <a:avLst/>
          </a:prstGeom>
          <a:noFill/>
        </p:spPr>
        <p:txBody>
          <a:bodyPr wrap="none" rtlCol="0">
            <a:spAutoFit/>
          </a:bodyPr>
          <a:lstStyle/>
          <a:p>
            <a:pPr algn="ctr"/>
            <a:r>
              <a:rPr lang="en-US" altLang="ja-JP" sz="2800" dirty="0" smtClean="0"/>
              <a:t>Improve </a:t>
            </a:r>
            <a:r>
              <a:rPr lang="en-US" altLang="ja-JP" sz="2800" i="1" dirty="0" smtClean="0">
                <a:solidFill>
                  <a:srgbClr val="FF0000"/>
                </a:solidFill>
              </a:rPr>
              <a:t>single-thread </a:t>
            </a:r>
            <a:r>
              <a:rPr lang="en-US" altLang="ja-JP" sz="2800" i="1" dirty="0">
                <a:solidFill>
                  <a:srgbClr val="FF0000"/>
                </a:solidFill>
              </a:rPr>
              <a:t>performance </a:t>
            </a:r>
            <a:r>
              <a:rPr lang="en-US" altLang="ja-JP" sz="2800" dirty="0" smtClean="0"/>
              <a:t>of </a:t>
            </a:r>
            <a:r>
              <a:rPr lang="en-US" altLang="ja-JP" sz="2800" dirty="0"/>
              <a:t>a</a:t>
            </a:r>
            <a:r>
              <a:rPr lang="en-US" altLang="ja-JP" sz="2800" i="1" dirty="0">
                <a:solidFill>
                  <a:srgbClr val="FF0000"/>
                </a:solidFill>
              </a:rPr>
              <a:t> B+-tree </a:t>
            </a:r>
            <a:r>
              <a:rPr lang="en-US" altLang="ja-JP" sz="2800" i="1" dirty="0" smtClean="0">
                <a:solidFill>
                  <a:srgbClr val="FF0000"/>
                </a:solidFill>
              </a:rPr>
              <a:t>in memory</a:t>
            </a:r>
          </a:p>
          <a:p>
            <a:pPr algn="ctr"/>
            <a:r>
              <a:rPr lang="en-US" altLang="ja-JP" sz="2800" dirty="0" smtClean="0"/>
              <a:t>with modern hardware functionalities</a:t>
            </a:r>
            <a:endParaRPr kumimoji="1" lang="ja-JP" altLang="en-US" sz="2800" dirty="0"/>
          </a:p>
        </p:txBody>
      </p:sp>
      <p:sp>
        <p:nvSpPr>
          <p:cNvPr id="6" name="下矢印 5"/>
          <p:cNvSpPr/>
          <p:nvPr/>
        </p:nvSpPr>
        <p:spPr>
          <a:xfrm>
            <a:off x="3707904" y="4797152"/>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2673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50106"/>
          </a:xfrm>
        </p:spPr>
        <p:txBody>
          <a:bodyPr>
            <a:normAutofit/>
          </a:bodyPr>
          <a:lstStyle/>
          <a:p>
            <a:r>
              <a:rPr lang="en-US" altLang="ja-JP" dirty="0" smtClean="0"/>
              <a:t>How to make root node size large?</a:t>
            </a:r>
            <a:endParaRPr kumimoji="1" lang="ja-JP" altLang="en-US" dirty="0"/>
          </a:p>
        </p:txBody>
      </p:sp>
      <p:sp>
        <p:nvSpPr>
          <p:cNvPr id="84" name="スライド番号プレースホルダー 83"/>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sp>
        <p:nvSpPr>
          <p:cNvPr id="3" name="角丸四角形 2"/>
          <p:cNvSpPr/>
          <p:nvPr/>
        </p:nvSpPr>
        <p:spPr bwMode="auto">
          <a:xfrm>
            <a:off x="171799" y="639890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4" name="角丸四角形 3"/>
          <p:cNvSpPr/>
          <p:nvPr/>
        </p:nvSpPr>
        <p:spPr bwMode="auto">
          <a:xfrm>
            <a:off x="608955" y="639890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5" name="角丸四角形 4"/>
          <p:cNvSpPr/>
          <p:nvPr/>
        </p:nvSpPr>
        <p:spPr bwMode="auto">
          <a:xfrm>
            <a:off x="1041015" y="639890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6" name="角丸四角形 5"/>
          <p:cNvSpPr/>
          <p:nvPr/>
        </p:nvSpPr>
        <p:spPr bwMode="auto">
          <a:xfrm>
            <a:off x="608955" y="575081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7" name="直線矢印コネクタ 6"/>
          <p:cNvCxnSpPr>
            <a:stCxn id="6" idx="2"/>
            <a:endCxn id="5" idx="0"/>
          </p:cNvCxnSpPr>
          <p:nvPr/>
        </p:nvCxnSpPr>
        <p:spPr bwMode="auto">
          <a:xfrm>
            <a:off x="788902" y="5989718"/>
            <a:ext cx="432060" cy="40919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 name="直線矢印コネクタ 7"/>
          <p:cNvCxnSpPr>
            <a:stCxn id="6" idx="2"/>
            <a:endCxn id="4" idx="0"/>
          </p:cNvCxnSpPr>
          <p:nvPr/>
        </p:nvCxnSpPr>
        <p:spPr bwMode="auto">
          <a:xfrm>
            <a:off x="788902" y="5989718"/>
            <a:ext cx="0" cy="40919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p:cNvCxnSpPr>
            <a:stCxn id="6" idx="2"/>
            <a:endCxn id="3" idx="0"/>
          </p:cNvCxnSpPr>
          <p:nvPr/>
        </p:nvCxnSpPr>
        <p:spPr bwMode="auto">
          <a:xfrm flipH="1">
            <a:off x="351746" y="5989718"/>
            <a:ext cx="437156" cy="40919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0" name="角丸四角形 9"/>
          <p:cNvSpPr/>
          <p:nvPr/>
        </p:nvSpPr>
        <p:spPr bwMode="auto">
          <a:xfrm>
            <a:off x="1566680" y="639890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1" name="角丸四角形 10"/>
          <p:cNvSpPr/>
          <p:nvPr/>
        </p:nvSpPr>
        <p:spPr bwMode="auto">
          <a:xfrm>
            <a:off x="2003836" y="639890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2" name="角丸四角形 11"/>
          <p:cNvSpPr/>
          <p:nvPr/>
        </p:nvSpPr>
        <p:spPr bwMode="auto">
          <a:xfrm>
            <a:off x="2435896" y="639890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3" name="角丸四角形 12"/>
          <p:cNvSpPr/>
          <p:nvPr/>
        </p:nvSpPr>
        <p:spPr bwMode="auto">
          <a:xfrm>
            <a:off x="2003836" y="575081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14" name="直線矢印コネクタ 13"/>
          <p:cNvCxnSpPr>
            <a:stCxn id="13" idx="2"/>
            <a:endCxn id="12" idx="0"/>
          </p:cNvCxnSpPr>
          <p:nvPr/>
        </p:nvCxnSpPr>
        <p:spPr bwMode="auto">
          <a:xfrm>
            <a:off x="2183783" y="5989718"/>
            <a:ext cx="432060" cy="40919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p:cNvCxnSpPr>
            <a:stCxn id="13" idx="2"/>
            <a:endCxn id="11" idx="0"/>
          </p:cNvCxnSpPr>
          <p:nvPr/>
        </p:nvCxnSpPr>
        <p:spPr bwMode="auto">
          <a:xfrm>
            <a:off x="2183783" y="5989718"/>
            <a:ext cx="0" cy="40919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a:stCxn id="13" idx="2"/>
            <a:endCxn id="10" idx="0"/>
          </p:cNvCxnSpPr>
          <p:nvPr/>
        </p:nvCxnSpPr>
        <p:spPr bwMode="auto">
          <a:xfrm flipH="1">
            <a:off x="1746627" y="5989718"/>
            <a:ext cx="437156" cy="40919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7" name="角丸四角形 16"/>
          <p:cNvSpPr/>
          <p:nvPr/>
        </p:nvSpPr>
        <p:spPr bwMode="auto">
          <a:xfrm>
            <a:off x="2949675" y="639890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8" name="角丸四角形 17"/>
          <p:cNvSpPr/>
          <p:nvPr/>
        </p:nvSpPr>
        <p:spPr bwMode="auto">
          <a:xfrm>
            <a:off x="3386831" y="6398908"/>
            <a:ext cx="359893" cy="238900"/>
          </a:xfrm>
          <a:prstGeom prst="roundRect">
            <a:avLst/>
          </a:prstGeom>
          <a:noFill/>
          <a:ln>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9" name="角丸四角形 18"/>
          <p:cNvSpPr/>
          <p:nvPr/>
        </p:nvSpPr>
        <p:spPr bwMode="auto">
          <a:xfrm>
            <a:off x="3818891" y="639890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20" name="角丸四角形 19"/>
          <p:cNvSpPr/>
          <p:nvPr/>
        </p:nvSpPr>
        <p:spPr bwMode="auto">
          <a:xfrm>
            <a:off x="3386831" y="5750818"/>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21" name="直線矢印コネクタ 20"/>
          <p:cNvCxnSpPr>
            <a:stCxn id="20" idx="2"/>
            <a:endCxn id="19" idx="0"/>
          </p:cNvCxnSpPr>
          <p:nvPr/>
        </p:nvCxnSpPr>
        <p:spPr bwMode="auto">
          <a:xfrm>
            <a:off x="3566778" y="5989718"/>
            <a:ext cx="432060" cy="40919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p:cNvCxnSpPr>
            <a:stCxn id="20" idx="2"/>
            <a:endCxn id="18" idx="0"/>
          </p:cNvCxnSpPr>
          <p:nvPr/>
        </p:nvCxnSpPr>
        <p:spPr bwMode="auto">
          <a:xfrm>
            <a:off x="3566778" y="5989718"/>
            <a:ext cx="0" cy="40919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p:cNvCxnSpPr>
            <a:stCxn id="20" idx="2"/>
            <a:endCxn id="17" idx="0"/>
          </p:cNvCxnSpPr>
          <p:nvPr/>
        </p:nvCxnSpPr>
        <p:spPr bwMode="auto">
          <a:xfrm flipH="1">
            <a:off x="3129622" y="5989718"/>
            <a:ext cx="437156" cy="40919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角丸四角形 23"/>
          <p:cNvSpPr/>
          <p:nvPr/>
        </p:nvSpPr>
        <p:spPr bwMode="auto">
          <a:xfrm>
            <a:off x="1236207" y="4966569"/>
            <a:ext cx="1893415" cy="367199"/>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25" name="直線矢印コネクタ 24"/>
          <p:cNvCxnSpPr>
            <a:stCxn id="24" idx="2"/>
            <a:endCxn id="13" idx="0"/>
          </p:cNvCxnSpPr>
          <p:nvPr/>
        </p:nvCxnSpPr>
        <p:spPr bwMode="auto">
          <a:xfrm>
            <a:off x="2182915" y="5333768"/>
            <a:ext cx="868" cy="4170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p:cNvCxnSpPr>
            <a:stCxn id="24" idx="2"/>
            <a:endCxn id="20" idx="0"/>
          </p:cNvCxnSpPr>
          <p:nvPr/>
        </p:nvCxnSpPr>
        <p:spPr bwMode="auto">
          <a:xfrm>
            <a:off x="2182915" y="5333768"/>
            <a:ext cx="1383863" cy="4170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p:cNvCxnSpPr>
            <a:stCxn id="24" idx="2"/>
            <a:endCxn id="6" idx="0"/>
          </p:cNvCxnSpPr>
          <p:nvPr/>
        </p:nvCxnSpPr>
        <p:spPr bwMode="auto">
          <a:xfrm flipH="1">
            <a:off x="788902" y="5333768"/>
            <a:ext cx="1394013" cy="41705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4211960" y="1340768"/>
            <a:ext cx="4898736" cy="1015663"/>
          </a:xfrm>
          <a:prstGeom prst="rect">
            <a:avLst/>
          </a:prstGeom>
          <a:noFill/>
        </p:spPr>
        <p:txBody>
          <a:bodyPr wrap="square" rtlCol="0">
            <a:spAutoFit/>
          </a:bodyPr>
          <a:lstStyle/>
          <a:p>
            <a:pPr marL="176213" indent="-176213">
              <a:buFont typeface="Arial" pitchFamily="34" charset="0"/>
              <a:buChar char="•"/>
            </a:pPr>
            <a:r>
              <a:rPr lang="en-US" altLang="ja-JP" sz="2000" dirty="0" smtClean="0"/>
              <a:t>Normal B+-tree </a:t>
            </a:r>
            <a:r>
              <a:rPr lang="en-US" altLang="ja-JP" sz="2000" dirty="0" smtClean="0">
                <a:solidFill>
                  <a:srgbClr val="FF0000"/>
                </a:solidFill>
              </a:rPr>
              <a:t>increases number of levels </a:t>
            </a:r>
            <a:r>
              <a:rPr lang="en-US" altLang="ja-JP" sz="2000" dirty="0" smtClean="0"/>
              <a:t>after large number of insertion</a:t>
            </a:r>
          </a:p>
          <a:p>
            <a:pPr marL="176213" indent="-176213">
              <a:buFont typeface="Arial" pitchFamily="34" charset="0"/>
              <a:buChar char="•"/>
            </a:pPr>
            <a:r>
              <a:rPr lang="en-US" altLang="ja-JP" sz="2000" dirty="0" smtClean="0">
                <a:solidFill>
                  <a:srgbClr val="FF0000"/>
                </a:solidFill>
              </a:rPr>
              <a:t>Root node size is not enough</a:t>
            </a:r>
          </a:p>
        </p:txBody>
      </p:sp>
      <p:sp>
        <p:nvSpPr>
          <p:cNvPr id="36" name="角丸四角形 35"/>
          <p:cNvSpPr/>
          <p:nvPr/>
        </p:nvSpPr>
        <p:spPr bwMode="auto">
          <a:xfrm>
            <a:off x="179513" y="380688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37" name="角丸四角形 36"/>
          <p:cNvSpPr/>
          <p:nvPr/>
        </p:nvSpPr>
        <p:spPr bwMode="auto">
          <a:xfrm>
            <a:off x="616669" y="380688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38" name="角丸四角形 37"/>
          <p:cNvSpPr/>
          <p:nvPr/>
        </p:nvSpPr>
        <p:spPr bwMode="auto">
          <a:xfrm>
            <a:off x="1048729" y="380688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39" name="直線矢印コネクタ 38"/>
          <p:cNvCxnSpPr>
            <a:stCxn id="45" idx="2"/>
            <a:endCxn id="38" idx="0"/>
          </p:cNvCxnSpPr>
          <p:nvPr/>
        </p:nvCxnSpPr>
        <p:spPr bwMode="auto">
          <a:xfrm flipH="1">
            <a:off x="1228676" y="3385879"/>
            <a:ext cx="954329" cy="42100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0" name="直線矢印コネクタ 39"/>
          <p:cNvCxnSpPr>
            <a:stCxn id="45" idx="2"/>
            <a:endCxn id="37" idx="0"/>
          </p:cNvCxnSpPr>
          <p:nvPr/>
        </p:nvCxnSpPr>
        <p:spPr bwMode="auto">
          <a:xfrm flipH="1">
            <a:off x="796616" y="3385879"/>
            <a:ext cx="1386389" cy="42100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1" name="直線矢印コネクタ 40"/>
          <p:cNvCxnSpPr>
            <a:stCxn id="45" idx="2"/>
            <a:endCxn id="36" idx="0"/>
          </p:cNvCxnSpPr>
          <p:nvPr/>
        </p:nvCxnSpPr>
        <p:spPr bwMode="auto">
          <a:xfrm flipH="1">
            <a:off x="359460" y="3385879"/>
            <a:ext cx="1823545" cy="42100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2" name="角丸四角形 41"/>
          <p:cNvSpPr/>
          <p:nvPr/>
        </p:nvSpPr>
        <p:spPr bwMode="auto">
          <a:xfrm>
            <a:off x="1574394" y="380688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43" name="角丸四角形 42"/>
          <p:cNvSpPr/>
          <p:nvPr/>
        </p:nvSpPr>
        <p:spPr bwMode="auto">
          <a:xfrm>
            <a:off x="2011550" y="380688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44" name="角丸四角形 43"/>
          <p:cNvSpPr/>
          <p:nvPr/>
        </p:nvSpPr>
        <p:spPr bwMode="auto">
          <a:xfrm>
            <a:off x="2443610" y="380688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45" name="角丸四角形 44"/>
          <p:cNvSpPr/>
          <p:nvPr/>
        </p:nvSpPr>
        <p:spPr bwMode="auto">
          <a:xfrm>
            <a:off x="179512" y="2996952"/>
            <a:ext cx="4006985" cy="388927"/>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46" name="直線矢印コネクタ 45"/>
          <p:cNvCxnSpPr>
            <a:stCxn id="45" idx="2"/>
            <a:endCxn id="44" idx="0"/>
          </p:cNvCxnSpPr>
          <p:nvPr/>
        </p:nvCxnSpPr>
        <p:spPr bwMode="auto">
          <a:xfrm>
            <a:off x="2183005" y="3385879"/>
            <a:ext cx="440552" cy="42100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7" name="直線矢印コネクタ 46"/>
          <p:cNvCxnSpPr>
            <a:stCxn id="45" idx="2"/>
            <a:endCxn id="43" idx="0"/>
          </p:cNvCxnSpPr>
          <p:nvPr/>
        </p:nvCxnSpPr>
        <p:spPr bwMode="auto">
          <a:xfrm>
            <a:off x="2183005" y="3385879"/>
            <a:ext cx="8492" cy="42100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48" name="直線矢印コネクタ 47"/>
          <p:cNvCxnSpPr>
            <a:stCxn id="45" idx="2"/>
            <a:endCxn id="42" idx="0"/>
          </p:cNvCxnSpPr>
          <p:nvPr/>
        </p:nvCxnSpPr>
        <p:spPr bwMode="auto">
          <a:xfrm flipH="1">
            <a:off x="1754341" y="3385879"/>
            <a:ext cx="428664" cy="42100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9" name="角丸四角形 48"/>
          <p:cNvSpPr/>
          <p:nvPr/>
        </p:nvSpPr>
        <p:spPr bwMode="auto">
          <a:xfrm>
            <a:off x="2957389" y="380688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50" name="角丸四角形 49"/>
          <p:cNvSpPr/>
          <p:nvPr/>
        </p:nvSpPr>
        <p:spPr bwMode="auto">
          <a:xfrm>
            <a:off x="3394545" y="3806880"/>
            <a:ext cx="359893" cy="238900"/>
          </a:xfrm>
          <a:prstGeom prst="roundRect">
            <a:avLst/>
          </a:prstGeom>
          <a:noFill/>
          <a:ln>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51" name="角丸四角形 50"/>
          <p:cNvSpPr/>
          <p:nvPr/>
        </p:nvSpPr>
        <p:spPr bwMode="auto">
          <a:xfrm>
            <a:off x="3826605" y="380688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52" name="直線矢印コネクタ 51"/>
          <p:cNvCxnSpPr>
            <a:stCxn id="45" idx="2"/>
            <a:endCxn id="51" idx="0"/>
          </p:cNvCxnSpPr>
          <p:nvPr/>
        </p:nvCxnSpPr>
        <p:spPr bwMode="auto">
          <a:xfrm>
            <a:off x="2183005" y="3385879"/>
            <a:ext cx="1823547" cy="42100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3" name="直線矢印コネクタ 52"/>
          <p:cNvCxnSpPr>
            <a:stCxn id="45" idx="2"/>
            <a:endCxn id="50" idx="0"/>
          </p:cNvCxnSpPr>
          <p:nvPr/>
        </p:nvCxnSpPr>
        <p:spPr bwMode="auto">
          <a:xfrm>
            <a:off x="2183005" y="3385879"/>
            <a:ext cx="1391487" cy="42100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4" name="直線矢印コネクタ 53"/>
          <p:cNvCxnSpPr>
            <a:stCxn id="45" idx="2"/>
            <a:endCxn id="49" idx="0"/>
          </p:cNvCxnSpPr>
          <p:nvPr/>
        </p:nvCxnSpPr>
        <p:spPr bwMode="auto">
          <a:xfrm>
            <a:off x="2183005" y="3385879"/>
            <a:ext cx="954331" cy="42100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55" name="角丸四角形 54"/>
          <p:cNvSpPr/>
          <p:nvPr/>
        </p:nvSpPr>
        <p:spPr bwMode="auto">
          <a:xfrm>
            <a:off x="185462" y="2396979"/>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56" name="角丸四角形 55"/>
          <p:cNvSpPr/>
          <p:nvPr/>
        </p:nvSpPr>
        <p:spPr bwMode="auto">
          <a:xfrm>
            <a:off x="662676" y="2396979"/>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57" name="角丸四角形 56"/>
          <p:cNvSpPr/>
          <p:nvPr/>
        </p:nvSpPr>
        <p:spPr bwMode="auto">
          <a:xfrm>
            <a:off x="446646" y="192389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58" name="直線矢印コネクタ 57"/>
          <p:cNvCxnSpPr>
            <a:stCxn id="57" idx="2"/>
            <a:endCxn id="56" idx="0"/>
          </p:cNvCxnSpPr>
          <p:nvPr/>
        </p:nvCxnSpPr>
        <p:spPr bwMode="auto">
          <a:xfrm>
            <a:off x="626593" y="2162790"/>
            <a:ext cx="216030" cy="23418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9" name="直線矢印コネクタ 58"/>
          <p:cNvCxnSpPr>
            <a:stCxn id="57" idx="2"/>
            <a:endCxn id="55" idx="0"/>
          </p:cNvCxnSpPr>
          <p:nvPr/>
        </p:nvCxnSpPr>
        <p:spPr bwMode="auto">
          <a:xfrm flipH="1">
            <a:off x="365409" y="2162790"/>
            <a:ext cx="261184" cy="23418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60" name="角丸四角形 59"/>
          <p:cNvSpPr/>
          <p:nvPr/>
        </p:nvSpPr>
        <p:spPr bwMode="auto">
          <a:xfrm>
            <a:off x="1820967" y="1124744"/>
            <a:ext cx="641959" cy="281847"/>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61" name="直線矢印コネクタ 60"/>
          <p:cNvCxnSpPr>
            <a:stCxn id="79" idx="2"/>
            <a:endCxn id="66" idx="1"/>
          </p:cNvCxnSpPr>
          <p:nvPr/>
        </p:nvCxnSpPr>
        <p:spPr bwMode="auto">
          <a:xfrm>
            <a:off x="1130663" y="1771759"/>
            <a:ext cx="324123" cy="27158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2" name="直線矢印コネクタ 61"/>
          <p:cNvCxnSpPr>
            <a:stCxn id="60" idx="2"/>
            <a:endCxn id="79" idx="3"/>
          </p:cNvCxnSpPr>
          <p:nvPr/>
        </p:nvCxnSpPr>
        <p:spPr bwMode="auto">
          <a:xfrm flipH="1">
            <a:off x="1310609" y="1406591"/>
            <a:ext cx="831338" cy="24571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3" name="直線矢印コネクタ 62"/>
          <p:cNvCxnSpPr>
            <a:stCxn id="79" idx="2"/>
            <a:endCxn id="57" idx="3"/>
          </p:cNvCxnSpPr>
          <p:nvPr/>
        </p:nvCxnSpPr>
        <p:spPr bwMode="auto">
          <a:xfrm flipH="1">
            <a:off x="806539" y="1771759"/>
            <a:ext cx="324124" cy="271581"/>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64" name="角丸四角形 63"/>
          <p:cNvSpPr/>
          <p:nvPr/>
        </p:nvSpPr>
        <p:spPr bwMode="auto">
          <a:xfrm>
            <a:off x="1193602" y="2396979"/>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65" name="角丸四角形 64"/>
          <p:cNvSpPr/>
          <p:nvPr/>
        </p:nvSpPr>
        <p:spPr bwMode="auto">
          <a:xfrm>
            <a:off x="1670816" y="2396979"/>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66" name="角丸四角形 65"/>
          <p:cNvSpPr/>
          <p:nvPr/>
        </p:nvSpPr>
        <p:spPr bwMode="auto">
          <a:xfrm>
            <a:off x="1454786" y="192389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67" name="直線矢印コネクタ 66"/>
          <p:cNvCxnSpPr>
            <a:stCxn id="66" idx="2"/>
            <a:endCxn id="65" idx="0"/>
          </p:cNvCxnSpPr>
          <p:nvPr/>
        </p:nvCxnSpPr>
        <p:spPr bwMode="auto">
          <a:xfrm>
            <a:off x="1634733" y="2162790"/>
            <a:ext cx="216030" cy="23418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68" name="直線矢印コネクタ 67"/>
          <p:cNvCxnSpPr>
            <a:stCxn id="66" idx="2"/>
            <a:endCxn id="64" idx="0"/>
          </p:cNvCxnSpPr>
          <p:nvPr/>
        </p:nvCxnSpPr>
        <p:spPr bwMode="auto">
          <a:xfrm flipH="1">
            <a:off x="1373549" y="2162790"/>
            <a:ext cx="261184" cy="23418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69" name="角丸四角形 68"/>
          <p:cNvSpPr/>
          <p:nvPr/>
        </p:nvSpPr>
        <p:spPr bwMode="auto">
          <a:xfrm>
            <a:off x="2201742" y="2396979"/>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70" name="角丸四角形 69"/>
          <p:cNvSpPr/>
          <p:nvPr/>
        </p:nvSpPr>
        <p:spPr bwMode="auto">
          <a:xfrm>
            <a:off x="2678956" y="2396979"/>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71" name="角丸四角形 70"/>
          <p:cNvSpPr/>
          <p:nvPr/>
        </p:nvSpPr>
        <p:spPr bwMode="auto">
          <a:xfrm>
            <a:off x="2462926" y="192389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72" name="直線矢印コネクタ 71"/>
          <p:cNvCxnSpPr>
            <a:stCxn id="71" idx="2"/>
            <a:endCxn id="70" idx="0"/>
          </p:cNvCxnSpPr>
          <p:nvPr/>
        </p:nvCxnSpPr>
        <p:spPr bwMode="auto">
          <a:xfrm>
            <a:off x="2642873" y="2162790"/>
            <a:ext cx="216030" cy="23418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3" name="直線矢印コネクタ 72"/>
          <p:cNvCxnSpPr>
            <a:stCxn id="71" idx="2"/>
            <a:endCxn id="69" idx="0"/>
          </p:cNvCxnSpPr>
          <p:nvPr/>
        </p:nvCxnSpPr>
        <p:spPr bwMode="auto">
          <a:xfrm flipH="1">
            <a:off x="2381689" y="2162790"/>
            <a:ext cx="261184" cy="23418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4" name="角丸四角形 73"/>
          <p:cNvSpPr/>
          <p:nvPr/>
        </p:nvSpPr>
        <p:spPr bwMode="auto">
          <a:xfrm>
            <a:off x="3209882" y="2396979"/>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75" name="角丸四角形 74"/>
          <p:cNvSpPr/>
          <p:nvPr/>
        </p:nvSpPr>
        <p:spPr bwMode="auto">
          <a:xfrm>
            <a:off x="3687096" y="2396979"/>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76" name="角丸四角形 75"/>
          <p:cNvSpPr/>
          <p:nvPr/>
        </p:nvSpPr>
        <p:spPr bwMode="auto">
          <a:xfrm>
            <a:off x="3471066" y="192389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77" name="直線矢印コネクタ 76"/>
          <p:cNvCxnSpPr>
            <a:stCxn id="76" idx="2"/>
            <a:endCxn id="75" idx="0"/>
          </p:cNvCxnSpPr>
          <p:nvPr/>
        </p:nvCxnSpPr>
        <p:spPr bwMode="auto">
          <a:xfrm>
            <a:off x="3651013" y="2162790"/>
            <a:ext cx="216030" cy="23418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78" name="直線矢印コネクタ 77"/>
          <p:cNvCxnSpPr>
            <a:stCxn id="76" idx="2"/>
            <a:endCxn id="74" idx="0"/>
          </p:cNvCxnSpPr>
          <p:nvPr/>
        </p:nvCxnSpPr>
        <p:spPr bwMode="auto">
          <a:xfrm flipH="1">
            <a:off x="3389829" y="2162790"/>
            <a:ext cx="261184" cy="234189"/>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79" name="角丸四角形 78"/>
          <p:cNvSpPr/>
          <p:nvPr/>
        </p:nvSpPr>
        <p:spPr bwMode="auto">
          <a:xfrm>
            <a:off x="950716" y="1532859"/>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80" name="角丸四角形 79"/>
          <p:cNvSpPr/>
          <p:nvPr/>
        </p:nvSpPr>
        <p:spPr bwMode="auto">
          <a:xfrm>
            <a:off x="2945957" y="1540243"/>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81" name="直線矢印コネクタ 80"/>
          <p:cNvCxnSpPr>
            <a:stCxn id="80" idx="2"/>
            <a:endCxn id="71" idx="3"/>
          </p:cNvCxnSpPr>
          <p:nvPr/>
        </p:nvCxnSpPr>
        <p:spPr bwMode="auto">
          <a:xfrm flipH="1">
            <a:off x="2822819" y="1779143"/>
            <a:ext cx="303085" cy="26419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2" name="直線矢印コネクタ 81"/>
          <p:cNvCxnSpPr>
            <a:stCxn id="80" idx="2"/>
            <a:endCxn id="76" idx="1"/>
          </p:cNvCxnSpPr>
          <p:nvPr/>
        </p:nvCxnSpPr>
        <p:spPr bwMode="auto">
          <a:xfrm>
            <a:off x="3125904" y="1779143"/>
            <a:ext cx="345162" cy="26419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3" name="直線矢印コネクタ 82"/>
          <p:cNvCxnSpPr>
            <a:stCxn id="60" idx="2"/>
            <a:endCxn id="80" idx="1"/>
          </p:cNvCxnSpPr>
          <p:nvPr/>
        </p:nvCxnSpPr>
        <p:spPr bwMode="auto">
          <a:xfrm>
            <a:off x="2141947" y="1406591"/>
            <a:ext cx="804010" cy="25310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85" name="テキスト ボックス 84"/>
          <p:cNvSpPr txBox="1"/>
          <p:nvPr/>
        </p:nvSpPr>
        <p:spPr>
          <a:xfrm>
            <a:off x="4139952" y="2636912"/>
            <a:ext cx="4970330" cy="1631216"/>
          </a:xfrm>
          <a:prstGeom prst="rect">
            <a:avLst/>
          </a:prstGeom>
          <a:noFill/>
        </p:spPr>
        <p:txBody>
          <a:bodyPr wrap="square" rtlCol="0">
            <a:spAutoFit/>
          </a:bodyPr>
          <a:lstStyle/>
          <a:p>
            <a:pPr marL="176213" indent="-176213">
              <a:buFont typeface="Arial" pitchFamily="34" charset="0"/>
              <a:buChar char="•"/>
            </a:pPr>
            <a:r>
              <a:rPr lang="en-US" altLang="ja-JP" sz="2000" dirty="0" smtClean="0"/>
              <a:t>If the level is limited to two, </a:t>
            </a:r>
            <a:br>
              <a:rPr lang="en-US" altLang="ja-JP" sz="2000" dirty="0" smtClean="0"/>
            </a:br>
            <a:r>
              <a:rPr lang="en-US" altLang="ja-JP" sz="2000" dirty="0" smtClean="0"/>
              <a:t>root node size becomes large enough</a:t>
            </a:r>
          </a:p>
          <a:p>
            <a:pPr marL="176213" indent="-176213">
              <a:buFont typeface="Arial" pitchFamily="34" charset="0"/>
              <a:buChar char="•"/>
            </a:pPr>
            <a:r>
              <a:rPr lang="en-US" altLang="ja-JP" sz="2000" dirty="0" smtClean="0"/>
              <a:t>However, insertion to the root node occurs frequently</a:t>
            </a:r>
          </a:p>
          <a:p>
            <a:pPr marL="176213" indent="-176213">
              <a:buFont typeface="Arial" pitchFamily="34" charset="0"/>
              <a:buChar char="•"/>
            </a:pPr>
            <a:r>
              <a:rPr lang="en-US" altLang="ja-JP" sz="2000" dirty="0" smtClean="0">
                <a:solidFill>
                  <a:srgbClr val="FF0000"/>
                </a:solidFill>
              </a:rPr>
              <a:t>Large data move is needed</a:t>
            </a:r>
            <a:r>
              <a:rPr lang="en-US" altLang="ja-JP" sz="2000" dirty="0" smtClean="0"/>
              <a:t>, since it is sorted</a:t>
            </a:r>
          </a:p>
        </p:txBody>
      </p:sp>
      <p:sp>
        <p:nvSpPr>
          <p:cNvPr id="86" name="下矢印 85"/>
          <p:cNvSpPr/>
          <p:nvPr/>
        </p:nvSpPr>
        <p:spPr>
          <a:xfrm>
            <a:off x="3347864" y="4365104"/>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4211960" y="5009840"/>
            <a:ext cx="4788023" cy="1200329"/>
          </a:xfrm>
          <a:prstGeom prst="rect">
            <a:avLst/>
          </a:prstGeom>
          <a:noFill/>
        </p:spPr>
        <p:txBody>
          <a:bodyPr wrap="square" rtlCol="0">
            <a:spAutoFit/>
          </a:bodyPr>
          <a:lstStyle/>
          <a:p>
            <a:r>
              <a:rPr lang="en-US" altLang="ja-JP" sz="2400" dirty="0" smtClean="0">
                <a:solidFill>
                  <a:srgbClr val="FF0000"/>
                </a:solidFill>
              </a:rPr>
              <a:t>Three level B+-tree works fine!</a:t>
            </a:r>
          </a:p>
          <a:p>
            <a:pPr marL="354013" lvl="1" indent="-177800">
              <a:buFont typeface="Arial" pitchFamily="34" charset="0"/>
              <a:buChar char="•"/>
              <a:tabLst>
                <a:tab pos="354013" algn="l"/>
              </a:tabLst>
            </a:pPr>
            <a:r>
              <a:rPr lang="en-US" altLang="ja-JP" sz="2400" dirty="0" smtClean="0"/>
              <a:t>can make root node size large without excessive move</a:t>
            </a:r>
          </a:p>
        </p:txBody>
      </p:sp>
    </p:spTree>
    <p:extLst>
      <p:ext uri="{BB962C8B-B14F-4D97-AF65-F5344CB8AC3E}">
        <p14:creationId xmlns:p14="http://schemas.microsoft.com/office/powerpoint/2010/main" val="1279146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850106"/>
          </a:xfrm>
        </p:spPr>
        <p:txBody>
          <a:bodyPr>
            <a:normAutofit/>
          </a:bodyPr>
          <a:lstStyle/>
          <a:p>
            <a:r>
              <a:rPr lang="en-US" altLang="ja-JP" dirty="0"/>
              <a:t>Evaluation result </a:t>
            </a:r>
            <a:r>
              <a:rPr lang="en-US" altLang="ja-JP" dirty="0" smtClean="0"/>
              <a:t>after </a:t>
            </a:r>
            <a:r>
              <a:rPr lang="en-US" altLang="ja-JP" dirty="0"/>
              <a:t>replacing </a:t>
            </a:r>
            <a:r>
              <a:rPr lang="en-US" altLang="ja-JP" dirty="0" smtClean="0"/>
              <a:t>root </a:t>
            </a:r>
            <a:r>
              <a:rPr lang="en-US" altLang="ja-JP" dirty="0"/>
              <a:t>node</a:t>
            </a:r>
            <a:endParaRPr kumimoji="1" lang="ja-JP" altLang="en-US" dirty="0"/>
          </a:p>
        </p:txBody>
      </p:sp>
      <p:sp>
        <p:nvSpPr>
          <p:cNvPr id="6" name="テキスト ボックス 5"/>
          <p:cNvSpPr txBox="1"/>
          <p:nvPr/>
        </p:nvSpPr>
        <p:spPr>
          <a:xfrm>
            <a:off x="2195736" y="1201719"/>
            <a:ext cx="1225464" cy="400110"/>
          </a:xfrm>
          <a:prstGeom prst="rect">
            <a:avLst/>
          </a:prstGeom>
          <a:noFill/>
          <a:ln>
            <a:solidFill>
              <a:schemeClr val="tx1"/>
            </a:solidFill>
          </a:ln>
        </p:spPr>
        <p:txBody>
          <a:bodyPr wrap="none" rtlCol="0">
            <a:spAutoFit/>
          </a:bodyPr>
          <a:lstStyle/>
          <a:p>
            <a:r>
              <a:rPr lang="en-US" altLang="ja-JP" sz="2000" dirty="0" smtClean="0"/>
              <a:t>16M pairs</a:t>
            </a:r>
          </a:p>
        </p:txBody>
      </p:sp>
      <p:sp>
        <p:nvSpPr>
          <p:cNvPr id="8" name="テキスト ボックス 7"/>
          <p:cNvSpPr txBox="1"/>
          <p:nvPr/>
        </p:nvSpPr>
        <p:spPr>
          <a:xfrm>
            <a:off x="1331640" y="5090151"/>
            <a:ext cx="2719078" cy="369332"/>
          </a:xfrm>
          <a:prstGeom prst="rect">
            <a:avLst/>
          </a:prstGeom>
          <a:noFill/>
        </p:spPr>
        <p:txBody>
          <a:bodyPr wrap="none" rtlCol="0">
            <a:spAutoFit/>
          </a:bodyPr>
          <a:lstStyle/>
          <a:p>
            <a:r>
              <a:rPr lang="en-US" altLang="ja-JP" sz="1800" dirty="0" smtClean="0"/>
              <a:t>(2017 entries at root node)</a:t>
            </a:r>
          </a:p>
        </p:txBody>
      </p:sp>
      <p:sp>
        <p:nvSpPr>
          <p:cNvPr id="11" name="スライド番号プレースホルダー 10"/>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2488" y="1633767"/>
            <a:ext cx="4716016" cy="3415047"/>
          </a:xfrm>
          <a:prstGeom prst="rect">
            <a:avLst/>
          </a:prstGeom>
        </p:spPr>
      </p:pic>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1628800"/>
            <a:ext cx="4680520" cy="3389343"/>
          </a:xfrm>
          <a:prstGeom prst="rect">
            <a:avLst/>
          </a:prstGeom>
        </p:spPr>
      </p:pic>
      <p:cxnSp>
        <p:nvCxnSpPr>
          <p:cNvPr id="9" name="直線コネクタ 8"/>
          <p:cNvCxnSpPr/>
          <p:nvPr/>
        </p:nvCxnSpPr>
        <p:spPr bwMode="auto">
          <a:xfrm>
            <a:off x="683568" y="2659863"/>
            <a:ext cx="3221458"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bwMode="auto">
          <a:xfrm>
            <a:off x="5048250" y="2991669"/>
            <a:ext cx="3412182"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V="1">
            <a:off x="4013168" y="2630246"/>
            <a:ext cx="0" cy="100573"/>
          </a:xfrm>
          <a:prstGeom prst="straightConnector1">
            <a:avLst/>
          </a:prstGeom>
          <a:ln w="3810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bwMode="auto">
          <a:xfrm>
            <a:off x="3354005" y="2714213"/>
            <a:ext cx="551245"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直線コネクタ 22"/>
          <p:cNvCxnSpPr/>
          <p:nvPr/>
        </p:nvCxnSpPr>
        <p:spPr bwMode="auto">
          <a:xfrm>
            <a:off x="7767021" y="3105580"/>
            <a:ext cx="693411"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直線矢印コネクタ 26"/>
          <p:cNvCxnSpPr/>
          <p:nvPr/>
        </p:nvCxnSpPr>
        <p:spPr>
          <a:xfrm flipV="1">
            <a:off x="8572174" y="2945971"/>
            <a:ext cx="0" cy="182880"/>
          </a:xfrm>
          <a:prstGeom prst="straightConnector1">
            <a:avLst/>
          </a:prstGeom>
          <a:ln w="50800">
            <a:solidFill>
              <a:srgbClr val="FF0000"/>
            </a:solidFill>
            <a:tailEnd type="triangle" w="lg" len="sm"/>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6372200" y="1201719"/>
            <a:ext cx="1225464" cy="400110"/>
          </a:xfrm>
          <a:prstGeom prst="rect">
            <a:avLst/>
          </a:prstGeom>
          <a:noFill/>
          <a:ln>
            <a:solidFill>
              <a:schemeClr val="tx1"/>
            </a:solidFill>
          </a:ln>
        </p:spPr>
        <p:txBody>
          <a:bodyPr wrap="none" rtlCol="0">
            <a:spAutoFit/>
          </a:bodyPr>
          <a:lstStyle/>
          <a:p>
            <a:r>
              <a:rPr lang="en-US" altLang="ja-JP" sz="2000" dirty="0" smtClean="0"/>
              <a:t>32M pairs</a:t>
            </a:r>
          </a:p>
        </p:txBody>
      </p:sp>
      <p:sp>
        <p:nvSpPr>
          <p:cNvPr id="41" name="下矢印 40"/>
          <p:cNvSpPr/>
          <p:nvPr/>
        </p:nvSpPr>
        <p:spPr>
          <a:xfrm rot="16200000">
            <a:off x="4067944" y="5661248"/>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827584" y="5517232"/>
            <a:ext cx="3550396" cy="707886"/>
          </a:xfrm>
          <a:prstGeom prst="rect">
            <a:avLst/>
          </a:prstGeom>
          <a:noFill/>
          <a:ln>
            <a:solidFill>
              <a:schemeClr val="tx1"/>
            </a:solidFill>
          </a:ln>
        </p:spPr>
        <p:txBody>
          <a:bodyPr wrap="none" rtlCol="0">
            <a:spAutoFit/>
          </a:bodyPr>
          <a:lstStyle/>
          <a:p>
            <a:pPr algn="ctr"/>
            <a:r>
              <a:rPr lang="en-US" altLang="ja-JP" sz="2000" dirty="0" smtClean="0"/>
              <a:t>Slight </a:t>
            </a:r>
            <a:r>
              <a:rPr lang="en-US" altLang="ja-JP" sz="2000" i="1" dirty="0" smtClean="0"/>
              <a:t>get</a:t>
            </a:r>
            <a:r>
              <a:rPr lang="en-US" altLang="ja-JP" sz="2000" dirty="0" smtClean="0"/>
              <a:t> performance gain</a:t>
            </a:r>
          </a:p>
          <a:p>
            <a:pPr algn="ctr"/>
            <a:r>
              <a:rPr lang="en-US" altLang="ja-JP" sz="2000" dirty="0" smtClean="0"/>
              <a:t>without loss of </a:t>
            </a:r>
            <a:r>
              <a:rPr lang="en-US" altLang="ja-JP" sz="2000" i="1" dirty="0" smtClean="0"/>
              <a:t>put</a:t>
            </a:r>
            <a:r>
              <a:rPr lang="en-US" altLang="ja-JP" sz="2000" dirty="0" smtClean="0"/>
              <a:t> performance</a:t>
            </a:r>
          </a:p>
        </p:txBody>
      </p:sp>
      <p:sp>
        <p:nvSpPr>
          <p:cNvPr id="43" name="テキスト ボックス 42"/>
          <p:cNvSpPr txBox="1"/>
          <p:nvPr/>
        </p:nvSpPr>
        <p:spPr>
          <a:xfrm>
            <a:off x="5313469" y="5517232"/>
            <a:ext cx="3099566" cy="707886"/>
          </a:xfrm>
          <a:prstGeom prst="rect">
            <a:avLst/>
          </a:prstGeom>
          <a:noFill/>
          <a:ln>
            <a:solidFill>
              <a:schemeClr val="tx1"/>
            </a:solidFill>
          </a:ln>
        </p:spPr>
        <p:txBody>
          <a:bodyPr wrap="none" rtlCol="0">
            <a:spAutoFit/>
          </a:bodyPr>
          <a:lstStyle/>
          <a:p>
            <a:pPr algn="ctr"/>
            <a:r>
              <a:rPr lang="en-US" altLang="ja-JP" sz="2000" dirty="0" smtClean="0"/>
              <a:t>More </a:t>
            </a:r>
            <a:r>
              <a:rPr lang="en-US" altLang="ja-JP" sz="2000" i="1" dirty="0" smtClean="0"/>
              <a:t>get</a:t>
            </a:r>
            <a:r>
              <a:rPr lang="en-US" altLang="ja-JP" sz="2000" dirty="0" smtClean="0"/>
              <a:t> performance gain </a:t>
            </a:r>
          </a:p>
          <a:p>
            <a:pPr algn="ctr"/>
            <a:r>
              <a:rPr lang="en-US" altLang="ja-JP" sz="2000" dirty="0" smtClean="0"/>
              <a:t>with more pairs</a:t>
            </a:r>
          </a:p>
        </p:txBody>
      </p:sp>
    </p:spTree>
    <p:extLst>
      <p:ext uri="{BB962C8B-B14F-4D97-AF65-F5344CB8AC3E}">
        <p14:creationId xmlns:p14="http://schemas.microsoft.com/office/powerpoint/2010/main" val="1590317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lang="en-US" altLang="ja-JP" dirty="0"/>
              <a:t>Replace leaf node with write optimized node</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sp>
        <p:nvSpPr>
          <p:cNvPr id="6" name="下矢印 5"/>
          <p:cNvSpPr/>
          <p:nvPr/>
        </p:nvSpPr>
        <p:spPr>
          <a:xfrm>
            <a:off x="3744634" y="2708920"/>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3744634" y="3933056"/>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080338" y="1844824"/>
            <a:ext cx="7002415" cy="792089"/>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bg1">
                    <a:lumMod val="50000"/>
                  </a:schemeClr>
                </a:solidFill>
              </a:rPr>
              <a:t>Optimize basic </a:t>
            </a:r>
            <a:r>
              <a:rPr lang="en-US" altLang="ja-JP" sz="2400" dirty="0">
                <a:solidFill>
                  <a:schemeClr val="bg1">
                    <a:lumMod val="50000"/>
                  </a:schemeClr>
                </a:solidFill>
              </a:rPr>
              <a:t>B+-tree </a:t>
            </a:r>
            <a:r>
              <a:rPr lang="en-US" altLang="ja-JP" sz="2400" dirty="0" smtClean="0">
                <a:solidFill>
                  <a:schemeClr val="bg1">
                    <a:lumMod val="50000"/>
                  </a:schemeClr>
                </a:solidFill>
              </a:rPr>
              <a:t>performance with SIMD </a:t>
            </a:r>
          </a:p>
          <a:p>
            <a:pPr algn="ctr"/>
            <a:r>
              <a:rPr lang="en-US" altLang="ja-JP" sz="2400" dirty="0">
                <a:solidFill>
                  <a:schemeClr val="bg1">
                    <a:lumMod val="50000"/>
                  </a:schemeClr>
                </a:solidFill>
              </a:rPr>
              <a:t>(all nodes are the same type)</a:t>
            </a:r>
          </a:p>
        </p:txBody>
      </p:sp>
      <p:sp>
        <p:nvSpPr>
          <p:cNvPr id="9" name="角丸四角形 8"/>
          <p:cNvSpPr/>
          <p:nvPr/>
        </p:nvSpPr>
        <p:spPr>
          <a:xfrm>
            <a:off x="1097977" y="3212976"/>
            <a:ext cx="7002415" cy="6480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bg1">
                    <a:lumMod val="50000"/>
                  </a:schemeClr>
                </a:solidFill>
              </a:rPr>
              <a:t>Replace leaf node with write optimized node</a:t>
            </a:r>
          </a:p>
        </p:txBody>
      </p:sp>
      <p:sp>
        <p:nvSpPr>
          <p:cNvPr id="10" name="角丸四角形 9"/>
          <p:cNvSpPr/>
          <p:nvPr/>
        </p:nvSpPr>
        <p:spPr>
          <a:xfrm>
            <a:off x="1097977" y="4437112"/>
            <a:ext cx="7002415" cy="648072"/>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bg1">
                    <a:lumMod val="50000"/>
                  </a:schemeClr>
                </a:solidFill>
              </a:rPr>
              <a:t>Replace </a:t>
            </a:r>
            <a:r>
              <a:rPr lang="en-US" altLang="ja-JP" sz="2400" dirty="0" smtClean="0">
                <a:solidFill>
                  <a:schemeClr val="bg1">
                    <a:lumMod val="50000"/>
                  </a:schemeClr>
                </a:solidFill>
              </a:rPr>
              <a:t>root </a:t>
            </a:r>
            <a:r>
              <a:rPr lang="en-US" altLang="ja-JP" sz="2400" dirty="0">
                <a:solidFill>
                  <a:schemeClr val="bg1">
                    <a:lumMod val="50000"/>
                  </a:schemeClr>
                </a:solidFill>
              </a:rPr>
              <a:t>node with </a:t>
            </a:r>
            <a:r>
              <a:rPr lang="en-US" altLang="ja-JP" sz="2400" dirty="0" smtClean="0">
                <a:solidFill>
                  <a:schemeClr val="bg1">
                    <a:lumMod val="50000"/>
                  </a:schemeClr>
                </a:solidFill>
              </a:rPr>
              <a:t>read optimized </a:t>
            </a:r>
            <a:r>
              <a:rPr lang="en-US" altLang="ja-JP" sz="2400" dirty="0">
                <a:solidFill>
                  <a:schemeClr val="bg1">
                    <a:lumMod val="50000"/>
                  </a:schemeClr>
                </a:solidFill>
              </a:rPr>
              <a:t>node</a:t>
            </a:r>
          </a:p>
        </p:txBody>
      </p:sp>
      <p:sp>
        <p:nvSpPr>
          <p:cNvPr id="11" name="下矢印 10"/>
          <p:cNvSpPr/>
          <p:nvPr/>
        </p:nvSpPr>
        <p:spPr>
          <a:xfrm>
            <a:off x="3744634" y="5157192"/>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097977" y="5661248"/>
            <a:ext cx="7002415"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tx1"/>
                </a:solidFill>
              </a:rPr>
              <a:t>Utilize large pages and software </a:t>
            </a:r>
            <a:r>
              <a:rPr lang="en-US" altLang="ja-JP" sz="2400" dirty="0" err="1" smtClean="0">
                <a:solidFill>
                  <a:schemeClr val="tx1"/>
                </a:solidFill>
              </a:rPr>
              <a:t>prefetch</a:t>
            </a:r>
            <a:r>
              <a:rPr lang="en-US" altLang="ja-JP" sz="2400" dirty="0" smtClean="0">
                <a:solidFill>
                  <a:schemeClr val="tx1"/>
                </a:solidFill>
              </a:rPr>
              <a:t> at each level</a:t>
            </a:r>
            <a:endParaRPr lang="en-US" altLang="ja-JP" sz="2400" dirty="0">
              <a:solidFill>
                <a:schemeClr val="tx1"/>
              </a:solidFill>
            </a:endParaRPr>
          </a:p>
        </p:txBody>
      </p:sp>
    </p:spTree>
    <p:extLst>
      <p:ext uri="{BB962C8B-B14F-4D97-AF65-F5344CB8AC3E}">
        <p14:creationId xmlns:p14="http://schemas.microsoft.com/office/powerpoint/2010/main" val="2547481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L</a:t>
            </a:r>
            <a:r>
              <a:rPr kumimoji="1" lang="en-US" altLang="ja-JP" dirty="0" smtClean="0"/>
              <a:t>arge pages to reduce TLB misses</a:t>
            </a:r>
            <a:endParaRPr kumimoji="1" lang="ja-JP" altLang="en-US" dirty="0"/>
          </a:p>
        </p:txBody>
      </p:sp>
      <p:sp>
        <p:nvSpPr>
          <p:cNvPr id="7" name="コンテンツ プレースホルダー 6"/>
          <p:cNvSpPr>
            <a:spLocks noGrp="1"/>
          </p:cNvSpPr>
          <p:nvPr>
            <p:ph idx="1"/>
          </p:nvPr>
        </p:nvSpPr>
        <p:spPr>
          <a:xfrm>
            <a:off x="316523" y="1412777"/>
            <a:ext cx="8663354" cy="2736303"/>
          </a:xfrm>
        </p:spPr>
        <p:txBody>
          <a:bodyPr>
            <a:normAutofit fontScale="85000" lnSpcReduction="20000"/>
          </a:bodyPr>
          <a:lstStyle/>
          <a:p>
            <a:r>
              <a:rPr kumimoji="1" lang="en-US" altLang="ja-JP" dirty="0" smtClean="0"/>
              <a:t>TLB (Translation </a:t>
            </a:r>
            <a:r>
              <a:rPr kumimoji="1" lang="en-US" altLang="ja-JP" dirty="0" err="1" smtClean="0"/>
              <a:t>Lookaside</a:t>
            </a:r>
            <a:r>
              <a:rPr kumimoji="1" lang="en-US" altLang="ja-JP" dirty="0" smtClean="0"/>
              <a:t> Buffer) is cache of a table </a:t>
            </a:r>
            <a:br>
              <a:rPr kumimoji="1" lang="en-US" altLang="ja-JP" dirty="0" smtClean="0"/>
            </a:br>
            <a:r>
              <a:rPr kumimoji="1" lang="en-US" altLang="ja-JP" dirty="0" smtClean="0"/>
              <a:t>that translates virtual address to physical address</a:t>
            </a:r>
          </a:p>
          <a:p>
            <a:r>
              <a:rPr lang="en-US" altLang="ja-JP" dirty="0" smtClean="0"/>
              <a:t>Recently, memory size is getting large, which increases the table size</a:t>
            </a:r>
          </a:p>
          <a:p>
            <a:pPr lvl="1"/>
            <a:r>
              <a:rPr lang="en-US" altLang="ja-JP" dirty="0" smtClean="0"/>
              <a:t>TLB misses often happen, which decreases performance</a:t>
            </a:r>
            <a:endParaRPr kumimoji="1" lang="en-US" altLang="ja-JP" dirty="0" smtClean="0"/>
          </a:p>
          <a:p>
            <a:r>
              <a:rPr lang="en-US" altLang="ja-JP" dirty="0" smtClean="0"/>
              <a:t>M</a:t>
            </a:r>
            <a:r>
              <a:rPr kumimoji="1" lang="en-US" altLang="ja-JP" dirty="0" smtClean="0"/>
              <a:t>aking the page size large can reduce table size, </a:t>
            </a:r>
            <a:br>
              <a:rPr kumimoji="1" lang="en-US" altLang="ja-JP" dirty="0" smtClean="0"/>
            </a:br>
            <a:r>
              <a:rPr kumimoji="1" lang="en-US" altLang="ja-JP" dirty="0" smtClean="0"/>
              <a:t>which reduces TLB misses</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sp>
        <p:nvSpPr>
          <p:cNvPr id="131" name="正方形/長方形 130"/>
          <p:cNvSpPr/>
          <p:nvPr/>
        </p:nvSpPr>
        <p:spPr>
          <a:xfrm>
            <a:off x="1907704" y="5013176"/>
            <a:ext cx="432048"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1907704" y="5165576"/>
            <a:ext cx="432048"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p:cNvSpPr/>
          <p:nvPr/>
        </p:nvSpPr>
        <p:spPr>
          <a:xfrm>
            <a:off x="1907704" y="5317976"/>
            <a:ext cx="432048"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p:cNvSpPr/>
          <p:nvPr/>
        </p:nvSpPr>
        <p:spPr>
          <a:xfrm>
            <a:off x="1907704" y="5470376"/>
            <a:ext cx="432048"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p:cNvSpPr/>
          <p:nvPr/>
        </p:nvSpPr>
        <p:spPr>
          <a:xfrm>
            <a:off x="1907704" y="5622776"/>
            <a:ext cx="432048"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p:cNvSpPr/>
          <p:nvPr/>
        </p:nvSpPr>
        <p:spPr>
          <a:xfrm>
            <a:off x="1907704" y="5775176"/>
            <a:ext cx="432048"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p:cNvSpPr/>
          <p:nvPr/>
        </p:nvSpPr>
        <p:spPr>
          <a:xfrm>
            <a:off x="2771800" y="4941168"/>
            <a:ext cx="1008112"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p:cNvSpPr/>
          <p:nvPr/>
        </p:nvSpPr>
        <p:spPr>
          <a:xfrm>
            <a:off x="2771800" y="5157192"/>
            <a:ext cx="1008112"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p:cNvSpPr/>
          <p:nvPr/>
        </p:nvSpPr>
        <p:spPr>
          <a:xfrm>
            <a:off x="2771800" y="5373216"/>
            <a:ext cx="1008112"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正方形/長方形 143"/>
          <p:cNvSpPr/>
          <p:nvPr/>
        </p:nvSpPr>
        <p:spPr>
          <a:xfrm>
            <a:off x="2771800" y="5589240"/>
            <a:ext cx="1008112"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正方形/長方形 144"/>
          <p:cNvSpPr/>
          <p:nvPr/>
        </p:nvSpPr>
        <p:spPr>
          <a:xfrm>
            <a:off x="2771800" y="5805264"/>
            <a:ext cx="1008112"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正方形/長方形 145"/>
          <p:cNvSpPr/>
          <p:nvPr/>
        </p:nvSpPr>
        <p:spPr>
          <a:xfrm>
            <a:off x="2771800" y="6021288"/>
            <a:ext cx="1008112" cy="21602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 name="直線矢印コネクタ 146"/>
          <p:cNvCxnSpPr>
            <a:stCxn id="131" idx="3"/>
            <a:endCxn id="140" idx="1"/>
          </p:cNvCxnSpPr>
          <p:nvPr/>
        </p:nvCxnSpPr>
        <p:spPr bwMode="auto">
          <a:xfrm flipV="1">
            <a:off x="2339752" y="5049180"/>
            <a:ext cx="432048" cy="36004"/>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0" name="直線矢印コネクタ 149"/>
          <p:cNvCxnSpPr>
            <a:stCxn id="135" idx="3"/>
            <a:endCxn id="144" idx="1"/>
          </p:cNvCxnSpPr>
          <p:nvPr/>
        </p:nvCxnSpPr>
        <p:spPr bwMode="auto">
          <a:xfrm>
            <a:off x="2339752" y="5237584"/>
            <a:ext cx="432048" cy="459668"/>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3" name="直線矢印コネクタ 152"/>
          <p:cNvCxnSpPr>
            <a:stCxn id="136" idx="3"/>
            <a:endCxn id="142" idx="1"/>
          </p:cNvCxnSpPr>
          <p:nvPr/>
        </p:nvCxnSpPr>
        <p:spPr bwMode="auto">
          <a:xfrm flipV="1">
            <a:off x="2339752" y="5265204"/>
            <a:ext cx="432048" cy="12478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57" name="テキスト ボックス 156"/>
          <p:cNvSpPr txBox="1"/>
          <p:nvPr/>
        </p:nvSpPr>
        <p:spPr>
          <a:xfrm>
            <a:off x="1835696" y="4509120"/>
            <a:ext cx="556563" cy="400110"/>
          </a:xfrm>
          <a:prstGeom prst="rect">
            <a:avLst/>
          </a:prstGeom>
          <a:noFill/>
          <a:ln>
            <a:noFill/>
          </a:ln>
        </p:spPr>
        <p:txBody>
          <a:bodyPr wrap="none" rtlCol="0">
            <a:spAutoFit/>
          </a:bodyPr>
          <a:lstStyle/>
          <a:p>
            <a:r>
              <a:rPr lang="en-US" altLang="ja-JP" sz="2000" dirty="0" smtClean="0"/>
              <a:t>TLB</a:t>
            </a:r>
          </a:p>
        </p:txBody>
      </p:sp>
      <p:sp>
        <p:nvSpPr>
          <p:cNvPr id="158" name="テキスト ボックス 157"/>
          <p:cNvSpPr txBox="1"/>
          <p:nvPr/>
        </p:nvSpPr>
        <p:spPr>
          <a:xfrm>
            <a:off x="2771800" y="4221088"/>
            <a:ext cx="1078821" cy="707886"/>
          </a:xfrm>
          <a:prstGeom prst="rect">
            <a:avLst/>
          </a:prstGeom>
          <a:noFill/>
          <a:ln>
            <a:noFill/>
          </a:ln>
        </p:spPr>
        <p:txBody>
          <a:bodyPr wrap="none" rtlCol="0">
            <a:spAutoFit/>
          </a:bodyPr>
          <a:lstStyle/>
          <a:p>
            <a:r>
              <a:rPr lang="en-US" altLang="ja-JP" sz="2000" dirty="0" smtClean="0"/>
              <a:t>Memory</a:t>
            </a:r>
          </a:p>
          <a:p>
            <a:pPr algn="ctr"/>
            <a:r>
              <a:rPr lang="en-US" altLang="ja-JP" sz="2000" dirty="0" smtClean="0"/>
              <a:t>page</a:t>
            </a:r>
          </a:p>
        </p:txBody>
      </p:sp>
      <p:cxnSp>
        <p:nvCxnSpPr>
          <p:cNvPr id="159" name="直線矢印コネクタ 158"/>
          <p:cNvCxnSpPr>
            <a:stCxn id="137" idx="3"/>
            <a:endCxn id="146" idx="1"/>
          </p:cNvCxnSpPr>
          <p:nvPr/>
        </p:nvCxnSpPr>
        <p:spPr bwMode="auto">
          <a:xfrm>
            <a:off x="2339752" y="5542384"/>
            <a:ext cx="432048" cy="58691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2" name="直線矢印コネクタ 161"/>
          <p:cNvCxnSpPr>
            <a:stCxn id="138" idx="3"/>
          </p:cNvCxnSpPr>
          <p:nvPr/>
        </p:nvCxnSpPr>
        <p:spPr bwMode="auto">
          <a:xfrm flipV="1">
            <a:off x="2339752" y="5445224"/>
            <a:ext cx="432048" cy="24956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5" name="直線矢印コネクタ 164"/>
          <p:cNvCxnSpPr>
            <a:stCxn id="139" idx="3"/>
            <a:endCxn id="145" idx="1"/>
          </p:cNvCxnSpPr>
          <p:nvPr/>
        </p:nvCxnSpPr>
        <p:spPr bwMode="auto">
          <a:xfrm>
            <a:off x="2339752" y="5847184"/>
            <a:ext cx="432048" cy="6609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68" name="正方形/長方形 167"/>
          <p:cNvSpPr/>
          <p:nvPr/>
        </p:nvSpPr>
        <p:spPr>
          <a:xfrm>
            <a:off x="5364088" y="5013176"/>
            <a:ext cx="432048"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正方形/長方形 168"/>
          <p:cNvSpPr/>
          <p:nvPr/>
        </p:nvSpPr>
        <p:spPr>
          <a:xfrm>
            <a:off x="5364088" y="5165576"/>
            <a:ext cx="432048"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正方形/長方形 173"/>
          <p:cNvSpPr/>
          <p:nvPr/>
        </p:nvSpPr>
        <p:spPr>
          <a:xfrm>
            <a:off x="6228184" y="4941168"/>
            <a:ext cx="1008112" cy="6480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6228184" y="5589240"/>
            <a:ext cx="1008112" cy="64807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0" name="直線矢印コネクタ 179"/>
          <p:cNvCxnSpPr>
            <a:stCxn id="168" idx="3"/>
            <a:endCxn id="174" idx="1"/>
          </p:cNvCxnSpPr>
          <p:nvPr/>
        </p:nvCxnSpPr>
        <p:spPr bwMode="auto">
          <a:xfrm>
            <a:off x="5796136" y="5085184"/>
            <a:ext cx="432048" cy="18002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81" name="直線矢印コネクタ 180"/>
          <p:cNvCxnSpPr>
            <a:stCxn id="169" idx="3"/>
            <a:endCxn id="177" idx="1"/>
          </p:cNvCxnSpPr>
          <p:nvPr/>
        </p:nvCxnSpPr>
        <p:spPr bwMode="auto">
          <a:xfrm>
            <a:off x="5796136" y="5237584"/>
            <a:ext cx="432048" cy="67569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83" name="テキスト ボックス 182"/>
          <p:cNvSpPr txBox="1"/>
          <p:nvPr/>
        </p:nvSpPr>
        <p:spPr>
          <a:xfrm>
            <a:off x="5292080" y="4509120"/>
            <a:ext cx="556563" cy="400110"/>
          </a:xfrm>
          <a:prstGeom prst="rect">
            <a:avLst/>
          </a:prstGeom>
          <a:noFill/>
          <a:ln>
            <a:noFill/>
          </a:ln>
        </p:spPr>
        <p:txBody>
          <a:bodyPr wrap="none" rtlCol="0">
            <a:spAutoFit/>
          </a:bodyPr>
          <a:lstStyle/>
          <a:p>
            <a:r>
              <a:rPr lang="en-US" altLang="ja-JP" sz="2000" dirty="0" smtClean="0"/>
              <a:t>TLB</a:t>
            </a:r>
          </a:p>
        </p:txBody>
      </p:sp>
      <p:sp>
        <p:nvSpPr>
          <p:cNvPr id="184" name="テキスト ボックス 183"/>
          <p:cNvSpPr txBox="1"/>
          <p:nvPr/>
        </p:nvSpPr>
        <p:spPr>
          <a:xfrm>
            <a:off x="6228184" y="4221088"/>
            <a:ext cx="1078821" cy="707886"/>
          </a:xfrm>
          <a:prstGeom prst="rect">
            <a:avLst/>
          </a:prstGeom>
          <a:noFill/>
          <a:ln>
            <a:noFill/>
          </a:ln>
        </p:spPr>
        <p:txBody>
          <a:bodyPr wrap="none" rtlCol="0">
            <a:spAutoFit/>
          </a:bodyPr>
          <a:lstStyle/>
          <a:p>
            <a:r>
              <a:rPr lang="en-US" altLang="ja-JP" sz="2000" dirty="0" smtClean="0"/>
              <a:t>Memory</a:t>
            </a:r>
          </a:p>
          <a:p>
            <a:pPr algn="ctr"/>
            <a:r>
              <a:rPr lang="en-US" altLang="ja-JP" sz="2000" dirty="0" smtClean="0"/>
              <a:t>page</a:t>
            </a:r>
          </a:p>
        </p:txBody>
      </p:sp>
      <p:sp>
        <p:nvSpPr>
          <p:cNvPr id="190" name="下矢印 189"/>
          <p:cNvSpPr/>
          <p:nvPr/>
        </p:nvSpPr>
        <p:spPr>
          <a:xfrm rot="16200000">
            <a:off x="3779912" y="5157192"/>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5685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850106"/>
          </a:xfrm>
        </p:spPr>
        <p:txBody>
          <a:bodyPr>
            <a:normAutofit fontScale="90000"/>
          </a:bodyPr>
          <a:lstStyle/>
          <a:p>
            <a:r>
              <a:rPr lang="en-US" altLang="ja-JP" dirty="0" smtClean="0"/>
              <a:t>Which level should be allocated on large pages?</a:t>
            </a:r>
            <a:endParaRPr lang="en-US" altLang="ja-JP" dirty="0"/>
          </a:p>
        </p:txBody>
      </p:sp>
      <p:sp>
        <p:nvSpPr>
          <p:cNvPr id="4" name="テキスト ボックス 3"/>
          <p:cNvSpPr txBox="1"/>
          <p:nvPr/>
        </p:nvSpPr>
        <p:spPr>
          <a:xfrm>
            <a:off x="683568" y="4581128"/>
            <a:ext cx="8112029" cy="1015663"/>
          </a:xfrm>
          <a:prstGeom prst="rect">
            <a:avLst/>
          </a:prstGeom>
          <a:noFill/>
        </p:spPr>
        <p:txBody>
          <a:bodyPr wrap="none" rtlCol="0">
            <a:spAutoFit/>
          </a:bodyPr>
          <a:lstStyle/>
          <a:p>
            <a:pPr marL="176213" indent="-176213">
              <a:buFont typeface="Arial" pitchFamily="34" charset="0"/>
              <a:buChar char="•"/>
            </a:pPr>
            <a:r>
              <a:rPr lang="en-US" altLang="ja-JP" sz="2000" dirty="0" err="1" smtClean="0"/>
              <a:t>root+middle</a:t>
            </a:r>
            <a:r>
              <a:rPr lang="en-US" altLang="ja-JP" sz="2000" dirty="0" smtClean="0"/>
              <a:t> nodes required </a:t>
            </a:r>
            <a:r>
              <a:rPr lang="en-US" altLang="ja-JP" sz="2000" dirty="0" smtClean="0">
                <a:solidFill>
                  <a:srgbClr val="FF0000"/>
                </a:solidFill>
              </a:rPr>
              <a:t>4</a:t>
            </a:r>
            <a:r>
              <a:rPr lang="en-US" altLang="ja-JP" sz="2000" dirty="0" smtClean="0"/>
              <a:t> large pages, </a:t>
            </a:r>
            <a:br>
              <a:rPr lang="en-US" altLang="ja-JP" sz="2000" dirty="0" smtClean="0"/>
            </a:br>
            <a:r>
              <a:rPr lang="en-US" altLang="ja-JP" sz="2000" dirty="0" smtClean="0"/>
              <a:t>which increased </a:t>
            </a:r>
            <a:r>
              <a:rPr lang="en-US" altLang="ja-JP" sz="2000" dirty="0" smtClean="0">
                <a:solidFill>
                  <a:srgbClr val="FF0000"/>
                </a:solidFill>
              </a:rPr>
              <a:t>3%</a:t>
            </a:r>
            <a:r>
              <a:rPr lang="en-US" altLang="ja-JP" sz="2000" dirty="0" smtClean="0"/>
              <a:t> of throughput</a:t>
            </a:r>
          </a:p>
          <a:p>
            <a:pPr marL="176213" indent="-176213">
              <a:buFont typeface="Arial" pitchFamily="34" charset="0"/>
              <a:buChar char="•"/>
            </a:pPr>
            <a:r>
              <a:rPr lang="en-US" altLang="ja-JP" sz="2000" dirty="0"/>
              <a:t>Leaf nodes required </a:t>
            </a:r>
            <a:r>
              <a:rPr lang="en-US" altLang="ja-JP" sz="2000" dirty="0">
                <a:solidFill>
                  <a:srgbClr val="FF0000"/>
                </a:solidFill>
              </a:rPr>
              <a:t>206</a:t>
            </a:r>
            <a:r>
              <a:rPr lang="en-US" altLang="ja-JP" sz="2000" dirty="0"/>
              <a:t> large pages, which increased </a:t>
            </a:r>
            <a:r>
              <a:rPr lang="en-US" altLang="ja-JP" sz="2000" dirty="0">
                <a:solidFill>
                  <a:srgbClr val="FF0000"/>
                </a:solidFill>
              </a:rPr>
              <a:t>20%</a:t>
            </a:r>
            <a:r>
              <a:rPr lang="en-US" altLang="ja-JP" sz="2000" dirty="0"/>
              <a:t> of </a:t>
            </a:r>
            <a:r>
              <a:rPr lang="en-US" altLang="ja-JP" sz="2000" dirty="0" smtClean="0"/>
              <a:t>throughput</a:t>
            </a:r>
            <a:endParaRPr lang="en-US" altLang="ja-JP" sz="2000" dirty="0"/>
          </a:p>
        </p:txBody>
      </p:sp>
      <p:sp>
        <p:nvSpPr>
          <p:cNvPr id="8" name="スライド番号プレースホルダー 7"/>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dirty="0"/>
          </a:p>
        </p:txBody>
      </p:sp>
      <p:sp>
        <p:nvSpPr>
          <p:cNvPr id="11" name="テキスト ボックス 10"/>
          <p:cNvSpPr txBox="1"/>
          <p:nvPr/>
        </p:nvSpPr>
        <p:spPr>
          <a:xfrm>
            <a:off x="687636" y="5995888"/>
            <a:ext cx="7870616" cy="707886"/>
          </a:xfrm>
          <a:prstGeom prst="rect">
            <a:avLst/>
          </a:prstGeom>
          <a:noFill/>
          <a:ln>
            <a:solidFill>
              <a:schemeClr val="tx1"/>
            </a:solidFill>
          </a:ln>
        </p:spPr>
        <p:txBody>
          <a:bodyPr wrap="none" rtlCol="0">
            <a:spAutoFit/>
          </a:bodyPr>
          <a:lstStyle/>
          <a:p>
            <a:pPr algn="ctr"/>
            <a:r>
              <a:rPr lang="en-US" altLang="ja-JP" sz="2000" dirty="0"/>
              <a:t>Large pages should be allocated to </a:t>
            </a:r>
            <a:r>
              <a:rPr lang="en-US" altLang="ja-JP" sz="2000" dirty="0" err="1" smtClean="0"/>
              <a:t>root+middle</a:t>
            </a:r>
            <a:r>
              <a:rPr lang="en-US" altLang="ja-JP" sz="2000" dirty="0" smtClean="0"/>
              <a:t> </a:t>
            </a:r>
            <a:r>
              <a:rPr lang="en-US" altLang="ja-JP" sz="2000" dirty="0"/>
              <a:t>nodes before leaf </a:t>
            </a:r>
            <a:r>
              <a:rPr lang="en-US" altLang="ja-JP" sz="2000" dirty="0" smtClean="0"/>
              <a:t>nodes </a:t>
            </a:r>
          </a:p>
          <a:p>
            <a:pPr algn="ctr"/>
            <a:r>
              <a:rPr lang="en-US" altLang="ja-JP" sz="2000" dirty="0" smtClean="0"/>
              <a:t>(performance improvement per number of large pages is better)</a:t>
            </a: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1680" y="1052736"/>
            <a:ext cx="4691453" cy="3395848"/>
          </a:xfrm>
          <a:prstGeom prst="rect">
            <a:avLst/>
          </a:prstGeom>
        </p:spPr>
      </p:pic>
      <p:sp>
        <p:nvSpPr>
          <p:cNvPr id="13" name="下矢印 12"/>
          <p:cNvSpPr/>
          <p:nvPr/>
        </p:nvSpPr>
        <p:spPr>
          <a:xfrm>
            <a:off x="3707904" y="5661248"/>
            <a:ext cx="1475438" cy="288032"/>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820046" y="3852421"/>
            <a:ext cx="1368152" cy="323165"/>
          </a:xfrm>
          <a:prstGeom prst="rect">
            <a:avLst/>
          </a:prstGeom>
          <a:solidFill>
            <a:schemeClr val="bg1"/>
          </a:solidFill>
          <a:ln>
            <a:noFill/>
          </a:ln>
        </p:spPr>
        <p:txBody>
          <a:bodyPr wrap="square" rtlCol="0">
            <a:spAutoFit/>
          </a:bodyPr>
          <a:lstStyle/>
          <a:p>
            <a:r>
              <a:rPr lang="en-US" altLang="ja-JP" sz="1500" dirty="0" err="1" smtClean="0">
                <a:latin typeface="Arial" pitchFamily="34" charset="0"/>
                <a:cs typeface="Arial" pitchFamily="34" charset="0"/>
              </a:rPr>
              <a:t>root+middle</a:t>
            </a:r>
            <a:endParaRPr lang="en-US" altLang="ja-JP" sz="1500" dirty="0" smtClean="0">
              <a:latin typeface="Arial" pitchFamily="34" charset="0"/>
              <a:cs typeface="Arial" pitchFamily="34" charset="0"/>
            </a:endParaRPr>
          </a:p>
        </p:txBody>
      </p:sp>
    </p:spTree>
    <p:extLst>
      <p:ext uri="{BB962C8B-B14F-4D97-AF65-F5344CB8AC3E}">
        <p14:creationId xmlns:p14="http://schemas.microsoft.com/office/powerpoint/2010/main" val="2857319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Software </a:t>
            </a:r>
            <a:r>
              <a:rPr kumimoji="1" lang="en-US" altLang="ja-JP" dirty="0" err="1" smtClean="0"/>
              <a:t>prefetch</a:t>
            </a:r>
            <a:r>
              <a:rPr kumimoji="1" lang="en-US" altLang="ja-JP" dirty="0" smtClean="0"/>
              <a:t> to reduce cache misses</a:t>
            </a:r>
            <a:endParaRPr kumimoji="1" lang="ja-JP" altLang="en-US" dirty="0"/>
          </a:p>
        </p:txBody>
      </p:sp>
      <p:sp>
        <p:nvSpPr>
          <p:cNvPr id="7" name="コンテンツ プレースホルダー 6"/>
          <p:cNvSpPr>
            <a:spLocks noGrp="1"/>
          </p:cNvSpPr>
          <p:nvPr>
            <p:ph idx="1"/>
          </p:nvPr>
        </p:nvSpPr>
        <p:spPr>
          <a:xfrm>
            <a:off x="316523" y="1412776"/>
            <a:ext cx="8663354" cy="2719609"/>
          </a:xfrm>
        </p:spPr>
        <p:txBody>
          <a:bodyPr>
            <a:normAutofit fontScale="92500"/>
          </a:bodyPr>
          <a:lstStyle/>
          <a:p>
            <a:r>
              <a:rPr lang="en-US" altLang="ja-JP" dirty="0" smtClean="0"/>
              <a:t>Software </a:t>
            </a:r>
            <a:r>
              <a:rPr lang="en-US" altLang="ja-JP" dirty="0" err="1"/>
              <a:t>prefetch</a:t>
            </a:r>
            <a:r>
              <a:rPr lang="en-US" altLang="ja-JP" dirty="0"/>
              <a:t> </a:t>
            </a:r>
            <a:r>
              <a:rPr lang="en-US" altLang="ja-JP" dirty="0" smtClean="0"/>
              <a:t> can load specified </a:t>
            </a:r>
            <a:r>
              <a:rPr lang="en-US" altLang="ja-JP" dirty="0"/>
              <a:t>data </a:t>
            </a:r>
            <a:r>
              <a:rPr lang="en-US" altLang="ja-JP" dirty="0" smtClean="0"/>
              <a:t>into </a:t>
            </a:r>
            <a:r>
              <a:rPr lang="en-US" altLang="ja-JP" dirty="0"/>
              <a:t>cache </a:t>
            </a:r>
            <a:endParaRPr lang="en-US" altLang="ja-JP" dirty="0" smtClean="0"/>
          </a:p>
          <a:p>
            <a:r>
              <a:rPr lang="en-US" altLang="ja-JP" dirty="0" smtClean="0"/>
              <a:t>In the node, “keys” and “links” to lower level  are stored in different memory area</a:t>
            </a:r>
          </a:p>
          <a:p>
            <a:r>
              <a:rPr kumimoji="1" lang="en-US" altLang="ja-JP" dirty="0" smtClean="0"/>
              <a:t>Prefetching  “links” before the key search will reduces cache misses</a:t>
            </a: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
        <p:nvSpPr>
          <p:cNvPr id="51" name="テキスト ボックス 50"/>
          <p:cNvSpPr txBox="1"/>
          <p:nvPr/>
        </p:nvSpPr>
        <p:spPr>
          <a:xfrm>
            <a:off x="4066275" y="4229436"/>
            <a:ext cx="1000915" cy="461665"/>
          </a:xfrm>
          <a:prstGeom prst="rect">
            <a:avLst/>
          </a:prstGeom>
          <a:noFill/>
        </p:spPr>
        <p:txBody>
          <a:bodyPr wrap="none" rtlCol="0">
            <a:spAutoFit/>
          </a:bodyPr>
          <a:lstStyle/>
          <a:p>
            <a:r>
              <a:rPr lang="en-US" altLang="ja-JP" sz="2400" dirty="0" smtClean="0"/>
              <a:t>search</a:t>
            </a:r>
          </a:p>
        </p:txBody>
      </p:sp>
      <p:sp>
        <p:nvSpPr>
          <p:cNvPr id="69" name="右中かっこ 68"/>
          <p:cNvSpPr/>
          <p:nvPr/>
        </p:nvSpPr>
        <p:spPr>
          <a:xfrm rot="-5400000">
            <a:off x="4376198" y="3877122"/>
            <a:ext cx="253886" cy="1737827"/>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71" name="テキスト ボックス 70"/>
          <p:cNvSpPr txBox="1"/>
          <p:nvPr/>
        </p:nvSpPr>
        <p:spPr>
          <a:xfrm>
            <a:off x="609891" y="5093532"/>
            <a:ext cx="2016224" cy="830997"/>
          </a:xfrm>
          <a:prstGeom prst="rect">
            <a:avLst/>
          </a:prstGeom>
          <a:noFill/>
        </p:spPr>
        <p:txBody>
          <a:bodyPr wrap="square" rtlCol="0">
            <a:spAutoFit/>
          </a:bodyPr>
          <a:lstStyle/>
          <a:p>
            <a:r>
              <a:rPr lang="en-US" altLang="ja-JP" sz="2400" dirty="0" err="1" smtClean="0"/>
              <a:t>prefetch</a:t>
            </a:r>
            <a:r>
              <a:rPr lang="en-US" altLang="ja-JP" sz="2400" dirty="0" smtClean="0"/>
              <a:t> before search</a:t>
            </a:r>
          </a:p>
        </p:txBody>
      </p:sp>
      <p:cxnSp>
        <p:nvCxnSpPr>
          <p:cNvPr id="74" name="直線矢印コネクタ 73"/>
          <p:cNvCxnSpPr>
            <a:endCxn id="76" idx="1"/>
          </p:cNvCxnSpPr>
          <p:nvPr/>
        </p:nvCxnSpPr>
        <p:spPr>
          <a:xfrm>
            <a:off x="2446929" y="5525580"/>
            <a:ext cx="432048" cy="148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5" name="テキスト ボックス 74"/>
          <p:cNvSpPr txBox="1"/>
          <p:nvPr/>
        </p:nvSpPr>
        <p:spPr>
          <a:xfrm>
            <a:off x="2842139" y="4805500"/>
            <a:ext cx="748154" cy="461665"/>
          </a:xfrm>
          <a:prstGeom prst="rect">
            <a:avLst/>
          </a:prstGeom>
          <a:noFill/>
        </p:spPr>
        <p:txBody>
          <a:bodyPr wrap="none" rtlCol="0">
            <a:spAutoFit/>
          </a:bodyPr>
          <a:lstStyle/>
          <a:p>
            <a:r>
              <a:rPr lang="en-US" altLang="ja-JP" sz="2400" dirty="0" smtClean="0"/>
              <a:t>Keys</a:t>
            </a:r>
          </a:p>
        </p:txBody>
      </p:sp>
      <p:sp>
        <p:nvSpPr>
          <p:cNvPr id="76" name="テキスト ボックス 75"/>
          <p:cNvSpPr txBox="1"/>
          <p:nvPr/>
        </p:nvSpPr>
        <p:spPr>
          <a:xfrm>
            <a:off x="2878977" y="5309556"/>
            <a:ext cx="744435" cy="461665"/>
          </a:xfrm>
          <a:prstGeom prst="rect">
            <a:avLst/>
          </a:prstGeom>
          <a:noFill/>
        </p:spPr>
        <p:txBody>
          <a:bodyPr wrap="none" rtlCol="0">
            <a:spAutoFit/>
          </a:bodyPr>
          <a:lstStyle/>
          <a:p>
            <a:r>
              <a:rPr lang="en-US" altLang="ja-JP" sz="2400" dirty="0" smtClean="0"/>
              <a:t>links</a:t>
            </a:r>
          </a:p>
        </p:txBody>
      </p:sp>
      <p:cxnSp>
        <p:nvCxnSpPr>
          <p:cNvPr id="78" name="直線矢印コネクタ 77"/>
          <p:cNvCxnSpPr/>
          <p:nvPr/>
        </p:nvCxnSpPr>
        <p:spPr>
          <a:xfrm flipH="1">
            <a:off x="4796515" y="5689916"/>
            <a:ext cx="4818" cy="27362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9" name="テキスト ボックス 78"/>
          <p:cNvSpPr txBox="1"/>
          <p:nvPr/>
        </p:nvSpPr>
        <p:spPr>
          <a:xfrm>
            <a:off x="2380688" y="5938375"/>
            <a:ext cx="5625707" cy="461665"/>
          </a:xfrm>
          <a:prstGeom prst="rect">
            <a:avLst/>
          </a:prstGeom>
          <a:noFill/>
        </p:spPr>
        <p:txBody>
          <a:bodyPr wrap="none" rtlCol="0">
            <a:spAutoFit/>
          </a:bodyPr>
          <a:lstStyle/>
          <a:p>
            <a:r>
              <a:rPr lang="en-US" altLang="ja-JP" sz="2400" dirty="0" smtClean="0"/>
              <a:t>points to the nodes of lower level (or value)</a:t>
            </a:r>
          </a:p>
        </p:txBody>
      </p:sp>
      <p:cxnSp>
        <p:nvCxnSpPr>
          <p:cNvPr id="80" name="直線矢印コネクタ 79"/>
          <p:cNvCxnSpPr/>
          <p:nvPr/>
        </p:nvCxnSpPr>
        <p:spPr>
          <a:xfrm flipH="1">
            <a:off x="4806675" y="5165540"/>
            <a:ext cx="1" cy="272234"/>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81" name="テキスト ボックス 80"/>
          <p:cNvSpPr txBox="1"/>
          <p:nvPr/>
        </p:nvSpPr>
        <p:spPr>
          <a:xfrm>
            <a:off x="6277708" y="4864934"/>
            <a:ext cx="2282327" cy="830997"/>
          </a:xfrm>
          <a:prstGeom prst="rect">
            <a:avLst/>
          </a:prstGeom>
          <a:noFill/>
        </p:spPr>
        <p:txBody>
          <a:bodyPr wrap="square" rtlCol="0">
            <a:spAutoFit/>
          </a:bodyPr>
          <a:lstStyle/>
          <a:p>
            <a:r>
              <a:rPr lang="en-US" altLang="ja-JP" sz="2400" dirty="0" smtClean="0"/>
              <a:t>different memory area</a:t>
            </a:r>
          </a:p>
        </p:txBody>
      </p:sp>
      <p:grpSp>
        <p:nvGrpSpPr>
          <p:cNvPr id="101" name="グループ化 100"/>
          <p:cNvGrpSpPr/>
          <p:nvPr/>
        </p:nvGrpSpPr>
        <p:grpSpPr>
          <a:xfrm>
            <a:off x="3634227" y="4949516"/>
            <a:ext cx="1728192" cy="222531"/>
            <a:chOff x="5868144" y="4941168"/>
            <a:chExt cx="1728192" cy="222531"/>
          </a:xfrm>
        </p:grpSpPr>
        <p:sp>
          <p:nvSpPr>
            <p:cNvPr id="84" name="正方形/長方形 83"/>
            <p:cNvSpPr/>
            <p:nvPr/>
          </p:nvSpPr>
          <p:spPr>
            <a:xfrm>
              <a:off x="5868144" y="4941168"/>
              <a:ext cx="216024" cy="22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084168" y="4941168"/>
              <a:ext cx="216024" cy="22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正方形/長方形 86"/>
            <p:cNvSpPr/>
            <p:nvPr/>
          </p:nvSpPr>
          <p:spPr>
            <a:xfrm>
              <a:off x="6300192" y="4941168"/>
              <a:ext cx="216024" cy="22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6516216" y="4941168"/>
              <a:ext cx="216024" cy="22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6732240" y="4941168"/>
              <a:ext cx="216024" cy="22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6948264" y="4941168"/>
              <a:ext cx="216024" cy="222531"/>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7164288" y="4941168"/>
              <a:ext cx="216024" cy="22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7380312" y="4941168"/>
              <a:ext cx="216024" cy="2225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2" name="グループ化 101"/>
          <p:cNvGrpSpPr/>
          <p:nvPr/>
        </p:nvGrpSpPr>
        <p:grpSpPr>
          <a:xfrm>
            <a:off x="3634227" y="5453572"/>
            <a:ext cx="1728185" cy="222531"/>
            <a:chOff x="5868145" y="5877272"/>
            <a:chExt cx="1728185" cy="222531"/>
          </a:xfrm>
        </p:grpSpPr>
        <p:sp>
          <p:nvSpPr>
            <p:cNvPr id="93" name="正方形/長方形 92"/>
            <p:cNvSpPr/>
            <p:nvPr/>
          </p:nvSpPr>
          <p:spPr>
            <a:xfrm>
              <a:off x="5868145" y="5877272"/>
              <a:ext cx="216024" cy="2225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084168" y="5877272"/>
              <a:ext cx="216024" cy="2225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300191" y="5877272"/>
              <a:ext cx="216024" cy="2225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516214" y="5877272"/>
              <a:ext cx="216024" cy="2225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732237" y="5877272"/>
              <a:ext cx="216024" cy="2225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6948260" y="5877272"/>
              <a:ext cx="216024" cy="222531"/>
            </a:xfrm>
            <a:prstGeom prst="rect">
              <a:avLst/>
            </a:prstGeom>
            <a:solidFill>
              <a:srgbClr val="FFCCFF"/>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p:cNvSpPr/>
            <p:nvPr/>
          </p:nvSpPr>
          <p:spPr>
            <a:xfrm>
              <a:off x="7164283" y="5877272"/>
              <a:ext cx="216024" cy="2225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7380306" y="5877272"/>
              <a:ext cx="216024" cy="22253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6" name="角丸四角形 115"/>
          <p:cNvSpPr/>
          <p:nvPr/>
        </p:nvSpPr>
        <p:spPr>
          <a:xfrm>
            <a:off x="2901462" y="4624754"/>
            <a:ext cx="2690446" cy="1248508"/>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7" name="直線矢印コネクタ 116"/>
          <p:cNvCxnSpPr>
            <a:endCxn id="92" idx="3"/>
          </p:cNvCxnSpPr>
          <p:nvPr/>
        </p:nvCxnSpPr>
        <p:spPr>
          <a:xfrm flipH="1" flipV="1">
            <a:off x="5362419" y="5060782"/>
            <a:ext cx="915289" cy="20206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1" name="直線矢印コネクタ 120"/>
          <p:cNvCxnSpPr>
            <a:endCxn id="100" idx="3"/>
          </p:cNvCxnSpPr>
          <p:nvPr/>
        </p:nvCxnSpPr>
        <p:spPr>
          <a:xfrm flipH="1">
            <a:off x="5362412" y="5262848"/>
            <a:ext cx="915296" cy="3019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4" name="テキスト ボックス 123"/>
          <p:cNvSpPr txBox="1"/>
          <p:nvPr/>
        </p:nvSpPr>
        <p:spPr>
          <a:xfrm>
            <a:off x="2714183" y="4185140"/>
            <a:ext cx="802739" cy="369332"/>
          </a:xfrm>
          <a:prstGeom prst="rect">
            <a:avLst/>
          </a:prstGeom>
          <a:noFill/>
          <a:ln>
            <a:solidFill>
              <a:schemeClr val="tx1"/>
            </a:solidFill>
          </a:ln>
        </p:spPr>
        <p:txBody>
          <a:bodyPr wrap="square" lIns="0" tIns="0" rIns="0" bIns="0" rtlCol="0">
            <a:spAutoFit/>
          </a:bodyPr>
          <a:lstStyle/>
          <a:p>
            <a:pPr algn="ctr"/>
            <a:r>
              <a:rPr lang="en-US" altLang="ja-JP" sz="2400" dirty="0" smtClean="0"/>
              <a:t>node</a:t>
            </a:r>
          </a:p>
        </p:txBody>
      </p:sp>
    </p:spTree>
    <p:extLst>
      <p:ext uri="{BB962C8B-B14F-4D97-AF65-F5344CB8AC3E}">
        <p14:creationId xmlns:p14="http://schemas.microsoft.com/office/powerpoint/2010/main" val="1763640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998984"/>
          </a:xfrm>
        </p:spPr>
        <p:txBody>
          <a:bodyPr>
            <a:normAutofit/>
          </a:bodyPr>
          <a:lstStyle/>
          <a:p>
            <a:r>
              <a:rPr lang="en-US" altLang="ja-JP" dirty="0"/>
              <a:t>W</a:t>
            </a:r>
            <a:r>
              <a:rPr lang="en-US" altLang="ja-JP" dirty="0" smtClean="0"/>
              <a:t>hich </a:t>
            </a:r>
            <a:r>
              <a:rPr lang="en-US" altLang="ja-JP" dirty="0"/>
              <a:t>level </a:t>
            </a:r>
            <a:r>
              <a:rPr lang="en-US" altLang="ja-JP" dirty="0" smtClean="0"/>
              <a:t>should use </a:t>
            </a:r>
            <a:r>
              <a:rPr lang="en-US" altLang="ja-JP" dirty="0" err="1" smtClean="0"/>
              <a:t>prefetch</a:t>
            </a:r>
            <a:r>
              <a:rPr lang="en-US" altLang="ja-JP" dirty="0" smtClean="0"/>
              <a:t>?</a:t>
            </a:r>
            <a:endParaRPr lang="en-US" altLang="ja-JP" dirty="0"/>
          </a:p>
        </p:txBody>
      </p:sp>
      <p:sp>
        <p:nvSpPr>
          <p:cNvPr id="8" name="正方形/長方形 7"/>
          <p:cNvSpPr/>
          <p:nvPr/>
        </p:nvSpPr>
        <p:spPr>
          <a:xfrm>
            <a:off x="287016" y="4711226"/>
            <a:ext cx="7929884" cy="1631216"/>
          </a:xfrm>
          <a:prstGeom prst="rect">
            <a:avLst/>
          </a:prstGeom>
        </p:spPr>
        <p:txBody>
          <a:bodyPr wrap="square">
            <a:spAutoFit/>
          </a:bodyPr>
          <a:lstStyle/>
          <a:p>
            <a:pPr marL="180975" indent="-180975">
              <a:buFont typeface="Arial" pitchFamily="34" charset="0"/>
              <a:buChar char="•"/>
            </a:pPr>
            <a:r>
              <a:rPr lang="en-US" altLang="ja-JP" sz="2000" dirty="0" smtClean="0"/>
              <a:t>Root nodes: </a:t>
            </a:r>
            <a:r>
              <a:rPr lang="en-US" altLang="ja-JP" sz="2000" dirty="0" smtClean="0">
                <a:solidFill>
                  <a:srgbClr val="FF0000"/>
                </a:solidFill>
              </a:rPr>
              <a:t>does not affect</a:t>
            </a:r>
          </a:p>
          <a:p>
            <a:pPr marL="638175" lvl="1" indent="-180975">
              <a:buFont typeface="Arial" pitchFamily="34" charset="0"/>
              <a:buChar char="•"/>
            </a:pPr>
            <a:r>
              <a:rPr lang="en-US" altLang="ja-JP" sz="2000" dirty="0"/>
              <a:t>basically already </a:t>
            </a:r>
            <a:r>
              <a:rPr lang="en-US" altLang="ja-JP" sz="2000" dirty="0" smtClean="0"/>
              <a:t>cached</a:t>
            </a:r>
            <a:endParaRPr lang="en-US" altLang="ja-JP" sz="2000" dirty="0" smtClean="0">
              <a:solidFill>
                <a:srgbClr val="FF0000"/>
              </a:solidFill>
            </a:endParaRPr>
          </a:p>
          <a:p>
            <a:pPr marL="180975" indent="-180975">
              <a:buFont typeface="Arial" pitchFamily="34" charset="0"/>
              <a:buChar char="•"/>
            </a:pPr>
            <a:r>
              <a:rPr lang="en-US" altLang="ja-JP" sz="2000" dirty="0" smtClean="0"/>
              <a:t>Leaf nodes</a:t>
            </a:r>
            <a:r>
              <a:rPr lang="en-US" altLang="ja-JP" sz="2000" dirty="0"/>
              <a:t>: </a:t>
            </a:r>
            <a:r>
              <a:rPr lang="en-US" altLang="ja-JP" sz="2000" dirty="0" smtClean="0">
                <a:solidFill>
                  <a:srgbClr val="FF0000"/>
                </a:solidFill>
              </a:rPr>
              <a:t>decreases performance</a:t>
            </a:r>
          </a:p>
          <a:p>
            <a:pPr marL="638175" lvl="1" indent="-180975">
              <a:buFont typeface="Arial" pitchFamily="34" charset="0"/>
              <a:buChar char="•"/>
            </a:pPr>
            <a:r>
              <a:rPr lang="en-US" altLang="ja-JP" sz="2000" dirty="0"/>
              <a:t>excessively evicts </a:t>
            </a:r>
            <a:r>
              <a:rPr lang="en-US" altLang="ja-JP" sz="2000" dirty="0" smtClean="0"/>
              <a:t>links </a:t>
            </a:r>
            <a:r>
              <a:rPr lang="en-US" altLang="ja-JP" sz="2000" dirty="0"/>
              <a:t>on middle nodes </a:t>
            </a:r>
            <a:endParaRPr lang="en-US" altLang="ja-JP" sz="2000" dirty="0" smtClean="0">
              <a:solidFill>
                <a:srgbClr val="FF0000"/>
              </a:solidFill>
            </a:endParaRPr>
          </a:p>
          <a:p>
            <a:pPr marL="180975" indent="-180975">
              <a:buFont typeface="Arial" pitchFamily="34" charset="0"/>
              <a:buChar char="•"/>
            </a:pPr>
            <a:r>
              <a:rPr lang="en-US" altLang="ja-JP" sz="2000" dirty="0" smtClean="0"/>
              <a:t>Middle nodes: </a:t>
            </a:r>
            <a:r>
              <a:rPr lang="en-US" altLang="ja-JP" sz="2000" dirty="0" smtClean="0">
                <a:solidFill>
                  <a:srgbClr val="FF0000"/>
                </a:solidFill>
              </a:rPr>
              <a:t>increases performance</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dirty="0"/>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980728"/>
            <a:ext cx="4392488" cy="3179446"/>
          </a:xfrm>
          <a:prstGeom prst="rect">
            <a:avLst/>
          </a:prstGeom>
        </p:spPr>
      </p:pic>
      <p:sp>
        <p:nvSpPr>
          <p:cNvPr id="14" name="テキスト ボックス 13"/>
          <p:cNvSpPr txBox="1"/>
          <p:nvPr/>
        </p:nvSpPr>
        <p:spPr>
          <a:xfrm>
            <a:off x="2543076" y="4187180"/>
            <a:ext cx="1737014" cy="400110"/>
          </a:xfrm>
          <a:prstGeom prst="rect">
            <a:avLst/>
          </a:prstGeom>
          <a:noFill/>
        </p:spPr>
        <p:txBody>
          <a:bodyPr wrap="none" rtlCol="0">
            <a:spAutoFit/>
          </a:bodyPr>
          <a:lstStyle/>
          <a:p>
            <a:r>
              <a:rPr lang="en-US" altLang="ja-JP" sz="2000" i="1" u="sng" dirty="0" smtClean="0"/>
              <a:t>Get</a:t>
            </a:r>
            <a:r>
              <a:rPr lang="en-US" altLang="ja-JP" sz="2000" u="sng" dirty="0" smtClean="0"/>
              <a:t> operations</a:t>
            </a:r>
          </a:p>
        </p:txBody>
      </p:sp>
      <p:sp>
        <p:nvSpPr>
          <p:cNvPr id="17" name="テキスト ボックス 16"/>
          <p:cNvSpPr txBox="1"/>
          <p:nvPr/>
        </p:nvSpPr>
        <p:spPr>
          <a:xfrm>
            <a:off x="5470004" y="2518296"/>
            <a:ext cx="3024336" cy="1077218"/>
          </a:xfrm>
          <a:prstGeom prst="rect">
            <a:avLst/>
          </a:prstGeom>
          <a:noFill/>
          <a:ln>
            <a:solidFill>
              <a:schemeClr val="tx1"/>
            </a:solidFill>
          </a:ln>
        </p:spPr>
        <p:txBody>
          <a:bodyPr wrap="square" rtlCol="0">
            <a:spAutoFit/>
          </a:bodyPr>
          <a:lstStyle/>
          <a:p>
            <a:r>
              <a:rPr lang="en-US" altLang="ja-JP" sz="1600" dirty="0" smtClean="0"/>
              <a:t>NTA: </a:t>
            </a:r>
            <a:r>
              <a:rPr lang="en-US" altLang="ja-JP" sz="1600" dirty="0" err="1" smtClean="0"/>
              <a:t>prefetch</a:t>
            </a:r>
            <a:r>
              <a:rPr lang="en-US" altLang="ja-JP" sz="1600" dirty="0" smtClean="0"/>
              <a:t> to L1 w/o L2 and L3</a:t>
            </a:r>
          </a:p>
          <a:p>
            <a:r>
              <a:rPr lang="en-US" altLang="ja-JP" sz="1600" dirty="0" smtClean="0"/>
              <a:t>T2:  </a:t>
            </a:r>
            <a:r>
              <a:rPr lang="en-US" altLang="ja-JP" sz="1600" dirty="0" err="1" smtClean="0"/>
              <a:t>prefetch</a:t>
            </a:r>
            <a:r>
              <a:rPr lang="en-US" altLang="ja-JP" sz="1600" dirty="0" smtClean="0"/>
              <a:t> to L3</a:t>
            </a:r>
          </a:p>
          <a:p>
            <a:r>
              <a:rPr lang="en-US" altLang="ja-JP" sz="1600" dirty="0" smtClean="0"/>
              <a:t>T1: </a:t>
            </a:r>
            <a:r>
              <a:rPr lang="en-US" altLang="ja-JP" sz="1600" dirty="0" err="1" smtClean="0"/>
              <a:t>prefetch</a:t>
            </a:r>
            <a:r>
              <a:rPr lang="en-US" altLang="ja-JP" sz="1600" dirty="0" smtClean="0"/>
              <a:t> to L2 and L3</a:t>
            </a:r>
          </a:p>
          <a:p>
            <a:r>
              <a:rPr lang="en-US" altLang="ja-JP" sz="1600" dirty="0" smtClean="0"/>
              <a:t>T0: </a:t>
            </a:r>
            <a:r>
              <a:rPr lang="en-US" altLang="ja-JP" sz="1600" dirty="0" err="1" smtClean="0"/>
              <a:t>prefetch</a:t>
            </a:r>
            <a:r>
              <a:rPr lang="en-US" altLang="ja-JP" sz="1600" dirty="0" smtClean="0"/>
              <a:t> to L1, L2, and L3</a:t>
            </a:r>
          </a:p>
        </p:txBody>
      </p:sp>
      <p:sp>
        <p:nvSpPr>
          <p:cNvPr id="18" name="テキスト ボックス 17"/>
          <p:cNvSpPr txBox="1"/>
          <p:nvPr/>
        </p:nvSpPr>
        <p:spPr>
          <a:xfrm>
            <a:off x="3735603" y="3161800"/>
            <a:ext cx="729885" cy="215444"/>
          </a:xfrm>
          <a:prstGeom prst="rect">
            <a:avLst/>
          </a:prstGeom>
          <a:solidFill>
            <a:schemeClr val="bg1"/>
          </a:solidFill>
          <a:ln>
            <a:noFill/>
          </a:ln>
        </p:spPr>
        <p:txBody>
          <a:bodyPr wrap="square" lIns="0" tIns="0" rIns="0" bIns="0" rtlCol="0">
            <a:spAutoFit/>
          </a:bodyPr>
          <a:lstStyle/>
          <a:p>
            <a:pPr algn="r"/>
            <a:r>
              <a:rPr lang="en-US" altLang="ja-JP" sz="1400" dirty="0" smtClean="0">
                <a:latin typeface="Arial" pitchFamily="34" charset="0"/>
                <a:cs typeface="Arial" pitchFamily="34" charset="0"/>
              </a:rPr>
              <a:t>middle</a:t>
            </a:r>
          </a:p>
        </p:txBody>
      </p:sp>
      <p:sp>
        <p:nvSpPr>
          <p:cNvPr id="19" name="テキスト ボックス 18"/>
          <p:cNvSpPr txBox="1"/>
          <p:nvPr/>
        </p:nvSpPr>
        <p:spPr>
          <a:xfrm>
            <a:off x="5791991" y="5136579"/>
            <a:ext cx="2643032" cy="830997"/>
          </a:xfrm>
          <a:prstGeom prst="rect">
            <a:avLst/>
          </a:prstGeom>
          <a:noFill/>
          <a:ln>
            <a:solidFill>
              <a:schemeClr val="tx1"/>
            </a:solidFill>
          </a:ln>
        </p:spPr>
        <p:txBody>
          <a:bodyPr wrap="none" rtlCol="0">
            <a:spAutoFit/>
          </a:bodyPr>
          <a:lstStyle/>
          <a:p>
            <a:pPr algn="ctr"/>
            <a:r>
              <a:rPr lang="en-US" altLang="ja-JP" sz="2400" dirty="0" smtClean="0"/>
              <a:t>Only middle nodes </a:t>
            </a:r>
          </a:p>
          <a:p>
            <a:pPr algn="ctr"/>
            <a:r>
              <a:rPr lang="en-US" altLang="ja-JP" sz="2400" dirty="0" smtClean="0"/>
              <a:t>should use </a:t>
            </a:r>
            <a:r>
              <a:rPr lang="en-US" altLang="ja-JP" sz="2400" dirty="0" err="1" smtClean="0"/>
              <a:t>prefetch</a:t>
            </a:r>
            <a:endParaRPr lang="en-US" altLang="ja-JP" sz="2400" dirty="0" smtClean="0"/>
          </a:p>
        </p:txBody>
      </p:sp>
      <p:sp>
        <p:nvSpPr>
          <p:cNvPr id="20" name="下矢印 19"/>
          <p:cNvSpPr/>
          <p:nvPr/>
        </p:nvSpPr>
        <p:spPr>
          <a:xfrm rot="16200000">
            <a:off x="4622304" y="5398839"/>
            <a:ext cx="1475438" cy="288032"/>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5181600" y="1601941"/>
            <a:ext cx="876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176782" y="1257889"/>
            <a:ext cx="8225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181600" y="1919441"/>
            <a:ext cx="88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flipV="1">
            <a:off x="5560204" y="1270000"/>
            <a:ext cx="5856" cy="342900"/>
          </a:xfrm>
          <a:prstGeom prst="straightConnector1">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5856483" y="1592772"/>
            <a:ext cx="0" cy="322292"/>
          </a:xfrm>
          <a:prstGeom prst="straightConnector1">
            <a:avLst/>
          </a:prstGeom>
          <a:ln w="3175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5977574" y="1240532"/>
            <a:ext cx="880425" cy="338554"/>
          </a:xfrm>
          <a:prstGeom prst="rect">
            <a:avLst/>
          </a:prstGeom>
        </p:spPr>
        <p:txBody>
          <a:bodyPr wrap="square">
            <a:spAutoFit/>
          </a:bodyPr>
          <a:lstStyle/>
          <a:p>
            <a:r>
              <a:rPr lang="en-US" altLang="ja-JP" sz="1600" dirty="0" smtClean="0"/>
              <a:t>middle</a:t>
            </a:r>
          </a:p>
        </p:txBody>
      </p:sp>
      <p:sp>
        <p:nvSpPr>
          <p:cNvPr id="37" name="正方形/長方形 36"/>
          <p:cNvSpPr/>
          <p:nvPr/>
        </p:nvSpPr>
        <p:spPr>
          <a:xfrm>
            <a:off x="5983325" y="1591340"/>
            <a:ext cx="880425" cy="338554"/>
          </a:xfrm>
          <a:prstGeom prst="rect">
            <a:avLst/>
          </a:prstGeom>
        </p:spPr>
        <p:txBody>
          <a:bodyPr wrap="square">
            <a:spAutoFit/>
          </a:bodyPr>
          <a:lstStyle/>
          <a:p>
            <a:r>
              <a:rPr lang="en-US" altLang="ja-JP" sz="1600" dirty="0" smtClean="0"/>
              <a:t>leaf</a:t>
            </a:r>
          </a:p>
        </p:txBody>
      </p:sp>
    </p:spTree>
    <p:extLst>
      <p:ext uri="{BB962C8B-B14F-4D97-AF65-F5344CB8AC3E}">
        <p14:creationId xmlns:p14="http://schemas.microsoft.com/office/powerpoint/2010/main" val="3449853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850106"/>
          </a:xfrm>
        </p:spPr>
        <p:txBody>
          <a:bodyPr>
            <a:normAutofit/>
          </a:bodyPr>
          <a:lstStyle/>
          <a:p>
            <a:r>
              <a:rPr kumimoji="1" lang="en-US" altLang="ja-JP" dirty="0" smtClean="0"/>
              <a:t>Overall performance gain</a:t>
            </a:r>
            <a:endParaRPr kumimoji="1" lang="ja-JP" altLang="en-US" dirty="0"/>
          </a:p>
        </p:txBody>
      </p:sp>
      <p:sp>
        <p:nvSpPr>
          <p:cNvPr id="4" name="テキスト ボックス 3"/>
          <p:cNvSpPr txBox="1"/>
          <p:nvPr/>
        </p:nvSpPr>
        <p:spPr>
          <a:xfrm>
            <a:off x="3955722" y="5703167"/>
            <a:ext cx="4797019" cy="830997"/>
          </a:xfrm>
          <a:prstGeom prst="rect">
            <a:avLst/>
          </a:prstGeom>
          <a:noFill/>
        </p:spPr>
        <p:txBody>
          <a:bodyPr wrap="none" rtlCol="0">
            <a:spAutoFit/>
          </a:bodyPr>
          <a:lstStyle/>
          <a:p>
            <a:r>
              <a:rPr lang="en-US" altLang="ja-JP" sz="2400" dirty="0" smtClean="0">
                <a:solidFill>
                  <a:srgbClr val="FF0000"/>
                </a:solidFill>
              </a:rPr>
              <a:t>3.2</a:t>
            </a:r>
            <a:r>
              <a:rPr lang="en-US" altLang="ja-JP" sz="2400" dirty="0" smtClean="0"/>
              <a:t> times faster (put, duplicate keys)</a:t>
            </a:r>
          </a:p>
          <a:p>
            <a:r>
              <a:rPr lang="en-US" altLang="ja-JP" sz="2400" dirty="0" smtClean="0">
                <a:solidFill>
                  <a:srgbClr val="FF0000"/>
                </a:solidFill>
              </a:rPr>
              <a:t>4.0 </a:t>
            </a:r>
            <a:r>
              <a:rPr lang="en-US" altLang="ja-JP" sz="2400" dirty="0" smtClean="0"/>
              <a:t>times faster (put, unique keys)</a:t>
            </a:r>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26</a:t>
            </a:fld>
            <a:endParaRPr kumimoji="1" lang="ja-JP" altLang="en-US"/>
          </a:p>
        </p:txBody>
      </p:sp>
      <p:sp>
        <p:nvSpPr>
          <p:cNvPr id="7" name="テキスト ボックス 6"/>
          <p:cNvSpPr txBox="1"/>
          <p:nvPr/>
        </p:nvSpPr>
        <p:spPr>
          <a:xfrm>
            <a:off x="493288" y="5703167"/>
            <a:ext cx="3257430" cy="830997"/>
          </a:xfrm>
          <a:prstGeom prst="rect">
            <a:avLst/>
          </a:prstGeom>
          <a:noFill/>
        </p:spPr>
        <p:txBody>
          <a:bodyPr wrap="none" rtlCol="0">
            <a:spAutoFit/>
          </a:bodyPr>
          <a:lstStyle/>
          <a:p>
            <a:r>
              <a:rPr lang="en-US" altLang="ja-JP" sz="2400" dirty="0" smtClean="0">
                <a:solidFill>
                  <a:srgbClr val="FF0000"/>
                </a:solidFill>
              </a:rPr>
              <a:t>2.5 </a:t>
            </a:r>
            <a:r>
              <a:rPr lang="en-US" altLang="ja-JP" sz="2400" dirty="0" smtClean="0"/>
              <a:t>times faster (get)</a:t>
            </a:r>
          </a:p>
          <a:p>
            <a:r>
              <a:rPr lang="en-US" altLang="ja-JP" sz="2400" dirty="0" smtClean="0">
                <a:solidFill>
                  <a:srgbClr val="FF0000"/>
                </a:solidFill>
              </a:rPr>
              <a:t>2.6</a:t>
            </a:r>
            <a:r>
              <a:rPr lang="en-US" altLang="ja-JP" sz="2400" dirty="0" smtClean="0"/>
              <a:t> times faster (delete)</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124744"/>
            <a:ext cx="5976664" cy="4276406"/>
          </a:xfrm>
          <a:prstGeom prst="rect">
            <a:avLst/>
          </a:prstGeom>
        </p:spPr>
      </p:pic>
      <p:sp>
        <p:nvSpPr>
          <p:cNvPr id="9" name="テキスト ボックス 8"/>
          <p:cNvSpPr txBox="1"/>
          <p:nvPr/>
        </p:nvSpPr>
        <p:spPr>
          <a:xfrm>
            <a:off x="2771801" y="4726961"/>
            <a:ext cx="648072" cy="307777"/>
          </a:xfrm>
          <a:prstGeom prst="rect">
            <a:avLst/>
          </a:prstGeom>
          <a:solidFill>
            <a:schemeClr val="bg1"/>
          </a:solidFill>
          <a:ln>
            <a:noFill/>
          </a:ln>
        </p:spPr>
        <p:txBody>
          <a:bodyPr wrap="square" lIns="0" tIns="0" rIns="0" bIns="0" rtlCol="0">
            <a:spAutoFit/>
          </a:bodyPr>
          <a:lstStyle/>
          <a:p>
            <a:r>
              <a:rPr lang="en-US" altLang="ja-JP" sz="2000" dirty="0" smtClean="0">
                <a:latin typeface="Arial" pitchFamily="34" charset="0"/>
                <a:cs typeface="Arial" pitchFamily="34" charset="0"/>
              </a:rPr>
              <a:t>Base</a:t>
            </a:r>
          </a:p>
        </p:txBody>
      </p:sp>
      <p:cxnSp>
        <p:nvCxnSpPr>
          <p:cNvPr id="10" name="直線矢印コネクタ 9"/>
          <p:cNvCxnSpPr/>
          <p:nvPr/>
        </p:nvCxnSpPr>
        <p:spPr>
          <a:xfrm flipV="1">
            <a:off x="7524256" y="1652954"/>
            <a:ext cx="0" cy="1934308"/>
          </a:xfrm>
          <a:prstGeom prst="straightConnector1">
            <a:avLst/>
          </a:prstGeom>
          <a:ln w="317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790093" y="3583141"/>
            <a:ext cx="50526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7043682" y="1638889"/>
            <a:ext cx="82250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右中かっこ 14"/>
          <p:cNvSpPr/>
          <p:nvPr/>
        </p:nvSpPr>
        <p:spPr>
          <a:xfrm>
            <a:off x="2403230" y="3200400"/>
            <a:ext cx="199292" cy="71510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p:cNvSpPr/>
          <p:nvPr/>
        </p:nvSpPr>
        <p:spPr>
          <a:xfrm>
            <a:off x="6752491" y="1219200"/>
            <a:ext cx="222739" cy="86750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11821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Conclusion</a:t>
            </a:r>
            <a:endParaRPr kumimoji="1" lang="ja-JP" altLang="en-US" dirty="0"/>
          </a:p>
        </p:txBody>
      </p:sp>
      <p:sp>
        <p:nvSpPr>
          <p:cNvPr id="4" name="コンテンツ プレースホルダー 3"/>
          <p:cNvSpPr>
            <a:spLocks noGrp="1"/>
          </p:cNvSpPr>
          <p:nvPr>
            <p:ph idx="1"/>
          </p:nvPr>
        </p:nvSpPr>
        <p:spPr>
          <a:xfrm>
            <a:off x="457200" y="1447799"/>
            <a:ext cx="8358554" cy="4859215"/>
          </a:xfrm>
        </p:spPr>
        <p:txBody>
          <a:bodyPr>
            <a:normAutofit fontScale="92500" lnSpcReduction="20000"/>
          </a:bodyPr>
          <a:lstStyle/>
          <a:p>
            <a:pPr marL="0" indent="0">
              <a:buNone/>
            </a:pPr>
            <a:r>
              <a:rPr lang="en-US" altLang="ja-JP" dirty="0" smtClean="0"/>
              <a:t>We </a:t>
            </a:r>
            <a:r>
              <a:rPr lang="en-US" altLang="ja-JP" dirty="0" smtClean="0">
                <a:solidFill>
                  <a:srgbClr val="FF0000"/>
                </a:solidFill>
              </a:rPr>
              <a:t>modularized</a:t>
            </a:r>
            <a:r>
              <a:rPr lang="en-US" altLang="ja-JP" dirty="0" smtClean="0"/>
              <a:t> B+-trees, and showed that</a:t>
            </a:r>
            <a:br>
              <a:rPr lang="en-US" altLang="ja-JP" dirty="0" smtClean="0"/>
            </a:br>
            <a:r>
              <a:rPr lang="en-US" altLang="ja-JP" dirty="0" smtClean="0"/>
              <a:t>using </a:t>
            </a:r>
            <a:r>
              <a:rPr lang="en-US" altLang="ja-JP" dirty="0" smtClean="0">
                <a:solidFill>
                  <a:srgbClr val="FF0000"/>
                </a:solidFill>
              </a:rPr>
              <a:t>different </a:t>
            </a:r>
            <a:r>
              <a:rPr lang="en-US" altLang="ja-JP" dirty="0">
                <a:solidFill>
                  <a:srgbClr val="FF0000"/>
                </a:solidFill>
              </a:rPr>
              <a:t>configuration at each </a:t>
            </a:r>
            <a:r>
              <a:rPr lang="en-US" altLang="ja-JP" dirty="0" smtClean="0">
                <a:solidFill>
                  <a:srgbClr val="FF0000"/>
                </a:solidFill>
              </a:rPr>
              <a:t>level improved performance</a:t>
            </a:r>
          </a:p>
          <a:p>
            <a:pPr lvl="1"/>
            <a:r>
              <a:rPr lang="en-US" altLang="ja-JP" dirty="0" smtClean="0"/>
              <a:t>Effective selection of configurations:</a:t>
            </a:r>
            <a:br>
              <a:rPr lang="en-US" altLang="ja-JP" dirty="0" smtClean="0"/>
            </a:br>
            <a:r>
              <a:rPr lang="en-US" altLang="ja-JP" dirty="0" smtClean="0"/>
              <a:t>Three </a:t>
            </a:r>
            <a:r>
              <a:rPr lang="en-US" altLang="ja-JP" dirty="0"/>
              <a:t>level B+-tree </a:t>
            </a:r>
            <a:r>
              <a:rPr lang="en-US" altLang="ja-JP" dirty="0" smtClean="0"/>
              <a:t>with </a:t>
            </a:r>
          </a:p>
          <a:p>
            <a:pPr lvl="2"/>
            <a:r>
              <a:rPr lang="en-US" altLang="ja-JP" dirty="0" smtClean="0"/>
              <a:t>unsorted 512 Byte leaf node</a:t>
            </a:r>
          </a:p>
          <a:p>
            <a:pPr lvl="2"/>
            <a:r>
              <a:rPr lang="en-US" altLang="ja-JP" dirty="0" smtClean="0"/>
              <a:t>sorted 512 Byte middle node w/ linear search, </a:t>
            </a:r>
            <a:r>
              <a:rPr lang="en-US" altLang="ja-JP" dirty="0" err="1" smtClean="0"/>
              <a:t>prefetch</a:t>
            </a:r>
            <a:endParaRPr lang="en-US" altLang="ja-JP" dirty="0" smtClean="0"/>
          </a:p>
          <a:p>
            <a:pPr lvl="2"/>
            <a:r>
              <a:rPr lang="en-US" altLang="ja-JP" dirty="0" smtClean="0"/>
              <a:t>sorted large root node w/ interpolation search</a:t>
            </a:r>
          </a:p>
          <a:p>
            <a:pPr marL="914400" lvl="2" indent="0">
              <a:buNone/>
            </a:pPr>
            <a:r>
              <a:rPr lang="en-US" altLang="ja-JP" dirty="0" smtClean="0"/>
              <a:t>together with AVX, large page showed the best performance</a:t>
            </a:r>
            <a:endParaRPr lang="en-US" altLang="ja-JP" dirty="0"/>
          </a:p>
          <a:p>
            <a:pPr lvl="1"/>
            <a:r>
              <a:rPr lang="en-US" altLang="ja-JP" dirty="0" smtClean="0"/>
              <a:t>2.5 – 4 times performance improvement was attained</a:t>
            </a:r>
            <a:endParaRPr lang="en-US" altLang="ja-JP" dirty="0" smtClean="0">
              <a:solidFill>
                <a:srgbClr val="FF0000"/>
              </a:solidFill>
            </a:endParaRPr>
          </a:p>
          <a:p>
            <a:pPr marL="0" indent="0">
              <a:buNone/>
            </a:pPr>
            <a:r>
              <a:rPr lang="en-US" altLang="ja-JP" dirty="0" smtClean="0"/>
              <a:t>Future work</a:t>
            </a:r>
          </a:p>
          <a:p>
            <a:pPr lvl="1"/>
            <a:r>
              <a:rPr lang="en-US" altLang="ja-JP" dirty="0" smtClean="0"/>
              <a:t>Automatic configuration selection </a:t>
            </a:r>
            <a:br>
              <a:rPr lang="en-US" altLang="ja-JP" dirty="0" smtClean="0"/>
            </a:br>
            <a:r>
              <a:rPr lang="en-US" altLang="ja-JP" dirty="0" smtClean="0"/>
              <a:t>according to hardware and workload characteristics</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27</a:t>
            </a:fld>
            <a:endParaRPr kumimoji="1" lang="ja-JP" altLang="en-US"/>
          </a:p>
        </p:txBody>
      </p:sp>
    </p:spTree>
    <p:extLst>
      <p:ext uri="{BB962C8B-B14F-4D97-AF65-F5344CB8AC3E}">
        <p14:creationId xmlns:p14="http://schemas.microsoft.com/office/powerpoint/2010/main" val="3840833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28</a:t>
            </a:fld>
            <a:endParaRPr kumimoji="1" lang="ja-JP" altLang="en-US"/>
          </a:p>
        </p:txBody>
      </p:sp>
    </p:spTree>
    <p:extLst>
      <p:ext uri="{BB962C8B-B14F-4D97-AF65-F5344CB8AC3E}">
        <p14:creationId xmlns:p14="http://schemas.microsoft.com/office/powerpoint/2010/main" val="496901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Related work</a:t>
            </a:r>
            <a:endParaRPr kumimoji="1" lang="ja-JP" altLang="en-US" dirty="0"/>
          </a:p>
        </p:txBody>
      </p:sp>
      <p:sp>
        <p:nvSpPr>
          <p:cNvPr id="3" name="コンテンツ プレースホルダー 2"/>
          <p:cNvSpPr>
            <a:spLocks noGrp="1"/>
          </p:cNvSpPr>
          <p:nvPr>
            <p:ph idx="1"/>
          </p:nvPr>
        </p:nvSpPr>
        <p:spPr>
          <a:xfrm>
            <a:off x="457200" y="1412776"/>
            <a:ext cx="8229600" cy="4525963"/>
          </a:xfrm>
        </p:spPr>
        <p:txBody>
          <a:bodyPr>
            <a:normAutofit/>
          </a:bodyPr>
          <a:lstStyle/>
          <a:p>
            <a:r>
              <a:rPr lang="en-US" altLang="ja-JP" sz="2800" dirty="0" smtClean="0"/>
              <a:t>Cache Sensitive B+-tree:</a:t>
            </a:r>
          </a:p>
          <a:p>
            <a:pPr lvl="1">
              <a:spcBef>
                <a:spcPts val="0"/>
              </a:spcBef>
            </a:pPr>
            <a:r>
              <a:rPr lang="en-US" altLang="ja-JP" sz="2400" dirty="0"/>
              <a:t>M</a:t>
            </a:r>
            <a:r>
              <a:rPr lang="en-US" altLang="ja-JP" sz="2400" dirty="0" smtClean="0"/>
              <a:t>ake node size similar to cache line size</a:t>
            </a:r>
          </a:p>
          <a:p>
            <a:pPr lvl="1">
              <a:spcBef>
                <a:spcPts val="0"/>
              </a:spcBef>
            </a:pPr>
            <a:r>
              <a:rPr lang="en-US" altLang="ja-JP" sz="2400" dirty="0"/>
              <a:t>I</a:t>
            </a:r>
            <a:r>
              <a:rPr lang="en-US" altLang="ja-JP" sz="2400" dirty="0" smtClean="0"/>
              <a:t>mprove cache hit rate</a:t>
            </a:r>
            <a:endParaRPr lang="en-US" altLang="ja-JP" sz="2400" dirty="0"/>
          </a:p>
          <a:p>
            <a:r>
              <a:rPr lang="en-US" altLang="ja-JP" sz="2800" dirty="0" smtClean="0"/>
              <a:t>Prefetching B+-tree: </a:t>
            </a:r>
          </a:p>
          <a:p>
            <a:pPr lvl="1">
              <a:spcBef>
                <a:spcPts val="0"/>
              </a:spcBef>
            </a:pPr>
            <a:r>
              <a:rPr lang="en-US" altLang="ja-JP" sz="2400" dirty="0" err="1" smtClean="0"/>
              <a:t>Prefetch</a:t>
            </a:r>
            <a:r>
              <a:rPr lang="en-US" altLang="ja-JP" sz="2400" dirty="0" smtClean="0"/>
              <a:t> a node before searching</a:t>
            </a:r>
            <a:endParaRPr lang="en-US" altLang="ja-JP" sz="2400" dirty="0"/>
          </a:p>
          <a:p>
            <a:r>
              <a:rPr lang="en-US" altLang="ja-JP" sz="2800" dirty="0"/>
              <a:t>Utilize SIMD </a:t>
            </a:r>
            <a:r>
              <a:rPr lang="en-US" altLang="ja-JP" sz="2800" dirty="0" smtClean="0"/>
              <a:t>instructions</a:t>
            </a:r>
            <a:r>
              <a:rPr lang="ja-JP" altLang="en-US" sz="2800" dirty="0"/>
              <a:t> </a:t>
            </a:r>
            <a:r>
              <a:rPr lang="en-US" altLang="ja-JP" sz="2800" dirty="0" smtClean="0"/>
              <a:t>for search </a:t>
            </a:r>
            <a:r>
              <a:rPr lang="en-US" altLang="ja-JP" sz="2400" dirty="0"/>
              <a:t>[Zhou and Ross] </a:t>
            </a:r>
            <a:endParaRPr lang="en-US" altLang="ja-JP" sz="2800" dirty="0" smtClean="0"/>
          </a:p>
          <a:p>
            <a:r>
              <a:rPr lang="en-US" altLang="ja-JP" sz="2800" dirty="0" smtClean="0"/>
              <a:t>Fast Architecture Sensitive Tree (FAST):</a:t>
            </a:r>
          </a:p>
          <a:p>
            <a:pPr lvl="1"/>
            <a:r>
              <a:rPr lang="en-US" altLang="ja-JP" sz="2400" dirty="0" smtClean="0"/>
              <a:t>Introduced “page blocks” </a:t>
            </a:r>
            <a:r>
              <a:rPr lang="en-US" altLang="ja-JP" sz="2400" dirty="0"/>
              <a:t>to minimize TLB </a:t>
            </a:r>
            <a:r>
              <a:rPr lang="en-US" altLang="ja-JP" sz="2400" dirty="0" smtClean="0"/>
              <a:t>misses</a:t>
            </a:r>
            <a:br>
              <a:rPr lang="en-US" altLang="ja-JP" sz="2400" dirty="0" smtClean="0"/>
            </a:br>
            <a:r>
              <a:rPr lang="en-US" altLang="ja-JP" sz="2400" dirty="0" smtClean="0"/>
              <a:t>together with above optimizations</a:t>
            </a:r>
            <a:endParaRPr lang="en-US" altLang="ja-JP" sz="24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
        <p:nvSpPr>
          <p:cNvPr id="7" name="テキスト ボックス 6"/>
          <p:cNvSpPr txBox="1"/>
          <p:nvPr/>
        </p:nvSpPr>
        <p:spPr>
          <a:xfrm>
            <a:off x="1907704" y="5949280"/>
            <a:ext cx="5238357" cy="584775"/>
          </a:xfrm>
          <a:prstGeom prst="rect">
            <a:avLst/>
          </a:prstGeom>
          <a:noFill/>
        </p:spPr>
        <p:txBody>
          <a:bodyPr wrap="none" rtlCol="0">
            <a:spAutoFit/>
          </a:bodyPr>
          <a:lstStyle/>
          <a:p>
            <a:pPr algn="ctr"/>
            <a:r>
              <a:rPr lang="en-US" altLang="ja-JP" sz="3200" dirty="0" smtClean="0"/>
              <a:t>Any rooms for improvements?</a:t>
            </a:r>
            <a:endParaRPr kumimoji="1" lang="ja-JP" altLang="en-US" sz="3200" dirty="0"/>
          </a:p>
        </p:txBody>
      </p:sp>
    </p:spTree>
    <p:extLst>
      <p:ext uri="{BB962C8B-B14F-4D97-AF65-F5344CB8AC3E}">
        <p14:creationId xmlns:p14="http://schemas.microsoft.com/office/powerpoint/2010/main" val="24983390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Baseline performance of MB+-</a:t>
            </a:r>
            <a:r>
              <a:rPr lang="en-US" altLang="ja-JP" dirty="0" smtClean="0"/>
              <a:t>tree</a:t>
            </a:r>
            <a:endParaRPr kumimoji="1" lang="ja-JP" altLang="en-US" dirty="0"/>
          </a:p>
        </p:txBody>
      </p:sp>
      <p:sp>
        <p:nvSpPr>
          <p:cNvPr id="4" name="テキスト ボックス 3"/>
          <p:cNvSpPr txBox="1"/>
          <p:nvPr/>
        </p:nvSpPr>
        <p:spPr>
          <a:xfrm>
            <a:off x="395536" y="5301208"/>
            <a:ext cx="8496944" cy="523220"/>
          </a:xfrm>
          <a:prstGeom prst="rect">
            <a:avLst/>
          </a:prstGeom>
          <a:noFill/>
        </p:spPr>
        <p:txBody>
          <a:bodyPr wrap="square" rtlCol="0">
            <a:spAutoFit/>
          </a:bodyPr>
          <a:lstStyle/>
          <a:p>
            <a:r>
              <a:rPr lang="en-US" altLang="ja-JP" sz="2800" dirty="0"/>
              <a:t>Throughput of </a:t>
            </a:r>
            <a:r>
              <a:rPr lang="en-US" altLang="ja-JP" sz="2800" i="1" dirty="0"/>
              <a:t>delete</a:t>
            </a:r>
            <a:r>
              <a:rPr lang="en-US" altLang="ja-JP" sz="2800" dirty="0"/>
              <a:t> </a:t>
            </a:r>
            <a:r>
              <a:rPr lang="en-US" altLang="ja-JP" sz="2800" dirty="0" smtClean="0"/>
              <a:t>was between </a:t>
            </a:r>
            <a:r>
              <a:rPr lang="en-US" altLang="ja-JP" sz="2800" dirty="0"/>
              <a:t>that of </a:t>
            </a:r>
            <a:r>
              <a:rPr lang="en-US" altLang="ja-JP" sz="2800" i="1" dirty="0"/>
              <a:t>get</a:t>
            </a:r>
            <a:r>
              <a:rPr lang="en-US" altLang="ja-JP" sz="2800" dirty="0"/>
              <a:t> and </a:t>
            </a:r>
            <a:r>
              <a:rPr lang="en-US" altLang="ja-JP" sz="2800" i="1" dirty="0"/>
              <a:t>put</a:t>
            </a:r>
            <a:r>
              <a:rPr lang="en-US" altLang="ja-JP" sz="2800" dirty="0"/>
              <a:t> </a:t>
            </a:r>
            <a:endParaRPr lang="en-US" altLang="ja-JP" sz="2800" dirty="0" smtClean="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29</a:t>
            </a:fld>
            <a:endParaRPr kumimoji="1" lang="ja-JP" altLang="en-US"/>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1340768"/>
            <a:ext cx="4714644" cy="3412635"/>
          </a:xfrm>
          <a:prstGeom prst="rect">
            <a:avLst/>
          </a:prstGeom>
        </p:spPr>
      </p:pic>
      <p:sp>
        <p:nvSpPr>
          <p:cNvPr id="10" name="テキスト ボックス 9"/>
          <p:cNvSpPr txBox="1"/>
          <p:nvPr/>
        </p:nvSpPr>
        <p:spPr>
          <a:xfrm>
            <a:off x="3775472" y="4771752"/>
            <a:ext cx="2026004" cy="400110"/>
          </a:xfrm>
          <a:prstGeom prst="rect">
            <a:avLst/>
          </a:prstGeom>
          <a:noFill/>
        </p:spPr>
        <p:txBody>
          <a:bodyPr wrap="none" rtlCol="0">
            <a:spAutoFit/>
          </a:bodyPr>
          <a:lstStyle/>
          <a:p>
            <a:r>
              <a:rPr lang="en-US" altLang="ja-JP" sz="2000" i="1" u="sng" dirty="0" smtClean="0"/>
              <a:t>Delete</a:t>
            </a:r>
            <a:r>
              <a:rPr lang="en-US" altLang="ja-JP" sz="2000" u="sng" dirty="0" smtClean="0"/>
              <a:t> operations</a:t>
            </a:r>
          </a:p>
        </p:txBody>
      </p:sp>
      <p:sp>
        <p:nvSpPr>
          <p:cNvPr id="11" name="下矢印 10"/>
          <p:cNvSpPr/>
          <p:nvPr/>
        </p:nvSpPr>
        <p:spPr>
          <a:xfrm>
            <a:off x="3635896" y="5805264"/>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979712" y="6237312"/>
            <a:ext cx="5400600" cy="523220"/>
          </a:xfrm>
          <a:prstGeom prst="rect">
            <a:avLst/>
          </a:prstGeom>
          <a:noFill/>
        </p:spPr>
        <p:txBody>
          <a:bodyPr wrap="square" rtlCol="0">
            <a:spAutoFit/>
          </a:bodyPr>
          <a:lstStyle/>
          <a:p>
            <a:r>
              <a:rPr lang="en-US" altLang="ja-JP" sz="2800" dirty="0" smtClean="0"/>
              <a:t>Focus on throughput of </a:t>
            </a:r>
            <a:r>
              <a:rPr lang="en-US" altLang="ja-JP" sz="2800" i="1" dirty="0" smtClean="0"/>
              <a:t>get</a:t>
            </a:r>
            <a:r>
              <a:rPr lang="en-US" altLang="ja-JP" sz="2800" dirty="0" smtClean="0"/>
              <a:t> and </a:t>
            </a:r>
            <a:r>
              <a:rPr lang="en-US" altLang="ja-JP" sz="2800" i="1" dirty="0" smtClean="0"/>
              <a:t>put</a:t>
            </a:r>
            <a:endParaRPr lang="en-US" altLang="ja-JP" sz="2800" dirty="0" smtClean="0"/>
          </a:p>
        </p:txBody>
      </p:sp>
    </p:spTree>
    <p:extLst>
      <p:ext uri="{BB962C8B-B14F-4D97-AF65-F5344CB8AC3E}">
        <p14:creationId xmlns:p14="http://schemas.microsoft.com/office/powerpoint/2010/main" val="21047502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998984"/>
          </a:xfrm>
        </p:spPr>
        <p:txBody>
          <a:bodyPr>
            <a:normAutofit/>
          </a:bodyPr>
          <a:lstStyle/>
          <a:p>
            <a:pPr marL="0" indent="0"/>
            <a:r>
              <a:rPr lang="en-US" altLang="ja-JP" dirty="0"/>
              <a:t>Why faster than Google’s B+-tree?</a:t>
            </a:r>
          </a:p>
        </p:txBody>
      </p:sp>
      <p:sp>
        <p:nvSpPr>
          <p:cNvPr id="14" name="コンテンツ プレースホルダー 13"/>
          <p:cNvSpPr>
            <a:spLocks noGrp="1"/>
          </p:cNvSpPr>
          <p:nvPr>
            <p:ph idx="1"/>
          </p:nvPr>
        </p:nvSpPr>
        <p:spPr>
          <a:xfrm>
            <a:off x="467544" y="1268760"/>
            <a:ext cx="8229600" cy="1224135"/>
          </a:xfrm>
        </p:spPr>
        <p:txBody>
          <a:bodyPr>
            <a:normAutofit/>
          </a:bodyPr>
          <a:lstStyle/>
          <a:p>
            <a:pPr marL="457200" lvl="1" indent="0">
              <a:buNone/>
            </a:pPr>
            <a:r>
              <a:rPr lang="en-US" altLang="ja-JP" dirty="0" smtClean="0"/>
              <a:t>Google’s </a:t>
            </a:r>
            <a:r>
              <a:rPr lang="en-US" altLang="ja-JP" dirty="0"/>
              <a:t>B+-tree stores values </a:t>
            </a:r>
            <a:r>
              <a:rPr lang="en-US" altLang="ja-JP" dirty="0">
                <a:solidFill>
                  <a:srgbClr val="FF0000"/>
                </a:solidFill>
              </a:rPr>
              <a:t>at leaf node</a:t>
            </a:r>
          </a:p>
          <a:p>
            <a:pPr marL="457200" lvl="1" indent="0">
              <a:buNone/>
            </a:pPr>
            <a:r>
              <a:rPr lang="en-US" altLang="ja-JP" dirty="0"/>
              <a:t>MB+-tree stores values </a:t>
            </a:r>
            <a:r>
              <a:rPr lang="en-US" altLang="ja-JP" dirty="0">
                <a:solidFill>
                  <a:srgbClr val="FF0000"/>
                </a:solidFill>
              </a:rPr>
              <a:t>at different </a:t>
            </a:r>
            <a:r>
              <a:rPr lang="en-US" altLang="ja-JP" dirty="0" smtClean="0">
                <a:solidFill>
                  <a:srgbClr val="FF0000"/>
                </a:solidFill>
              </a:rPr>
              <a:t>place</a:t>
            </a:r>
            <a:endParaRPr lang="en-US" altLang="ja-JP" dirty="0">
              <a:solidFill>
                <a:srgbClr val="FF0000"/>
              </a:solidFill>
            </a:endParaRPr>
          </a:p>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a:p>
        </p:txBody>
      </p:sp>
      <p:sp>
        <p:nvSpPr>
          <p:cNvPr id="4" name="正方形/長方形 3"/>
          <p:cNvSpPr/>
          <p:nvPr/>
        </p:nvSpPr>
        <p:spPr>
          <a:xfrm>
            <a:off x="6228184" y="5157192"/>
            <a:ext cx="2605457" cy="1015663"/>
          </a:xfrm>
          <a:prstGeom prst="rect">
            <a:avLst/>
          </a:prstGeom>
        </p:spPr>
        <p:txBody>
          <a:bodyPr wrap="none">
            <a:spAutoFit/>
          </a:bodyPr>
          <a:lstStyle/>
          <a:p>
            <a:r>
              <a:rPr lang="en-US" altLang="ja-JP" sz="2000" dirty="0" smtClean="0"/>
              <a:t>Node size:</a:t>
            </a:r>
          </a:p>
          <a:p>
            <a:pPr marL="285750" indent="-285750">
              <a:buFont typeface="Arial" pitchFamily="34" charset="0"/>
              <a:buChar char="•"/>
            </a:pPr>
            <a:r>
              <a:rPr lang="en-US" altLang="ja-JP" sz="2000" dirty="0" smtClean="0"/>
              <a:t>MB</a:t>
            </a:r>
            <a:r>
              <a:rPr lang="en-US" altLang="ja-JP" sz="2000" dirty="0"/>
              <a:t>+-</a:t>
            </a:r>
            <a:r>
              <a:rPr lang="en-US" altLang="ja-JP" sz="2000" dirty="0" smtClean="0"/>
              <a:t>tree: 256 bytes</a:t>
            </a:r>
            <a:endParaRPr lang="en-US" altLang="ja-JP" sz="2000" dirty="0"/>
          </a:p>
          <a:p>
            <a:pPr marL="285750" indent="-285750">
              <a:buFont typeface="Arial" pitchFamily="34" charset="0"/>
              <a:buChar char="•"/>
            </a:pPr>
            <a:r>
              <a:rPr lang="en-US" altLang="ja-JP" sz="2000" dirty="0" smtClean="0"/>
              <a:t>B+-tree: 512 bytes</a:t>
            </a:r>
            <a:endParaRPr lang="ja-JP" altLang="en-US" sz="2000"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3581807"/>
            <a:ext cx="4464496" cy="3231569"/>
          </a:xfrm>
          <a:prstGeom prst="rect">
            <a:avLst/>
          </a:prstGeom>
        </p:spPr>
      </p:pic>
      <p:sp>
        <p:nvSpPr>
          <p:cNvPr id="12" name="円/楕円 11"/>
          <p:cNvSpPr/>
          <p:nvPr/>
        </p:nvSpPr>
        <p:spPr bwMode="auto">
          <a:xfrm>
            <a:off x="4572000" y="3861048"/>
            <a:ext cx="432048" cy="1584176"/>
          </a:xfrm>
          <a:prstGeom prst="ellipse">
            <a:avLst/>
          </a:prstGeom>
          <a:noFill/>
          <a:ln w="50800">
            <a:solidFill>
              <a:srgbClr val="FF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3" name="下矢印 12"/>
          <p:cNvSpPr/>
          <p:nvPr/>
        </p:nvSpPr>
        <p:spPr>
          <a:xfrm>
            <a:off x="3491880" y="2348880"/>
            <a:ext cx="1728192" cy="360040"/>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83568" y="2670011"/>
            <a:ext cx="7992888" cy="830997"/>
          </a:xfrm>
          <a:prstGeom prst="rect">
            <a:avLst/>
          </a:prstGeom>
          <a:noFill/>
        </p:spPr>
        <p:txBody>
          <a:bodyPr wrap="square" rtlCol="0">
            <a:spAutoFit/>
          </a:bodyPr>
          <a:lstStyle/>
          <a:p>
            <a:r>
              <a:rPr lang="en-US" altLang="ja-JP" sz="2400" dirty="0" smtClean="0"/>
              <a:t>Google’s B+-tree becomes slower when value size is large, </a:t>
            </a:r>
            <a:br>
              <a:rPr lang="en-US" altLang="ja-JP" sz="2400" dirty="0" smtClean="0"/>
            </a:br>
            <a:r>
              <a:rPr lang="en-US" altLang="ja-JP" sz="2400" dirty="0" smtClean="0"/>
              <a:t>because of node management cost</a:t>
            </a:r>
          </a:p>
        </p:txBody>
      </p:sp>
    </p:spTree>
    <p:extLst>
      <p:ext uri="{BB962C8B-B14F-4D97-AF65-F5344CB8AC3E}">
        <p14:creationId xmlns:p14="http://schemas.microsoft.com/office/powerpoint/2010/main" val="1586919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3200" dirty="0"/>
              <a:t>Influence of key types on throughput was </a:t>
            </a:r>
            <a:r>
              <a:rPr lang="en-US" altLang="ja-JP" sz="3200" dirty="0" smtClean="0"/>
              <a:t>limited in the MB+-tree</a:t>
            </a:r>
            <a:endParaRPr kumimoji="1" lang="ja-JP" altLang="en-US" sz="3200" dirty="0"/>
          </a:p>
        </p:txBody>
      </p:sp>
      <p:pic>
        <p:nvPicPr>
          <p:cNvPr id="3" name="Picture 2" descr="\\10.56.48.135\export\sasaki\current\idb\graph\keytyp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680" y="1628800"/>
            <a:ext cx="4243387" cy="307181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018839" y="4869160"/>
            <a:ext cx="7191777" cy="400110"/>
          </a:xfrm>
          <a:prstGeom prst="rect">
            <a:avLst/>
          </a:prstGeom>
          <a:noFill/>
        </p:spPr>
        <p:txBody>
          <a:bodyPr wrap="none" rtlCol="0">
            <a:spAutoFit/>
          </a:bodyPr>
          <a:lstStyle/>
          <a:p>
            <a:r>
              <a:rPr lang="en-US" altLang="ja-JP" sz="2000" dirty="0" smtClean="0"/>
              <a:t>The size of keys affected throughput more than the type of keys did</a:t>
            </a:r>
          </a:p>
        </p:txBody>
      </p:sp>
      <p:sp>
        <p:nvSpPr>
          <p:cNvPr id="5" name="テキスト ボックス 4"/>
          <p:cNvSpPr txBox="1"/>
          <p:nvPr/>
        </p:nvSpPr>
        <p:spPr>
          <a:xfrm>
            <a:off x="755470" y="5301208"/>
            <a:ext cx="6538970" cy="400110"/>
          </a:xfrm>
          <a:prstGeom prst="rect">
            <a:avLst/>
          </a:prstGeom>
          <a:noFill/>
        </p:spPr>
        <p:txBody>
          <a:bodyPr wrap="none" rtlCol="0">
            <a:spAutoFit/>
          </a:bodyPr>
          <a:lstStyle/>
          <a:p>
            <a:r>
              <a:rPr lang="en-US" altLang="ja-JP" sz="2000" dirty="0" smtClean="0"/>
              <a:t>Float keys could be an appropriate assumption because</a:t>
            </a:r>
          </a:p>
        </p:txBody>
      </p:sp>
      <p:sp>
        <p:nvSpPr>
          <p:cNvPr id="6" name="テキスト ボックス 5"/>
          <p:cNvSpPr txBox="1"/>
          <p:nvPr/>
        </p:nvSpPr>
        <p:spPr>
          <a:xfrm>
            <a:off x="1259540" y="5701318"/>
            <a:ext cx="6893105" cy="707886"/>
          </a:xfrm>
          <a:prstGeom prst="rect">
            <a:avLst/>
          </a:prstGeom>
          <a:noFill/>
        </p:spPr>
        <p:txBody>
          <a:bodyPr wrap="none" rtlCol="0">
            <a:spAutoFit/>
          </a:bodyPr>
          <a:lstStyle/>
          <a:p>
            <a:pPr marL="457200" indent="-457200">
              <a:buAutoNum type="arabicParenBoth"/>
            </a:pPr>
            <a:r>
              <a:rPr lang="en-US" altLang="ja-JP" sz="2000" dirty="0" smtClean="0"/>
              <a:t>the type of keys does not matters significantly</a:t>
            </a:r>
          </a:p>
          <a:p>
            <a:pPr marL="457200" indent="-457200">
              <a:buAutoNum type="arabicParenBoth"/>
            </a:pPr>
            <a:r>
              <a:rPr lang="en-US" altLang="ja-JP" sz="2000" dirty="0"/>
              <a:t>e</a:t>
            </a:r>
            <a:r>
              <a:rPr lang="en-US" altLang="ja-JP" sz="2000" dirty="0" smtClean="0"/>
              <a:t>xisting works provided techniques to make large keys small</a:t>
            </a:r>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31</a:t>
            </a:fld>
            <a:endParaRPr kumimoji="1" lang="ja-JP" altLang="en-US"/>
          </a:p>
        </p:txBody>
      </p:sp>
      <p:cxnSp>
        <p:nvCxnSpPr>
          <p:cNvPr id="9" name="直線コネクタ 8"/>
          <p:cNvCxnSpPr/>
          <p:nvPr/>
        </p:nvCxnSpPr>
        <p:spPr>
          <a:xfrm>
            <a:off x="3089916" y="1988840"/>
            <a:ext cx="2058148"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矢印コネクタ 13"/>
          <p:cNvCxnSpPr/>
          <p:nvPr/>
        </p:nvCxnSpPr>
        <p:spPr>
          <a:xfrm>
            <a:off x="4118990" y="1988840"/>
            <a:ext cx="0" cy="1440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直線矢印コネクタ 14"/>
          <p:cNvCxnSpPr/>
          <p:nvPr/>
        </p:nvCxnSpPr>
        <p:spPr>
          <a:xfrm>
            <a:off x="5004048" y="1988840"/>
            <a:ext cx="0" cy="43204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7984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Key observation</a:t>
            </a:r>
            <a:endParaRPr kumimoji="1" lang="ja-JP" altLang="en-US" dirty="0"/>
          </a:p>
        </p:txBody>
      </p:sp>
      <p:sp>
        <p:nvSpPr>
          <p:cNvPr id="64" name="スライド番号プレースホルダー 63"/>
          <p:cNvSpPr>
            <a:spLocks noGrp="1"/>
          </p:cNvSpPr>
          <p:nvPr>
            <p:ph type="sldNum" sz="quarter" idx="12"/>
          </p:nvPr>
        </p:nvSpPr>
        <p:spPr/>
        <p:txBody>
          <a:bodyPr/>
          <a:lstStyle/>
          <a:p>
            <a:fld id="{D2D8002D-B5B0-4BAC-B1F6-782DDCCE6D9C}" type="slidenum">
              <a:rPr kumimoji="1" lang="ja-JP" altLang="en-US" smtClean="0"/>
              <a:pPr/>
              <a:t>3</a:t>
            </a:fld>
            <a:endParaRPr kumimoji="1" lang="ja-JP" altLang="en-US" dirty="0"/>
          </a:p>
        </p:txBody>
      </p:sp>
      <p:sp>
        <p:nvSpPr>
          <p:cNvPr id="3" name="角丸四角形 2"/>
          <p:cNvSpPr/>
          <p:nvPr/>
        </p:nvSpPr>
        <p:spPr bwMode="auto">
          <a:xfrm>
            <a:off x="378309" y="427137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4" name="角丸四角形 3"/>
          <p:cNvSpPr/>
          <p:nvPr/>
        </p:nvSpPr>
        <p:spPr bwMode="auto">
          <a:xfrm>
            <a:off x="815465" y="427137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5" name="角丸四角形 4"/>
          <p:cNvSpPr/>
          <p:nvPr/>
        </p:nvSpPr>
        <p:spPr bwMode="auto">
          <a:xfrm>
            <a:off x="1247525" y="427137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6" name="角丸四角形 5"/>
          <p:cNvSpPr/>
          <p:nvPr/>
        </p:nvSpPr>
        <p:spPr bwMode="auto">
          <a:xfrm>
            <a:off x="815465" y="358956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7" name="直線矢印コネクタ 6"/>
          <p:cNvCxnSpPr>
            <a:stCxn id="6" idx="2"/>
            <a:endCxn id="5" idx="0"/>
          </p:cNvCxnSpPr>
          <p:nvPr/>
        </p:nvCxnSpPr>
        <p:spPr bwMode="auto">
          <a:xfrm>
            <a:off x="995412" y="3828460"/>
            <a:ext cx="432060"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 name="直線矢印コネクタ 7"/>
          <p:cNvCxnSpPr>
            <a:stCxn id="6" idx="2"/>
            <a:endCxn id="4" idx="0"/>
          </p:cNvCxnSpPr>
          <p:nvPr/>
        </p:nvCxnSpPr>
        <p:spPr bwMode="auto">
          <a:xfrm>
            <a:off x="995412" y="3828460"/>
            <a:ext cx="0"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p:cNvCxnSpPr>
            <a:stCxn id="6" idx="2"/>
            <a:endCxn id="3" idx="0"/>
          </p:cNvCxnSpPr>
          <p:nvPr/>
        </p:nvCxnSpPr>
        <p:spPr bwMode="auto">
          <a:xfrm flipH="1">
            <a:off x="558256" y="3828460"/>
            <a:ext cx="437156"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0" name="角丸四角形 9"/>
          <p:cNvSpPr/>
          <p:nvPr/>
        </p:nvSpPr>
        <p:spPr bwMode="auto">
          <a:xfrm>
            <a:off x="1773190" y="427137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1" name="角丸四角形 10"/>
          <p:cNvSpPr/>
          <p:nvPr/>
        </p:nvSpPr>
        <p:spPr bwMode="auto">
          <a:xfrm>
            <a:off x="2210346" y="427137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2" name="角丸四角形 11"/>
          <p:cNvSpPr/>
          <p:nvPr/>
        </p:nvSpPr>
        <p:spPr bwMode="auto">
          <a:xfrm>
            <a:off x="2642406" y="427137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3" name="角丸四角形 12"/>
          <p:cNvSpPr/>
          <p:nvPr/>
        </p:nvSpPr>
        <p:spPr bwMode="auto">
          <a:xfrm>
            <a:off x="2210346" y="358956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14" name="直線矢印コネクタ 13"/>
          <p:cNvCxnSpPr>
            <a:stCxn id="13" idx="2"/>
            <a:endCxn id="12" idx="0"/>
          </p:cNvCxnSpPr>
          <p:nvPr/>
        </p:nvCxnSpPr>
        <p:spPr bwMode="auto">
          <a:xfrm>
            <a:off x="2390293" y="3828460"/>
            <a:ext cx="432060"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p:cNvCxnSpPr>
            <a:stCxn id="13" idx="2"/>
            <a:endCxn id="11" idx="0"/>
          </p:cNvCxnSpPr>
          <p:nvPr/>
        </p:nvCxnSpPr>
        <p:spPr bwMode="auto">
          <a:xfrm>
            <a:off x="2390293" y="3828460"/>
            <a:ext cx="0"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a:stCxn id="13" idx="2"/>
            <a:endCxn id="10" idx="0"/>
          </p:cNvCxnSpPr>
          <p:nvPr/>
        </p:nvCxnSpPr>
        <p:spPr bwMode="auto">
          <a:xfrm flipH="1">
            <a:off x="1953137" y="3828460"/>
            <a:ext cx="437156"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7" name="角丸四角形 16"/>
          <p:cNvSpPr/>
          <p:nvPr/>
        </p:nvSpPr>
        <p:spPr bwMode="auto">
          <a:xfrm>
            <a:off x="3156185" y="427137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8" name="角丸四角形 17"/>
          <p:cNvSpPr/>
          <p:nvPr/>
        </p:nvSpPr>
        <p:spPr bwMode="auto">
          <a:xfrm>
            <a:off x="3593341" y="427137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9" name="角丸四角形 18"/>
          <p:cNvSpPr/>
          <p:nvPr/>
        </p:nvSpPr>
        <p:spPr bwMode="auto">
          <a:xfrm>
            <a:off x="3593341" y="358956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20" name="直線矢印コネクタ 19"/>
          <p:cNvCxnSpPr>
            <a:stCxn id="19" idx="2"/>
            <a:endCxn id="18" idx="0"/>
          </p:cNvCxnSpPr>
          <p:nvPr/>
        </p:nvCxnSpPr>
        <p:spPr bwMode="auto">
          <a:xfrm>
            <a:off x="3773288" y="3828460"/>
            <a:ext cx="0"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p:cNvCxnSpPr>
            <a:stCxn id="19" idx="2"/>
            <a:endCxn id="17" idx="0"/>
          </p:cNvCxnSpPr>
          <p:nvPr/>
        </p:nvCxnSpPr>
        <p:spPr bwMode="auto">
          <a:xfrm flipH="1">
            <a:off x="3336132" y="3828460"/>
            <a:ext cx="437156"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2" name="角丸四角形 21"/>
          <p:cNvSpPr/>
          <p:nvPr/>
        </p:nvSpPr>
        <p:spPr bwMode="auto">
          <a:xfrm>
            <a:off x="2213194" y="290775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23" name="直線矢印コネクタ 22"/>
          <p:cNvCxnSpPr>
            <a:stCxn id="22" idx="2"/>
            <a:endCxn id="13" idx="0"/>
          </p:cNvCxnSpPr>
          <p:nvPr/>
        </p:nvCxnSpPr>
        <p:spPr bwMode="auto">
          <a:xfrm flipH="1">
            <a:off x="2390293" y="3146650"/>
            <a:ext cx="2848"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p:cNvCxnSpPr>
            <a:stCxn id="22" idx="2"/>
            <a:endCxn id="19" idx="0"/>
          </p:cNvCxnSpPr>
          <p:nvPr/>
        </p:nvCxnSpPr>
        <p:spPr bwMode="auto">
          <a:xfrm>
            <a:off x="2393141" y="3146650"/>
            <a:ext cx="1380147"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p:cNvCxnSpPr>
            <a:stCxn id="22" idx="2"/>
            <a:endCxn id="6" idx="0"/>
          </p:cNvCxnSpPr>
          <p:nvPr/>
        </p:nvCxnSpPr>
        <p:spPr bwMode="auto">
          <a:xfrm flipH="1">
            <a:off x="995412" y="3146650"/>
            <a:ext cx="1397729" cy="44291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フリーフォーム 25"/>
          <p:cNvSpPr/>
          <p:nvPr/>
        </p:nvSpPr>
        <p:spPr bwMode="auto">
          <a:xfrm>
            <a:off x="1547664" y="2708920"/>
            <a:ext cx="2423578" cy="1703070"/>
          </a:xfrm>
          <a:custGeom>
            <a:avLst/>
            <a:gdLst>
              <a:gd name="connsiteX0" fmla="*/ 0 w 2423578"/>
              <a:gd name="connsiteY0" fmla="*/ 0 h 1703070"/>
              <a:gd name="connsiteX1" fmla="*/ 788670 w 2423578"/>
              <a:gd name="connsiteY1" fmla="*/ 68580 h 1703070"/>
              <a:gd name="connsiteX2" fmla="*/ 857250 w 2423578"/>
              <a:gd name="connsiteY2" fmla="*/ 331470 h 1703070"/>
              <a:gd name="connsiteX3" fmla="*/ 2400300 w 2423578"/>
              <a:gd name="connsiteY3" fmla="*/ 754380 h 1703070"/>
              <a:gd name="connsiteX4" fmla="*/ 1783080 w 2423578"/>
              <a:gd name="connsiteY4" fmla="*/ 1303020 h 1703070"/>
              <a:gd name="connsiteX5" fmla="*/ 1725930 w 2423578"/>
              <a:gd name="connsiteY5" fmla="*/ 1703070 h 170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3578" h="1703070">
                <a:moveTo>
                  <a:pt x="0" y="0"/>
                </a:moveTo>
                <a:cubicBezTo>
                  <a:pt x="322897" y="6667"/>
                  <a:pt x="645795" y="13335"/>
                  <a:pt x="788670" y="68580"/>
                </a:cubicBezTo>
                <a:cubicBezTo>
                  <a:pt x="931545" y="123825"/>
                  <a:pt x="588645" y="217170"/>
                  <a:pt x="857250" y="331470"/>
                </a:cubicBezTo>
                <a:cubicBezTo>
                  <a:pt x="1125855" y="445770"/>
                  <a:pt x="2245995" y="592455"/>
                  <a:pt x="2400300" y="754380"/>
                </a:cubicBezTo>
                <a:cubicBezTo>
                  <a:pt x="2554605" y="916305"/>
                  <a:pt x="1895475" y="1144905"/>
                  <a:pt x="1783080" y="1303020"/>
                </a:cubicBezTo>
                <a:cubicBezTo>
                  <a:pt x="1670685" y="1461135"/>
                  <a:pt x="1698307" y="1582102"/>
                  <a:pt x="1725930" y="1703070"/>
                </a:cubicBezTo>
              </a:path>
            </a:pathLst>
          </a:custGeom>
          <a:ln>
            <a:solidFill>
              <a:srgbClr val="0070C0"/>
            </a:solidFill>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vert="horz" wrap="none" lIns="72000" tIns="90000" rIns="72000" bIns="90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27" name="テキスト ボックス 26"/>
          <p:cNvSpPr txBox="1"/>
          <p:nvPr/>
        </p:nvSpPr>
        <p:spPr>
          <a:xfrm>
            <a:off x="2606323" y="2599973"/>
            <a:ext cx="657359" cy="400110"/>
          </a:xfrm>
          <a:prstGeom prst="rect">
            <a:avLst/>
          </a:prstGeom>
          <a:noFill/>
        </p:spPr>
        <p:txBody>
          <a:bodyPr wrap="none" rtlCol="0">
            <a:spAutoFit/>
          </a:bodyPr>
          <a:lstStyle/>
          <a:p>
            <a:r>
              <a:rPr kumimoji="1" lang="en-US" altLang="ja-JP" sz="2000" dirty="0" smtClean="0">
                <a:solidFill>
                  <a:srgbClr val="0070C0"/>
                </a:solidFill>
              </a:rPr>
              <a:t>read</a:t>
            </a:r>
            <a:endParaRPr kumimoji="1" lang="ja-JP" altLang="en-US" sz="2000" dirty="0">
              <a:solidFill>
                <a:srgbClr val="0070C0"/>
              </a:solidFill>
            </a:endParaRPr>
          </a:p>
        </p:txBody>
      </p:sp>
      <p:sp>
        <p:nvSpPr>
          <p:cNvPr id="28" name="テキスト ボックス 27"/>
          <p:cNvSpPr txBox="1"/>
          <p:nvPr/>
        </p:nvSpPr>
        <p:spPr>
          <a:xfrm>
            <a:off x="3635896" y="4581128"/>
            <a:ext cx="1709379" cy="400110"/>
          </a:xfrm>
          <a:prstGeom prst="rect">
            <a:avLst/>
          </a:prstGeom>
          <a:noFill/>
        </p:spPr>
        <p:txBody>
          <a:bodyPr wrap="none" rtlCol="0">
            <a:spAutoFit/>
          </a:bodyPr>
          <a:lstStyle/>
          <a:p>
            <a:r>
              <a:rPr kumimoji="1" lang="en-US" altLang="ja-JP" sz="2000" dirty="0" smtClean="0">
                <a:solidFill>
                  <a:srgbClr val="0070C0"/>
                </a:solidFill>
              </a:rPr>
              <a:t>read</a:t>
            </a:r>
            <a:r>
              <a:rPr kumimoji="1" lang="en-US" altLang="ja-JP" sz="2000" dirty="0" smtClean="0"/>
              <a:t> and </a:t>
            </a:r>
            <a:r>
              <a:rPr kumimoji="1" lang="en-US" altLang="ja-JP" sz="2000" dirty="0" smtClean="0">
                <a:solidFill>
                  <a:srgbClr val="FF0000"/>
                </a:solidFill>
              </a:rPr>
              <a:t>write</a:t>
            </a:r>
            <a:endParaRPr kumimoji="1" lang="ja-JP" altLang="en-US" sz="2000" dirty="0">
              <a:solidFill>
                <a:srgbClr val="FF0000"/>
              </a:solidFill>
            </a:endParaRPr>
          </a:p>
        </p:txBody>
      </p:sp>
      <p:sp>
        <p:nvSpPr>
          <p:cNvPr id="29" name="テキスト ボックス 28"/>
          <p:cNvSpPr txBox="1"/>
          <p:nvPr/>
        </p:nvSpPr>
        <p:spPr>
          <a:xfrm>
            <a:off x="3995936" y="3501008"/>
            <a:ext cx="657359" cy="400110"/>
          </a:xfrm>
          <a:prstGeom prst="rect">
            <a:avLst/>
          </a:prstGeom>
          <a:noFill/>
        </p:spPr>
        <p:txBody>
          <a:bodyPr wrap="none" rtlCol="0">
            <a:spAutoFit/>
          </a:bodyPr>
          <a:lstStyle/>
          <a:p>
            <a:r>
              <a:rPr kumimoji="1" lang="en-US" altLang="ja-JP" sz="2000" dirty="0" smtClean="0">
                <a:solidFill>
                  <a:srgbClr val="0070C0"/>
                </a:solidFill>
              </a:rPr>
              <a:t>read</a:t>
            </a:r>
            <a:endParaRPr kumimoji="1" lang="ja-JP" altLang="en-US" sz="2000" dirty="0">
              <a:solidFill>
                <a:srgbClr val="0070C0"/>
              </a:solidFill>
            </a:endParaRPr>
          </a:p>
        </p:txBody>
      </p:sp>
      <p:sp>
        <p:nvSpPr>
          <p:cNvPr id="30" name="テキスト ボックス 29"/>
          <p:cNvSpPr txBox="1"/>
          <p:nvPr/>
        </p:nvSpPr>
        <p:spPr>
          <a:xfrm>
            <a:off x="4211960" y="2420888"/>
            <a:ext cx="4780283" cy="830997"/>
          </a:xfrm>
          <a:prstGeom prst="rect">
            <a:avLst/>
          </a:prstGeom>
          <a:noFill/>
        </p:spPr>
        <p:txBody>
          <a:bodyPr wrap="none" rtlCol="0">
            <a:spAutoFit/>
          </a:bodyPr>
          <a:lstStyle/>
          <a:p>
            <a:r>
              <a:rPr lang="en-US" altLang="ja-JP" sz="2400" dirty="0" smtClean="0"/>
              <a:t>When a leaf node does not overflow,</a:t>
            </a:r>
          </a:p>
          <a:p>
            <a:r>
              <a:rPr lang="en-US" altLang="ja-JP" sz="2400" dirty="0" smtClean="0"/>
              <a:t>only the leaf node is written</a:t>
            </a:r>
            <a:endParaRPr kumimoji="1" lang="ja-JP" altLang="en-US" sz="2400" dirty="0"/>
          </a:p>
        </p:txBody>
      </p:sp>
      <p:sp>
        <p:nvSpPr>
          <p:cNvPr id="60" name="フリーフォーム 59"/>
          <p:cNvSpPr/>
          <p:nvPr/>
        </p:nvSpPr>
        <p:spPr bwMode="auto">
          <a:xfrm>
            <a:off x="3273594" y="4411990"/>
            <a:ext cx="332499" cy="327539"/>
          </a:xfrm>
          <a:custGeom>
            <a:avLst/>
            <a:gdLst>
              <a:gd name="connsiteX0" fmla="*/ 0 w 332499"/>
              <a:gd name="connsiteY0" fmla="*/ 11430 h 327539"/>
              <a:gd name="connsiteX1" fmla="*/ 102870 w 332499"/>
              <a:gd name="connsiteY1" fmla="*/ 297180 h 327539"/>
              <a:gd name="connsiteX2" fmla="*/ 331470 w 332499"/>
              <a:gd name="connsiteY2" fmla="*/ 285750 h 327539"/>
              <a:gd name="connsiteX3" fmla="*/ 171450 w 332499"/>
              <a:gd name="connsiteY3" fmla="*/ 0 h 327539"/>
            </a:gdLst>
            <a:ahLst/>
            <a:cxnLst>
              <a:cxn ang="0">
                <a:pos x="connsiteX0" y="connsiteY0"/>
              </a:cxn>
              <a:cxn ang="0">
                <a:pos x="connsiteX1" y="connsiteY1"/>
              </a:cxn>
              <a:cxn ang="0">
                <a:pos x="connsiteX2" y="connsiteY2"/>
              </a:cxn>
              <a:cxn ang="0">
                <a:pos x="connsiteX3" y="connsiteY3"/>
              </a:cxn>
            </a:cxnLst>
            <a:rect l="l" t="t" r="r" b="b"/>
            <a:pathLst>
              <a:path w="332499" h="327539">
                <a:moveTo>
                  <a:pt x="0" y="11430"/>
                </a:moveTo>
                <a:cubicBezTo>
                  <a:pt x="23812" y="131445"/>
                  <a:pt x="47625" y="251460"/>
                  <a:pt x="102870" y="297180"/>
                </a:cubicBezTo>
                <a:cubicBezTo>
                  <a:pt x="158115" y="342900"/>
                  <a:pt x="320040" y="335280"/>
                  <a:pt x="331470" y="285750"/>
                </a:cubicBezTo>
                <a:cubicBezTo>
                  <a:pt x="342900" y="236220"/>
                  <a:pt x="257175" y="118110"/>
                  <a:pt x="171450" y="0"/>
                </a:cubicBezTo>
              </a:path>
            </a:pathLst>
          </a:custGeom>
          <a:ln>
            <a:headEnd type="none" w="med" len="med"/>
            <a:tailEnd type="arrow" w="med" len="med"/>
          </a:ln>
        </p:spPr>
        <p:style>
          <a:lnRef idx="3">
            <a:schemeClr val="accent2"/>
          </a:lnRef>
          <a:fillRef idx="0">
            <a:schemeClr val="accent2"/>
          </a:fillRef>
          <a:effectRef idx="2">
            <a:schemeClr val="accent2"/>
          </a:effectRef>
          <a:fontRef idx="minor">
            <a:schemeClr val="tx1"/>
          </a:fontRef>
        </p:style>
        <p:txBody>
          <a:bodyPr vert="horz" wrap="none" lIns="72000" tIns="90000" rIns="72000" bIns="90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68" name="テキスト ボックス 67"/>
          <p:cNvSpPr txBox="1"/>
          <p:nvPr/>
        </p:nvSpPr>
        <p:spPr>
          <a:xfrm>
            <a:off x="827584" y="5517232"/>
            <a:ext cx="7301807" cy="523220"/>
          </a:xfrm>
          <a:prstGeom prst="rect">
            <a:avLst/>
          </a:prstGeom>
          <a:noFill/>
        </p:spPr>
        <p:txBody>
          <a:bodyPr wrap="none" rtlCol="0">
            <a:spAutoFit/>
          </a:bodyPr>
          <a:lstStyle/>
          <a:p>
            <a:r>
              <a:rPr lang="en-US" altLang="ja-JP" sz="2800" dirty="0" smtClean="0">
                <a:solidFill>
                  <a:srgbClr val="FF0000"/>
                </a:solidFill>
              </a:rPr>
              <a:t>Large read/write </a:t>
            </a:r>
            <a:r>
              <a:rPr lang="en-US" altLang="ja-JP" sz="2800" dirty="0">
                <a:solidFill>
                  <a:srgbClr val="FF0000"/>
                </a:solidFill>
              </a:rPr>
              <a:t>ratio difference </a:t>
            </a:r>
            <a:r>
              <a:rPr lang="en-US" altLang="ja-JP" sz="2800" dirty="0" smtClean="0">
                <a:solidFill>
                  <a:srgbClr val="FF0000"/>
                </a:solidFill>
              </a:rPr>
              <a:t>between levels!</a:t>
            </a:r>
            <a:endParaRPr kumimoji="1" lang="ja-JP" altLang="en-US" sz="2800" dirty="0">
              <a:solidFill>
                <a:srgbClr val="FF0000"/>
              </a:solidFill>
            </a:endParaRPr>
          </a:p>
        </p:txBody>
      </p:sp>
      <p:sp>
        <p:nvSpPr>
          <p:cNvPr id="69" name="テキスト ボックス 68"/>
          <p:cNvSpPr txBox="1"/>
          <p:nvPr/>
        </p:nvSpPr>
        <p:spPr>
          <a:xfrm>
            <a:off x="539552" y="1556792"/>
            <a:ext cx="4069384" cy="523220"/>
          </a:xfrm>
          <a:prstGeom prst="rect">
            <a:avLst/>
          </a:prstGeom>
          <a:noFill/>
          <a:ln>
            <a:solidFill>
              <a:schemeClr val="tx1"/>
            </a:solidFill>
          </a:ln>
        </p:spPr>
        <p:txBody>
          <a:bodyPr wrap="none" rtlCol="0">
            <a:spAutoFit/>
          </a:bodyPr>
          <a:lstStyle/>
          <a:p>
            <a:r>
              <a:rPr lang="en-US" altLang="ja-JP" sz="2800" dirty="0" smtClean="0"/>
              <a:t>Execution of put </a:t>
            </a:r>
            <a:r>
              <a:rPr lang="en-US" altLang="ja-JP" sz="2800" dirty="0"/>
              <a:t>o</a:t>
            </a:r>
            <a:r>
              <a:rPr lang="en-US" altLang="ja-JP" sz="2800" dirty="0" smtClean="0"/>
              <a:t>peration</a:t>
            </a:r>
            <a:endParaRPr kumimoji="1" lang="ja-JP" altLang="en-US" sz="2800" dirty="0"/>
          </a:p>
        </p:txBody>
      </p:sp>
      <p:sp>
        <p:nvSpPr>
          <p:cNvPr id="71" name="テキスト ボックス 70"/>
          <p:cNvSpPr txBox="1"/>
          <p:nvPr/>
        </p:nvSpPr>
        <p:spPr>
          <a:xfrm>
            <a:off x="1835696" y="5949280"/>
            <a:ext cx="5229893" cy="461665"/>
          </a:xfrm>
          <a:prstGeom prst="rect">
            <a:avLst/>
          </a:prstGeom>
          <a:noFill/>
        </p:spPr>
        <p:txBody>
          <a:bodyPr wrap="none" rtlCol="0">
            <a:spAutoFit/>
          </a:bodyPr>
          <a:lstStyle/>
          <a:p>
            <a:r>
              <a:rPr lang="en-US" altLang="ja-JP" sz="2400" dirty="0" smtClean="0"/>
              <a:t>(especially in write intensive workloads) </a:t>
            </a:r>
            <a:endParaRPr kumimoji="1" lang="ja-JP" altLang="en-US" sz="2400" dirty="0"/>
          </a:p>
        </p:txBody>
      </p:sp>
    </p:spTree>
    <p:extLst>
      <p:ext uri="{BB962C8B-B14F-4D97-AF65-F5344CB8AC3E}">
        <p14:creationId xmlns:p14="http://schemas.microsoft.com/office/powerpoint/2010/main" val="3041169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Basic Idea:</a:t>
            </a:r>
            <a:br>
              <a:rPr lang="en-US" altLang="ja-JP" dirty="0"/>
            </a:br>
            <a:r>
              <a:rPr lang="en-US" altLang="ja-JP" dirty="0"/>
              <a:t>Modularizing B+-tree</a:t>
            </a:r>
            <a:endParaRPr kumimoji="1" lang="ja-JP" altLang="en-US" dirty="0"/>
          </a:p>
        </p:txBody>
      </p:sp>
      <p:sp>
        <p:nvSpPr>
          <p:cNvPr id="3" name="角丸四角形 2"/>
          <p:cNvSpPr/>
          <p:nvPr/>
        </p:nvSpPr>
        <p:spPr bwMode="auto">
          <a:xfrm>
            <a:off x="3373327" y="3638232"/>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4" name="角丸四角形 3"/>
          <p:cNvSpPr/>
          <p:nvPr/>
        </p:nvSpPr>
        <p:spPr bwMode="auto">
          <a:xfrm>
            <a:off x="3810483" y="3638232"/>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5" name="角丸四角形 4"/>
          <p:cNvSpPr/>
          <p:nvPr/>
        </p:nvSpPr>
        <p:spPr bwMode="auto">
          <a:xfrm>
            <a:off x="4242543" y="3638232"/>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6" name="角丸四角形 5"/>
          <p:cNvSpPr/>
          <p:nvPr/>
        </p:nvSpPr>
        <p:spPr bwMode="auto">
          <a:xfrm>
            <a:off x="3810483" y="299016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7" name="直線矢印コネクタ 6"/>
          <p:cNvCxnSpPr>
            <a:stCxn id="6" idx="2"/>
            <a:endCxn id="5" idx="0"/>
          </p:cNvCxnSpPr>
          <p:nvPr/>
        </p:nvCxnSpPr>
        <p:spPr bwMode="auto">
          <a:xfrm>
            <a:off x="3990430" y="3229060"/>
            <a:ext cx="432060" cy="4091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8" name="直線矢印コネクタ 7"/>
          <p:cNvCxnSpPr>
            <a:stCxn id="6" idx="2"/>
            <a:endCxn id="4" idx="0"/>
          </p:cNvCxnSpPr>
          <p:nvPr/>
        </p:nvCxnSpPr>
        <p:spPr bwMode="auto">
          <a:xfrm>
            <a:off x="3990430" y="3229060"/>
            <a:ext cx="0" cy="4091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p:cNvCxnSpPr>
            <a:stCxn id="6" idx="2"/>
            <a:endCxn id="3" idx="0"/>
          </p:cNvCxnSpPr>
          <p:nvPr/>
        </p:nvCxnSpPr>
        <p:spPr bwMode="auto">
          <a:xfrm flipH="1">
            <a:off x="3553274" y="3229060"/>
            <a:ext cx="437156" cy="4091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0" name="角丸四角形 9"/>
          <p:cNvSpPr/>
          <p:nvPr/>
        </p:nvSpPr>
        <p:spPr bwMode="auto">
          <a:xfrm>
            <a:off x="4768208" y="3638232"/>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1" name="角丸四角形 10"/>
          <p:cNvSpPr/>
          <p:nvPr/>
        </p:nvSpPr>
        <p:spPr bwMode="auto">
          <a:xfrm>
            <a:off x="5205364" y="3638232"/>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2" name="角丸四角形 11"/>
          <p:cNvSpPr/>
          <p:nvPr/>
        </p:nvSpPr>
        <p:spPr bwMode="auto">
          <a:xfrm>
            <a:off x="5637424" y="3638232"/>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3" name="角丸四角形 12"/>
          <p:cNvSpPr/>
          <p:nvPr/>
        </p:nvSpPr>
        <p:spPr bwMode="auto">
          <a:xfrm>
            <a:off x="5205364" y="299016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14" name="直線矢印コネクタ 13"/>
          <p:cNvCxnSpPr>
            <a:stCxn id="13" idx="2"/>
            <a:endCxn id="12" idx="0"/>
          </p:cNvCxnSpPr>
          <p:nvPr/>
        </p:nvCxnSpPr>
        <p:spPr bwMode="auto">
          <a:xfrm>
            <a:off x="5385311" y="3229060"/>
            <a:ext cx="432060" cy="4091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p:cNvCxnSpPr>
            <a:stCxn id="13" idx="2"/>
            <a:endCxn id="11" idx="0"/>
          </p:cNvCxnSpPr>
          <p:nvPr/>
        </p:nvCxnSpPr>
        <p:spPr bwMode="auto">
          <a:xfrm>
            <a:off x="5385311" y="3229060"/>
            <a:ext cx="0" cy="4091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a:stCxn id="13" idx="2"/>
            <a:endCxn id="10" idx="0"/>
          </p:cNvCxnSpPr>
          <p:nvPr/>
        </p:nvCxnSpPr>
        <p:spPr bwMode="auto">
          <a:xfrm flipH="1">
            <a:off x="4948155" y="3229060"/>
            <a:ext cx="437156" cy="4091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17" name="角丸四角形 16"/>
          <p:cNvSpPr/>
          <p:nvPr/>
        </p:nvSpPr>
        <p:spPr bwMode="auto">
          <a:xfrm>
            <a:off x="6151203" y="3638232"/>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8" name="角丸四角形 17"/>
          <p:cNvSpPr/>
          <p:nvPr/>
        </p:nvSpPr>
        <p:spPr bwMode="auto">
          <a:xfrm>
            <a:off x="6588359" y="3638232"/>
            <a:ext cx="359893" cy="238900"/>
          </a:xfrm>
          <a:prstGeom prst="roundRect">
            <a:avLst/>
          </a:prstGeom>
          <a:noFill/>
          <a:ln>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19" name="角丸四角形 18"/>
          <p:cNvSpPr/>
          <p:nvPr/>
        </p:nvSpPr>
        <p:spPr bwMode="auto">
          <a:xfrm>
            <a:off x="7020419" y="3638232"/>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sp>
        <p:nvSpPr>
          <p:cNvPr id="20" name="角丸四角形 19"/>
          <p:cNvSpPr/>
          <p:nvPr/>
        </p:nvSpPr>
        <p:spPr bwMode="auto">
          <a:xfrm>
            <a:off x="6588359" y="2990160"/>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21" name="直線矢印コネクタ 20"/>
          <p:cNvCxnSpPr>
            <a:stCxn id="20" idx="2"/>
            <a:endCxn id="19" idx="0"/>
          </p:cNvCxnSpPr>
          <p:nvPr/>
        </p:nvCxnSpPr>
        <p:spPr bwMode="auto">
          <a:xfrm>
            <a:off x="6768306" y="3229060"/>
            <a:ext cx="432060" cy="4091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2" name="直線矢印コネクタ 21"/>
          <p:cNvCxnSpPr>
            <a:stCxn id="20" idx="2"/>
            <a:endCxn id="18" idx="0"/>
          </p:cNvCxnSpPr>
          <p:nvPr/>
        </p:nvCxnSpPr>
        <p:spPr bwMode="auto">
          <a:xfrm>
            <a:off x="6768306" y="3229060"/>
            <a:ext cx="0" cy="4091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p:cNvCxnSpPr>
            <a:stCxn id="20" idx="2"/>
            <a:endCxn id="17" idx="0"/>
          </p:cNvCxnSpPr>
          <p:nvPr/>
        </p:nvCxnSpPr>
        <p:spPr bwMode="auto">
          <a:xfrm flipH="1">
            <a:off x="6331150" y="3229060"/>
            <a:ext cx="437156" cy="40917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4" name="角丸四角形 23"/>
          <p:cNvSpPr/>
          <p:nvPr/>
        </p:nvSpPr>
        <p:spPr bwMode="auto">
          <a:xfrm>
            <a:off x="5208212" y="2340394"/>
            <a:ext cx="359893" cy="238900"/>
          </a:xfrm>
          <a:prstGeom prst="roundRect">
            <a:avLst/>
          </a:prstGeom>
          <a:noFill/>
          <a:ln>
            <a:headEnd type="none" w="med" len="med"/>
            <a:tailEnd type="none" w="med" len="med"/>
          </a:ln>
        </p:spPr>
        <p:style>
          <a:lnRef idx="1">
            <a:schemeClr val="dk1"/>
          </a:lnRef>
          <a:fillRef idx="2">
            <a:schemeClr val="dk1"/>
          </a:fillRef>
          <a:effectRef idx="1">
            <a:schemeClr val="dk1"/>
          </a:effectRef>
          <a:fontRef idx="minor">
            <a:schemeClr val="dk1"/>
          </a:fontRef>
        </p:style>
        <p:txBody>
          <a:bodyPr lIns="72000" tIns="90000" rIns="72000" bIns="90000"/>
          <a:lstStyle/>
          <a:p>
            <a:pPr>
              <a:defRPr/>
            </a:pPr>
            <a:endParaRPr lang="ja-JP" altLang="en-US">
              <a:solidFill>
                <a:schemeClr val="tx1"/>
              </a:solidFill>
            </a:endParaRPr>
          </a:p>
        </p:txBody>
      </p:sp>
      <p:cxnSp>
        <p:nvCxnSpPr>
          <p:cNvPr id="25" name="直線矢印コネクタ 24"/>
          <p:cNvCxnSpPr>
            <a:stCxn id="24" idx="2"/>
            <a:endCxn id="13" idx="0"/>
          </p:cNvCxnSpPr>
          <p:nvPr/>
        </p:nvCxnSpPr>
        <p:spPr bwMode="auto">
          <a:xfrm flipH="1">
            <a:off x="5385311" y="2579294"/>
            <a:ext cx="2848" cy="4108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p:cNvCxnSpPr>
            <a:stCxn id="24" idx="2"/>
            <a:endCxn id="20" idx="0"/>
          </p:cNvCxnSpPr>
          <p:nvPr/>
        </p:nvCxnSpPr>
        <p:spPr bwMode="auto">
          <a:xfrm>
            <a:off x="5388159" y="2579294"/>
            <a:ext cx="1380147" cy="4108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7" name="直線矢印コネクタ 26"/>
          <p:cNvCxnSpPr>
            <a:stCxn id="24" idx="2"/>
            <a:endCxn id="6" idx="0"/>
          </p:cNvCxnSpPr>
          <p:nvPr/>
        </p:nvCxnSpPr>
        <p:spPr bwMode="auto">
          <a:xfrm flipH="1">
            <a:off x="3990430" y="2579294"/>
            <a:ext cx="1397729" cy="41086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157629" y="2339588"/>
            <a:ext cx="2974660" cy="461665"/>
          </a:xfrm>
          <a:prstGeom prst="rect">
            <a:avLst/>
          </a:prstGeom>
          <a:noFill/>
        </p:spPr>
        <p:txBody>
          <a:bodyPr wrap="none" rtlCol="0">
            <a:spAutoFit/>
          </a:bodyPr>
          <a:lstStyle/>
          <a:p>
            <a:r>
              <a:rPr lang="en-US" altLang="ja-JP" sz="2400" dirty="0" smtClean="0">
                <a:solidFill>
                  <a:srgbClr val="FF0000"/>
                </a:solidFill>
              </a:rPr>
              <a:t>Read-optimized nodes</a:t>
            </a:r>
          </a:p>
        </p:txBody>
      </p:sp>
      <p:sp>
        <p:nvSpPr>
          <p:cNvPr id="29" name="テキスト ボックス 28"/>
          <p:cNvSpPr txBox="1"/>
          <p:nvPr/>
        </p:nvSpPr>
        <p:spPr>
          <a:xfrm>
            <a:off x="157629" y="3573016"/>
            <a:ext cx="3046219" cy="461665"/>
          </a:xfrm>
          <a:prstGeom prst="rect">
            <a:avLst/>
          </a:prstGeom>
          <a:noFill/>
        </p:spPr>
        <p:txBody>
          <a:bodyPr wrap="none" rtlCol="0">
            <a:spAutoFit/>
          </a:bodyPr>
          <a:lstStyle/>
          <a:p>
            <a:r>
              <a:rPr lang="en-US" altLang="ja-JP" sz="2400" dirty="0" smtClean="0">
                <a:solidFill>
                  <a:srgbClr val="FF0000"/>
                </a:solidFill>
              </a:rPr>
              <a:t>Write-optimized nodes</a:t>
            </a:r>
          </a:p>
        </p:txBody>
      </p:sp>
      <p:cxnSp>
        <p:nvCxnSpPr>
          <p:cNvPr id="31" name="直線コネクタ 30"/>
          <p:cNvCxnSpPr/>
          <p:nvPr/>
        </p:nvCxnSpPr>
        <p:spPr bwMode="auto">
          <a:xfrm flipH="1">
            <a:off x="107504" y="2204864"/>
            <a:ext cx="8568952" cy="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p:cNvCxnSpPr/>
          <p:nvPr/>
        </p:nvCxnSpPr>
        <p:spPr bwMode="auto">
          <a:xfrm flipH="1">
            <a:off x="107504" y="2831209"/>
            <a:ext cx="8568952" cy="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p:cNvCxnSpPr/>
          <p:nvPr/>
        </p:nvCxnSpPr>
        <p:spPr bwMode="auto">
          <a:xfrm flipH="1">
            <a:off x="107504" y="3433030"/>
            <a:ext cx="8568952" cy="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bwMode="auto">
          <a:xfrm flipH="1">
            <a:off x="107504" y="4077072"/>
            <a:ext cx="8588261" cy="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a:off x="140638" y="2924944"/>
            <a:ext cx="2040943" cy="461665"/>
          </a:xfrm>
          <a:prstGeom prst="rect">
            <a:avLst/>
          </a:prstGeom>
          <a:noFill/>
        </p:spPr>
        <p:txBody>
          <a:bodyPr wrap="none" rtlCol="0">
            <a:spAutoFit/>
          </a:bodyPr>
          <a:lstStyle/>
          <a:p>
            <a:r>
              <a:rPr lang="en-US" altLang="ja-JP" sz="2400" dirty="0" smtClean="0">
                <a:solidFill>
                  <a:srgbClr val="FF0000"/>
                </a:solidFill>
              </a:rPr>
              <a:t>Bridging nodes</a:t>
            </a:r>
          </a:p>
        </p:txBody>
      </p:sp>
      <p:sp>
        <p:nvSpPr>
          <p:cNvPr id="47" name="テキスト ボックス 46"/>
          <p:cNvSpPr txBox="1"/>
          <p:nvPr/>
        </p:nvSpPr>
        <p:spPr>
          <a:xfrm>
            <a:off x="7601156" y="3598098"/>
            <a:ext cx="715260" cy="461665"/>
          </a:xfrm>
          <a:prstGeom prst="rect">
            <a:avLst/>
          </a:prstGeom>
          <a:noFill/>
        </p:spPr>
        <p:txBody>
          <a:bodyPr wrap="none" rtlCol="0">
            <a:spAutoFit/>
          </a:bodyPr>
          <a:lstStyle/>
          <a:p>
            <a:r>
              <a:rPr lang="en-US" altLang="ja-JP" sz="2400" dirty="0" smtClean="0"/>
              <a:t>1 : 1</a:t>
            </a:r>
          </a:p>
        </p:txBody>
      </p:sp>
      <p:sp>
        <p:nvSpPr>
          <p:cNvPr id="48" name="テキスト ボックス 47"/>
          <p:cNvSpPr txBox="1"/>
          <p:nvPr/>
        </p:nvSpPr>
        <p:spPr>
          <a:xfrm>
            <a:off x="7445665" y="2956882"/>
            <a:ext cx="870751" cy="461665"/>
          </a:xfrm>
          <a:prstGeom prst="rect">
            <a:avLst/>
          </a:prstGeom>
          <a:noFill/>
        </p:spPr>
        <p:txBody>
          <a:bodyPr wrap="none" rtlCol="0">
            <a:spAutoFit/>
          </a:bodyPr>
          <a:lstStyle/>
          <a:p>
            <a:r>
              <a:rPr lang="en-US" altLang="ja-JP" sz="2400" dirty="0" smtClean="0"/>
              <a:t>50 : 1</a:t>
            </a:r>
          </a:p>
        </p:txBody>
      </p:sp>
      <p:sp>
        <p:nvSpPr>
          <p:cNvPr id="49" name="テキスト ボックス 48"/>
          <p:cNvSpPr txBox="1"/>
          <p:nvPr/>
        </p:nvSpPr>
        <p:spPr>
          <a:xfrm>
            <a:off x="7092280" y="2294074"/>
            <a:ext cx="1181734" cy="461665"/>
          </a:xfrm>
          <a:prstGeom prst="rect">
            <a:avLst/>
          </a:prstGeom>
          <a:noFill/>
        </p:spPr>
        <p:txBody>
          <a:bodyPr wrap="none" rtlCol="0">
            <a:spAutoFit/>
          </a:bodyPr>
          <a:lstStyle/>
          <a:p>
            <a:r>
              <a:rPr lang="en-US" altLang="ja-JP" sz="2400" dirty="0" smtClean="0"/>
              <a:t>2500 : 1</a:t>
            </a:r>
          </a:p>
        </p:txBody>
      </p:sp>
      <p:sp>
        <p:nvSpPr>
          <p:cNvPr id="53" name="テキスト ボックス 52"/>
          <p:cNvSpPr txBox="1"/>
          <p:nvPr/>
        </p:nvSpPr>
        <p:spPr>
          <a:xfrm>
            <a:off x="7143864" y="1743199"/>
            <a:ext cx="1964640" cy="461665"/>
          </a:xfrm>
          <a:prstGeom prst="rect">
            <a:avLst/>
          </a:prstGeom>
          <a:noFill/>
        </p:spPr>
        <p:txBody>
          <a:bodyPr wrap="none" rtlCol="0">
            <a:spAutoFit/>
          </a:bodyPr>
          <a:lstStyle/>
          <a:p>
            <a:r>
              <a:rPr lang="en-US" altLang="ja-JP" sz="2400" dirty="0" smtClean="0"/>
              <a:t>read : write</a:t>
            </a:r>
            <a:r>
              <a:rPr lang="en-US" altLang="ja-JP" sz="2000" dirty="0" smtClean="0"/>
              <a:t>[*]</a:t>
            </a:r>
          </a:p>
        </p:txBody>
      </p:sp>
      <p:sp>
        <p:nvSpPr>
          <p:cNvPr id="66" name="テキスト ボックス 65"/>
          <p:cNvSpPr txBox="1"/>
          <p:nvPr/>
        </p:nvSpPr>
        <p:spPr>
          <a:xfrm>
            <a:off x="2987824" y="4077072"/>
            <a:ext cx="5904656" cy="400110"/>
          </a:xfrm>
          <a:prstGeom prst="rect">
            <a:avLst/>
          </a:prstGeom>
          <a:noFill/>
        </p:spPr>
        <p:txBody>
          <a:bodyPr wrap="square" rtlCol="0">
            <a:spAutoFit/>
          </a:bodyPr>
          <a:lstStyle/>
          <a:p>
            <a:r>
              <a:rPr lang="en-US" altLang="ja-JP" sz="2000" dirty="0"/>
              <a:t>[*] put </a:t>
            </a:r>
            <a:r>
              <a:rPr lang="en-US" altLang="ja-JP" sz="2000" dirty="0" smtClean="0"/>
              <a:t>operations / maximum entries in a node is 100</a:t>
            </a:r>
          </a:p>
        </p:txBody>
      </p:sp>
      <p:sp>
        <p:nvSpPr>
          <p:cNvPr id="67" name="テキスト ボックス 66"/>
          <p:cNvSpPr txBox="1"/>
          <p:nvPr/>
        </p:nvSpPr>
        <p:spPr>
          <a:xfrm>
            <a:off x="1907704" y="4797152"/>
            <a:ext cx="5529078" cy="1815882"/>
          </a:xfrm>
          <a:prstGeom prst="rect">
            <a:avLst/>
          </a:prstGeom>
          <a:noFill/>
          <a:ln>
            <a:solidFill>
              <a:schemeClr val="tx1"/>
            </a:solidFill>
          </a:ln>
        </p:spPr>
        <p:txBody>
          <a:bodyPr wrap="none" rtlCol="0">
            <a:spAutoFit/>
          </a:bodyPr>
          <a:lstStyle/>
          <a:p>
            <a:pPr algn="ctr"/>
            <a:r>
              <a:rPr lang="en-US" altLang="ja-JP" sz="2800" dirty="0" smtClean="0"/>
              <a:t>We modularize B+-tree to use </a:t>
            </a:r>
          </a:p>
          <a:p>
            <a:pPr algn="ctr"/>
            <a:r>
              <a:rPr lang="en-US" altLang="ja-JP" sz="2800" dirty="0" smtClean="0">
                <a:solidFill>
                  <a:srgbClr val="FF0000"/>
                </a:solidFill>
              </a:rPr>
              <a:t>different </a:t>
            </a:r>
            <a:r>
              <a:rPr lang="en-US" altLang="ja-JP" sz="2800" dirty="0">
                <a:solidFill>
                  <a:srgbClr val="FF0000"/>
                </a:solidFill>
              </a:rPr>
              <a:t>configuration </a:t>
            </a:r>
            <a:r>
              <a:rPr lang="en-US" altLang="ja-JP" sz="2800" dirty="0" smtClean="0">
                <a:solidFill>
                  <a:srgbClr val="FF0000"/>
                </a:solidFill>
              </a:rPr>
              <a:t>at </a:t>
            </a:r>
            <a:r>
              <a:rPr lang="en-US" altLang="ja-JP" sz="2800" dirty="0">
                <a:solidFill>
                  <a:srgbClr val="FF0000"/>
                </a:solidFill>
              </a:rPr>
              <a:t>each level </a:t>
            </a:r>
            <a:endParaRPr lang="en-US" altLang="ja-JP" sz="2800" dirty="0" smtClean="0">
              <a:solidFill>
                <a:srgbClr val="FF0000"/>
              </a:solidFill>
            </a:endParaRPr>
          </a:p>
          <a:p>
            <a:pPr algn="ctr"/>
            <a:r>
              <a:rPr lang="en-US" altLang="ja-JP" sz="2800" dirty="0" smtClean="0"/>
              <a:t>(e.g. search algorithm and node size)</a:t>
            </a:r>
          </a:p>
          <a:p>
            <a:pPr algn="ctr"/>
            <a:r>
              <a:rPr lang="en-US" altLang="ja-JP" sz="2800" dirty="0" smtClean="0"/>
              <a:t>according to its read/write ratio </a:t>
            </a:r>
            <a:endParaRPr kumimoji="1" lang="ja-JP" altLang="en-US" sz="2800" dirty="0"/>
          </a:p>
        </p:txBody>
      </p:sp>
      <p:sp>
        <p:nvSpPr>
          <p:cNvPr id="68" name="スライド番号プレースホルダー 63"/>
          <p:cNvSpPr>
            <a:spLocks noGrp="1"/>
          </p:cNvSpPr>
          <p:nvPr>
            <p:ph type="sldNum" sz="quarter" idx="12"/>
          </p:nvPr>
        </p:nvSpPr>
        <p:spPr>
          <a:xfrm>
            <a:off x="6902896" y="6448251"/>
            <a:ext cx="2133600" cy="365125"/>
          </a:xfrm>
        </p:spPr>
        <p:txBody>
          <a:bodyPr/>
          <a:lstStyle/>
          <a:p>
            <a:fld id="{D2D8002D-B5B0-4BAC-B1F6-782DDCCE6D9C}" type="slidenum">
              <a:rPr kumimoji="1" lang="ja-JP" altLang="en-US" smtClean="0"/>
              <a:pPr/>
              <a:t>4</a:t>
            </a:fld>
            <a:endParaRPr kumimoji="1" lang="ja-JP" altLang="en-US" dirty="0"/>
          </a:p>
        </p:txBody>
      </p:sp>
    </p:spTree>
    <p:extLst>
      <p:ext uri="{BB962C8B-B14F-4D97-AF65-F5344CB8AC3E}">
        <p14:creationId xmlns:p14="http://schemas.microsoft.com/office/powerpoint/2010/main" val="154547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a:bodyPr>
          <a:lstStyle/>
          <a:p>
            <a:r>
              <a:rPr kumimoji="1" lang="en-US" altLang="ja-JP" dirty="0" smtClean="0"/>
              <a:t>How to find the best configuration (1/2)</a:t>
            </a:r>
            <a:endParaRPr kumimoji="1" lang="ja-JP" altLang="en-US" dirty="0"/>
          </a:p>
        </p:txBody>
      </p:sp>
      <p:sp>
        <p:nvSpPr>
          <p:cNvPr id="7" name="コンテンツ プレースホルダー 6"/>
          <p:cNvSpPr>
            <a:spLocks noGrp="1"/>
          </p:cNvSpPr>
          <p:nvPr>
            <p:ph idx="1"/>
          </p:nvPr>
        </p:nvSpPr>
        <p:spPr>
          <a:xfrm>
            <a:off x="457200" y="1268760"/>
            <a:ext cx="8229600" cy="4176464"/>
          </a:xfrm>
        </p:spPr>
        <p:txBody>
          <a:bodyPr>
            <a:normAutofit fontScale="92500" lnSpcReduction="20000"/>
          </a:bodyPr>
          <a:lstStyle/>
          <a:p>
            <a:pPr marL="0" indent="0">
              <a:spcBef>
                <a:spcPts val="0"/>
              </a:spcBef>
              <a:buNone/>
            </a:pPr>
            <a:r>
              <a:rPr lang="en-US" altLang="ja-JP" dirty="0" smtClean="0"/>
              <a:t>There are following options:</a:t>
            </a:r>
          </a:p>
          <a:p>
            <a:r>
              <a:rPr lang="en-US" altLang="ja-JP" dirty="0" smtClean="0"/>
              <a:t>node size</a:t>
            </a:r>
          </a:p>
          <a:p>
            <a:pPr lvl="1"/>
            <a:r>
              <a:rPr lang="en-US" altLang="ja-JP" dirty="0" smtClean="0"/>
              <a:t>affects cache hit rate, node split cost, etc.</a:t>
            </a:r>
          </a:p>
          <a:p>
            <a:r>
              <a:rPr lang="en-US" altLang="ja-JP" dirty="0" smtClean="0"/>
              <a:t>sorted or unsorted</a:t>
            </a:r>
          </a:p>
          <a:p>
            <a:pPr lvl="1"/>
            <a:r>
              <a:rPr lang="en-US" altLang="ja-JP" dirty="0" smtClean="0"/>
              <a:t>keeping node sorted takes extra cost, </a:t>
            </a:r>
            <a:br>
              <a:rPr lang="en-US" altLang="ja-JP" dirty="0" smtClean="0"/>
            </a:br>
            <a:r>
              <a:rPr lang="en-US" altLang="ja-JP" dirty="0" smtClean="0"/>
              <a:t>but it makes search faster</a:t>
            </a:r>
          </a:p>
          <a:p>
            <a:r>
              <a:rPr lang="en-US" altLang="ja-JP" dirty="0" smtClean="0"/>
              <a:t>search algorithm</a:t>
            </a:r>
          </a:p>
          <a:p>
            <a:pPr lvl="1"/>
            <a:r>
              <a:rPr lang="en-US" altLang="ja-JP" dirty="0" smtClean="0"/>
              <a:t>linear search (sorted / unsorted)</a:t>
            </a:r>
          </a:p>
          <a:p>
            <a:pPr lvl="1"/>
            <a:r>
              <a:rPr lang="en-US" altLang="ja-JP" dirty="0" smtClean="0"/>
              <a:t>binary search, interpolation search (sorted)</a:t>
            </a:r>
          </a:p>
          <a:p>
            <a:r>
              <a:rPr lang="en-US" altLang="ja-JP" dirty="0" smtClean="0"/>
              <a:t>Use of SIMD </a:t>
            </a:r>
            <a:r>
              <a:rPr lang="en-US" altLang="ja-JP" dirty="0"/>
              <a:t>instructions, large pages, </a:t>
            </a:r>
            <a:r>
              <a:rPr lang="en-US" altLang="ja-JP" dirty="0" err="1" smtClean="0"/>
              <a:t>prefetch</a:t>
            </a:r>
            <a:endParaRPr lang="en-US" altLang="ja-JP" dirty="0" smtClean="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
        <p:nvSpPr>
          <p:cNvPr id="22" name="テキスト ボックス 21"/>
          <p:cNvSpPr txBox="1"/>
          <p:nvPr/>
        </p:nvSpPr>
        <p:spPr>
          <a:xfrm>
            <a:off x="323528" y="5661248"/>
            <a:ext cx="8551380" cy="584775"/>
          </a:xfrm>
          <a:prstGeom prst="rect">
            <a:avLst/>
          </a:prstGeom>
          <a:noFill/>
        </p:spPr>
        <p:txBody>
          <a:bodyPr wrap="none" rtlCol="0">
            <a:spAutoFit/>
          </a:bodyPr>
          <a:lstStyle/>
          <a:p>
            <a:pPr algn="ctr"/>
            <a:r>
              <a:rPr lang="en-US" altLang="ja-JP" sz="3200" dirty="0" smtClean="0"/>
              <a:t>Which configuration should we use for each level?</a:t>
            </a:r>
          </a:p>
        </p:txBody>
      </p:sp>
    </p:spTree>
    <p:extLst>
      <p:ext uri="{BB962C8B-B14F-4D97-AF65-F5344CB8AC3E}">
        <p14:creationId xmlns:p14="http://schemas.microsoft.com/office/powerpoint/2010/main" val="123041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44624"/>
            <a:ext cx="8229600" cy="1143000"/>
          </a:xfrm>
        </p:spPr>
        <p:txBody>
          <a:bodyPr>
            <a:normAutofit/>
          </a:bodyPr>
          <a:lstStyle/>
          <a:p>
            <a:r>
              <a:rPr kumimoji="1" lang="en-US" altLang="ja-JP" dirty="0" smtClean="0"/>
              <a:t>How to find the best configuration (2/2)</a:t>
            </a:r>
            <a:endParaRPr kumimoji="1" lang="ja-JP" altLang="en-US" dirty="0"/>
          </a:p>
        </p:txBody>
      </p:sp>
      <p:sp>
        <p:nvSpPr>
          <p:cNvPr id="7" name="コンテンツ プレースホルダー 6"/>
          <p:cNvSpPr>
            <a:spLocks noGrp="1"/>
          </p:cNvSpPr>
          <p:nvPr>
            <p:ph idx="1"/>
          </p:nvPr>
        </p:nvSpPr>
        <p:spPr>
          <a:xfrm>
            <a:off x="179512" y="980728"/>
            <a:ext cx="8856984" cy="604663"/>
          </a:xfrm>
        </p:spPr>
        <p:txBody>
          <a:bodyPr>
            <a:noAutofit/>
          </a:bodyPr>
          <a:lstStyle/>
          <a:p>
            <a:pPr marL="0" indent="0" algn="ctr">
              <a:spcBef>
                <a:spcPts val="0"/>
              </a:spcBef>
              <a:buNone/>
            </a:pPr>
            <a:r>
              <a:rPr lang="en-US" altLang="ja-JP" sz="2800" dirty="0" smtClean="0"/>
              <a:t>Decide the configuration in the following steps </a:t>
            </a:r>
          </a:p>
          <a:p>
            <a:pPr marL="0" indent="0" algn="ctr">
              <a:spcBef>
                <a:spcPts val="0"/>
              </a:spcBef>
              <a:buNone/>
            </a:pPr>
            <a:r>
              <a:rPr lang="en-US" altLang="ja-JP" sz="2800" dirty="0" smtClean="0"/>
              <a:t>together with </a:t>
            </a:r>
            <a:r>
              <a:rPr lang="en-US" altLang="ja-JP" sz="2800" dirty="0" smtClean="0">
                <a:solidFill>
                  <a:srgbClr val="FF0000"/>
                </a:solidFill>
              </a:rPr>
              <a:t>evaluation</a:t>
            </a:r>
            <a:endParaRPr kumimoji="1" lang="en-US" altLang="ja-JP" sz="2800" dirty="0" smtClean="0">
              <a:solidFill>
                <a:srgbClr val="FF0000"/>
              </a:solidFill>
            </a:endParaRPr>
          </a:p>
          <a:p>
            <a:pPr lvl="1" algn="ctr"/>
            <a:endParaRPr lang="en-US" altLang="ja-JP" dirty="0" smtClean="0"/>
          </a:p>
          <a:p>
            <a:pPr marL="0" indent="0" algn="ctr">
              <a:buNone/>
            </a:pPr>
            <a:endParaRPr lang="en-US" altLang="ja-JP" dirty="0" smtClean="0"/>
          </a:p>
          <a:p>
            <a:pPr marL="0" indent="0" algn="ctr">
              <a:buNone/>
            </a:pPr>
            <a:endParaRPr kumimoji="1" lang="ja-JP" altLang="en-US" dirty="0"/>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
        <p:nvSpPr>
          <p:cNvPr id="10" name="下矢印 9"/>
          <p:cNvSpPr/>
          <p:nvPr/>
        </p:nvSpPr>
        <p:spPr>
          <a:xfrm>
            <a:off x="3779912" y="2996952"/>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3779912" y="4221088"/>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1115616" y="2132856"/>
            <a:ext cx="7002415" cy="7920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tx1"/>
                </a:solidFill>
              </a:rPr>
              <a:t>Optimize basic </a:t>
            </a:r>
            <a:r>
              <a:rPr lang="en-US" altLang="ja-JP" sz="2400" dirty="0">
                <a:solidFill>
                  <a:schemeClr val="tx1"/>
                </a:solidFill>
              </a:rPr>
              <a:t>B+-tree </a:t>
            </a:r>
            <a:r>
              <a:rPr lang="en-US" altLang="ja-JP" sz="2400" dirty="0" smtClean="0">
                <a:solidFill>
                  <a:schemeClr val="tx1"/>
                </a:solidFill>
              </a:rPr>
              <a:t>performance with SIMD </a:t>
            </a:r>
          </a:p>
          <a:p>
            <a:pPr algn="ctr"/>
            <a:r>
              <a:rPr lang="en-US" altLang="ja-JP" sz="2400" dirty="0">
                <a:solidFill>
                  <a:schemeClr val="tx1"/>
                </a:solidFill>
              </a:rPr>
              <a:t>(all nodes are the same type)</a:t>
            </a:r>
          </a:p>
        </p:txBody>
      </p:sp>
      <p:sp>
        <p:nvSpPr>
          <p:cNvPr id="18" name="角丸四角形 17"/>
          <p:cNvSpPr/>
          <p:nvPr/>
        </p:nvSpPr>
        <p:spPr>
          <a:xfrm>
            <a:off x="1133255" y="3501008"/>
            <a:ext cx="7002415"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tx1"/>
                </a:solidFill>
              </a:rPr>
              <a:t>Replace leaf node with write optimized node</a:t>
            </a:r>
          </a:p>
        </p:txBody>
      </p:sp>
      <p:sp>
        <p:nvSpPr>
          <p:cNvPr id="19" name="角丸四角形 18"/>
          <p:cNvSpPr/>
          <p:nvPr/>
        </p:nvSpPr>
        <p:spPr>
          <a:xfrm>
            <a:off x="1133255" y="4725144"/>
            <a:ext cx="7002415"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a:solidFill>
                  <a:schemeClr val="tx1"/>
                </a:solidFill>
              </a:rPr>
              <a:t>Replace </a:t>
            </a:r>
            <a:r>
              <a:rPr lang="en-US" altLang="ja-JP" sz="2400" dirty="0" smtClean="0">
                <a:solidFill>
                  <a:schemeClr val="tx1"/>
                </a:solidFill>
              </a:rPr>
              <a:t>root </a:t>
            </a:r>
            <a:r>
              <a:rPr lang="en-US" altLang="ja-JP" sz="2400" dirty="0">
                <a:solidFill>
                  <a:schemeClr val="tx1"/>
                </a:solidFill>
              </a:rPr>
              <a:t>node with </a:t>
            </a:r>
            <a:r>
              <a:rPr lang="en-US" altLang="ja-JP" sz="2400" dirty="0" smtClean="0">
                <a:solidFill>
                  <a:schemeClr val="tx1"/>
                </a:solidFill>
              </a:rPr>
              <a:t>read optimized </a:t>
            </a:r>
            <a:r>
              <a:rPr lang="en-US" altLang="ja-JP" sz="2400" dirty="0">
                <a:solidFill>
                  <a:schemeClr val="tx1"/>
                </a:solidFill>
              </a:rPr>
              <a:t>node</a:t>
            </a:r>
          </a:p>
        </p:txBody>
      </p:sp>
      <p:sp>
        <p:nvSpPr>
          <p:cNvPr id="20" name="下矢印 19"/>
          <p:cNvSpPr/>
          <p:nvPr/>
        </p:nvSpPr>
        <p:spPr>
          <a:xfrm>
            <a:off x="3779912" y="5445224"/>
            <a:ext cx="1728192" cy="432048"/>
          </a:xfrm>
          <a:prstGeom prst="downArrow">
            <a:avLst/>
          </a:prstGeom>
          <a:gradFill>
            <a:gsLst>
              <a:gs pos="0">
                <a:schemeClr val="bg1"/>
              </a:gs>
              <a:gs pos="0">
                <a:schemeClr val="bg1"/>
              </a:gs>
              <a:gs pos="100000">
                <a:srgbClr val="FF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133255" y="5949280"/>
            <a:ext cx="7002415"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dirty="0" smtClean="0">
                <a:solidFill>
                  <a:schemeClr val="tx1"/>
                </a:solidFill>
              </a:rPr>
              <a:t>Utilize large pages and software </a:t>
            </a:r>
            <a:r>
              <a:rPr lang="en-US" altLang="ja-JP" sz="2400" dirty="0" err="1" smtClean="0">
                <a:solidFill>
                  <a:schemeClr val="tx1"/>
                </a:solidFill>
              </a:rPr>
              <a:t>prefetch</a:t>
            </a:r>
            <a:r>
              <a:rPr lang="en-US" altLang="ja-JP" sz="2400" dirty="0" smtClean="0">
                <a:solidFill>
                  <a:schemeClr val="tx1"/>
                </a:solidFill>
              </a:rPr>
              <a:t> at each level</a:t>
            </a:r>
            <a:endParaRPr lang="en-US" altLang="ja-JP" sz="2400" dirty="0">
              <a:solidFill>
                <a:schemeClr val="tx1"/>
              </a:solidFill>
            </a:endParaRPr>
          </a:p>
        </p:txBody>
      </p:sp>
    </p:spTree>
    <p:extLst>
      <p:ext uri="{BB962C8B-B14F-4D97-AF65-F5344CB8AC3E}">
        <p14:creationId xmlns:p14="http://schemas.microsoft.com/office/powerpoint/2010/main" val="600473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Evaluation condition</a:t>
            </a:r>
            <a:endParaRPr kumimoji="1" lang="ja-JP" altLang="en-US" dirty="0"/>
          </a:p>
        </p:txBody>
      </p:sp>
      <p:sp>
        <p:nvSpPr>
          <p:cNvPr id="7" name="コンテンツ プレースホルダー 6"/>
          <p:cNvSpPr>
            <a:spLocks noGrp="1"/>
          </p:cNvSpPr>
          <p:nvPr>
            <p:ph idx="1"/>
          </p:nvPr>
        </p:nvSpPr>
        <p:spPr>
          <a:xfrm>
            <a:off x="457200" y="1087120"/>
            <a:ext cx="8229600" cy="5510232"/>
          </a:xfrm>
        </p:spPr>
        <p:txBody>
          <a:bodyPr>
            <a:normAutofit fontScale="77500" lnSpcReduction="20000"/>
          </a:bodyPr>
          <a:lstStyle/>
          <a:p>
            <a:r>
              <a:rPr lang="en-US" altLang="ja-JP" dirty="0" smtClean="0"/>
              <a:t>Measured throughput </a:t>
            </a:r>
            <a:r>
              <a:rPr lang="en-US" altLang="ja-JP" dirty="0"/>
              <a:t>of </a:t>
            </a:r>
            <a:r>
              <a:rPr lang="en-US" altLang="ja-JP" i="1" dirty="0" smtClean="0"/>
              <a:t>put</a:t>
            </a:r>
            <a:r>
              <a:rPr lang="en-US" altLang="ja-JP" dirty="0"/>
              <a:t>, </a:t>
            </a:r>
            <a:r>
              <a:rPr lang="en-US" altLang="ja-JP" i="1" dirty="0"/>
              <a:t>get</a:t>
            </a:r>
            <a:r>
              <a:rPr lang="en-US" altLang="ja-JP" dirty="0"/>
              <a:t>, </a:t>
            </a:r>
            <a:r>
              <a:rPr lang="en-US" altLang="ja-JP" dirty="0" smtClean="0"/>
              <a:t>and </a:t>
            </a:r>
            <a:r>
              <a:rPr lang="en-US" altLang="ja-JP" i="1" dirty="0"/>
              <a:t>delete</a:t>
            </a:r>
            <a:r>
              <a:rPr lang="en-US" altLang="ja-JP" dirty="0"/>
              <a:t> operations </a:t>
            </a:r>
            <a:r>
              <a:rPr lang="en-US" altLang="ja-JP" dirty="0" smtClean="0"/>
              <a:t>as follows:</a:t>
            </a:r>
          </a:p>
          <a:p>
            <a:endParaRPr lang="en-US" altLang="ja-JP" dirty="0"/>
          </a:p>
          <a:p>
            <a:endParaRPr lang="en-US" altLang="ja-JP" dirty="0" smtClean="0"/>
          </a:p>
          <a:p>
            <a:endParaRPr lang="en-US" altLang="ja-JP" dirty="0"/>
          </a:p>
          <a:p>
            <a:endParaRPr lang="en-US" altLang="ja-JP" dirty="0" smtClean="0"/>
          </a:p>
          <a:p>
            <a:pPr lvl="1"/>
            <a:endParaRPr lang="en-US" altLang="ja-JP" dirty="0" smtClean="0"/>
          </a:p>
          <a:p>
            <a:pPr lvl="1"/>
            <a:endParaRPr lang="en-US" altLang="ja-JP" dirty="0" smtClean="0"/>
          </a:p>
          <a:p>
            <a:pPr lvl="1"/>
            <a:endParaRPr lang="en-US" altLang="ja-JP" dirty="0" smtClean="0"/>
          </a:p>
          <a:p>
            <a:pPr lvl="1"/>
            <a:r>
              <a:rPr lang="en-US" altLang="ja-JP" dirty="0" smtClean="0"/>
              <a:t>Pair size: </a:t>
            </a:r>
            <a:r>
              <a:rPr lang="en-US" altLang="ja-JP" dirty="0"/>
              <a:t>32 </a:t>
            </a:r>
            <a:r>
              <a:rPr lang="en-US" altLang="ja-JP" dirty="0" smtClean="0"/>
              <a:t>bytes (key: 4 byte (float), value: 28 bytes)</a:t>
            </a:r>
            <a:br>
              <a:rPr lang="en-US" altLang="ja-JP" dirty="0" smtClean="0"/>
            </a:br>
            <a:r>
              <a:rPr lang="en-US" altLang="ja-JP" dirty="0"/>
              <a:t>g</a:t>
            </a:r>
            <a:r>
              <a:rPr lang="en-US" altLang="ja-JP" dirty="0" smtClean="0"/>
              <a:t>enerated </a:t>
            </a:r>
            <a:r>
              <a:rPr lang="en-US" altLang="ja-JP" dirty="0"/>
              <a:t>by random</a:t>
            </a:r>
            <a:r>
              <a:rPr lang="en-US" altLang="ja-JP" dirty="0" smtClean="0"/>
              <a:t>()</a:t>
            </a:r>
          </a:p>
          <a:p>
            <a:pPr lvl="1"/>
            <a:r>
              <a:rPr lang="en-US" altLang="ja-JP" dirty="0" smtClean="0"/>
              <a:t>Since </a:t>
            </a:r>
            <a:r>
              <a:rPr lang="en-US" altLang="ja-JP" i="1" dirty="0" smtClean="0"/>
              <a:t>delete</a:t>
            </a:r>
            <a:r>
              <a:rPr lang="en-US" altLang="ja-JP" dirty="0" smtClean="0"/>
              <a:t> performance was between </a:t>
            </a:r>
            <a:r>
              <a:rPr lang="en-US" altLang="ja-JP" i="1" dirty="0" smtClean="0"/>
              <a:t>put</a:t>
            </a:r>
            <a:r>
              <a:rPr lang="en-US" altLang="ja-JP" dirty="0" smtClean="0"/>
              <a:t> and </a:t>
            </a:r>
            <a:r>
              <a:rPr lang="en-US" altLang="ja-JP" i="1" dirty="0" smtClean="0"/>
              <a:t>get</a:t>
            </a:r>
            <a:r>
              <a:rPr lang="en-US" altLang="ja-JP" dirty="0" smtClean="0"/>
              <a:t>,</a:t>
            </a:r>
            <a:br>
              <a:rPr lang="en-US" altLang="ja-JP" dirty="0" smtClean="0"/>
            </a:br>
            <a:r>
              <a:rPr lang="en-US" altLang="ja-JP" i="1" dirty="0" smtClean="0"/>
              <a:t>put</a:t>
            </a:r>
            <a:r>
              <a:rPr lang="en-US" altLang="ja-JP" dirty="0" smtClean="0"/>
              <a:t> and </a:t>
            </a:r>
            <a:r>
              <a:rPr lang="en-US" altLang="ja-JP" i="1" dirty="0" smtClean="0"/>
              <a:t>get</a:t>
            </a:r>
            <a:r>
              <a:rPr lang="en-US" altLang="ja-JP" dirty="0" smtClean="0"/>
              <a:t> performances are basically shown</a:t>
            </a:r>
            <a:endParaRPr lang="en-US" altLang="ja-JP" dirty="0"/>
          </a:p>
          <a:p>
            <a:r>
              <a:rPr lang="en-US" altLang="ja-JP" dirty="0" smtClean="0"/>
              <a:t>We call our implementation as </a:t>
            </a:r>
            <a:r>
              <a:rPr lang="en-US" altLang="ja-JP" i="1" dirty="0" smtClean="0"/>
              <a:t>MB+-tree </a:t>
            </a:r>
            <a:br>
              <a:rPr lang="en-US" altLang="ja-JP" i="1" dirty="0" smtClean="0"/>
            </a:br>
            <a:r>
              <a:rPr lang="en-US" altLang="ja-JP" dirty="0" smtClean="0"/>
              <a:t>(Modularized B+-tree)</a:t>
            </a:r>
            <a:endParaRPr lang="en-US" altLang="ja-JP" dirty="0"/>
          </a:p>
          <a:p>
            <a:pPr lvl="1"/>
            <a:endParaRPr lang="en-US" altLang="ja-JP" dirty="0" smtClean="0"/>
          </a:p>
          <a:p>
            <a:pPr lvl="1"/>
            <a:endParaRPr lang="en-US" altLang="ja-JP" dirty="0"/>
          </a:p>
          <a:p>
            <a:endParaRPr kumimoji="1" lang="ja-JP" altLang="en-US" dirty="0"/>
          </a:p>
        </p:txBody>
      </p:sp>
      <p:sp>
        <p:nvSpPr>
          <p:cNvPr id="17" name="スライド番号プレースホルダー 16"/>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
        <p:nvSpPr>
          <p:cNvPr id="5" name="正方形/長方形 4"/>
          <p:cNvSpPr/>
          <p:nvPr/>
        </p:nvSpPr>
        <p:spPr bwMode="auto">
          <a:xfrm>
            <a:off x="938429" y="2692953"/>
            <a:ext cx="4217215" cy="379290"/>
          </a:xfrm>
          <a:prstGeom prst="rect">
            <a:avLst/>
          </a:prstGeom>
          <a:solidFill>
            <a:schemeClr val="bg1">
              <a:lumMod val="7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6" name="正方形/長方形 5"/>
          <p:cNvSpPr/>
          <p:nvPr/>
        </p:nvSpPr>
        <p:spPr bwMode="auto">
          <a:xfrm>
            <a:off x="5155645" y="2712193"/>
            <a:ext cx="1421431" cy="360050"/>
          </a:xfrm>
          <a:prstGeom prst="rect">
            <a:avLst/>
          </a:prstGeom>
          <a:solidFill>
            <a:srgbClr val="00B0F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8" name="テキスト ボックス 7"/>
          <p:cNvSpPr txBox="1"/>
          <p:nvPr/>
        </p:nvSpPr>
        <p:spPr>
          <a:xfrm>
            <a:off x="899592" y="1879744"/>
            <a:ext cx="2709844" cy="400110"/>
          </a:xfrm>
          <a:prstGeom prst="rect">
            <a:avLst/>
          </a:prstGeom>
          <a:noFill/>
          <a:ln>
            <a:solidFill>
              <a:schemeClr val="tx1"/>
            </a:solidFill>
          </a:ln>
        </p:spPr>
        <p:txBody>
          <a:bodyPr wrap="none" rtlCol="0">
            <a:spAutoFit/>
          </a:bodyPr>
          <a:lstStyle/>
          <a:p>
            <a:r>
              <a:rPr lang="en-US" altLang="ja-JP" sz="2000" dirty="0" smtClean="0"/>
              <a:t>1. Initially put 12M pairs</a:t>
            </a:r>
          </a:p>
        </p:txBody>
      </p:sp>
      <p:sp>
        <p:nvSpPr>
          <p:cNvPr id="9" name="テキスト ボックス 8"/>
          <p:cNvSpPr txBox="1"/>
          <p:nvPr/>
        </p:nvSpPr>
        <p:spPr>
          <a:xfrm>
            <a:off x="3779912" y="1879744"/>
            <a:ext cx="4533164" cy="400110"/>
          </a:xfrm>
          <a:prstGeom prst="rect">
            <a:avLst/>
          </a:prstGeom>
          <a:noFill/>
          <a:ln>
            <a:solidFill>
              <a:schemeClr val="tx1"/>
            </a:solidFill>
          </a:ln>
        </p:spPr>
        <p:txBody>
          <a:bodyPr wrap="none" rtlCol="0">
            <a:spAutoFit/>
          </a:bodyPr>
          <a:lstStyle/>
          <a:p>
            <a:r>
              <a:rPr lang="en-US" altLang="ja-JP" sz="2000" dirty="0"/>
              <a:t>2</a:t>
            </a:r>
            <a:r>
              <a:rPr lang="en-US" altLang="ja-JP" sz="2000" dirty="0" smtClean="0"/>
              <a:t>. Measured throughput to </a:t>
            </a:r>
            <a:r>
              <a:rPr lang="en-US" altLang="ja-JP" sz="2000" i="1" dirty="0" smtClean="0"/>
              <a:t>put</a:t>
            </a:r>
            <a:r>
              <a:rPr lang="en-US" altLang="ja-JP" sz="2000" dirty="0" smtClean="0"/>
              <a:t> 4M pairs</a:t>
            </a:r>
          </a:p>
        </p:txBody>
      </p:sp>
      <p:sp>
        <p:nvSpPr>
          <p:cNvPr id="10" name="テキスト ボックス 9"/>
          <p:cNvSpPr txBox="1"/>
          <p:nvPr/>
        </p:nvSpPr>
        <p:spPr>
          <a:xfrm>
            <a:off x="4488844" y="3549475"/>
            <a:ext cx="3013582" cy="707886"/>
          </a:xfrm>
          <a:prstGeom prst="rect">
            <a:avLst/>
          </a:prstGeom>
          <a:noFill/>
          <a:ln>
            <a:solidFill>
              <a:schemeClr val="tx1"/>
            </a:solidFill>
          </a:ln>
        </p:spPr>
        <p:txBody>
          <a:bodyPr wrap="none" rtlCol="0">
            <a:spAutoFit/>
          </a:bodyPr>
          <a:lstStyle/>
          <a:p>
            <a:r>
              <a:rPr lang="en-US" altLang="ja-JP" sz="2000" dirty="0" smtClean="0"/>
              <a:t>3. Measured throughput to</a:t>
            </a:r>
            <a:br>
              <a:rPr lang="en-US" altLang="ja-JP" sz="2000" dirty="0" smtClean="0"/>
            </a:br>
            <a:r>
              <a:rPr lang="en-US" altLang="ja-JP" sz="2000" dirty="0" smtClean="0"/>
              <a:t>    </a:t>
            </a:r>
            <a:r>
              <a:rPr lang="en-US" altLang="ja-JP" sz="2000" i="1" dirty="0" smtClean="0"/>
              <a:t>get</a:t>
            </a:r>
            <a:r>
              <a:rPr lang="en-US" altLang="ja-JP" sz="2000" dirty="0" smtClean="0"/>
              <a:t> the last 4M pairs</a:t>
            </a:r>
          </a:p>
        </p:txBody>
      </p:sp>
      <p:sp>
        <p:nvSpPr>
          <p:cNvPr id="11" name="テキスト ボックス 10"/>
          <p:cNvSpPr txBox="1"/>
          <p:nvPr/>
        </p:nvSpPr>
        <p:spPr>
          <a:xfrm>
            <a:off x="938429" y="3549475"/>
            <a:ext cx="3013582" cy="707886"/>
          </a:xfrm>
          <a:prstGeom prst="rect">
            <a:avLst/>
          </a:prstGeom>
          <a:noFill/>
          <a:ln>
            <a:solidFill>
              <a:schemeClr val="tx1"/>
            </a:solidFill>
          </a:ln>
        </p:spPr>
        <p:txBody>
          <a:bodyPr wrap="none" rtlCol="0">
            <a:spAutoFit/>
          </a:bodyPr>
          <a:lstStyle/>
          <a:p>
            <a:r>
              <a:rPr lang="en-US" altLang="ja-JP" sz="2000" dirty="0"/>
              <a:t>4</a:t>
            </a:r>
            <a:r>
              <a:rPr lang="en-US" altLang="ja-JP" sz="2000" dirty="0" smtClean="0"/>
              <a:t>. Measured throughput to</a:t>
            </a:r>
            <a:br>
              <a:rPr lang="en-US" altLang="ja-JP" sz="2000" dirty="0" smtClean="0"/>
            </a:br>
            <a:r>
              <a:rPr lang="en-US" altLang="ja-JP" sz="2000" dirty="0" smtClean="0"/>
              <a:t>    </a:t>
            </a:r>
            <a:r>
              <a:rPr lang="en-US" altLang="ja-JP" sz="2000" i="1" dirty="0" smtClean="0"/>
              <a:t>delete</a:t>
            </a:r>
            <a:r>
              <a:rPr lang="en-US" altLang="ja-JP" sz="2000" dirty="0" smtClean="0"/>
              <a:t> the first 4M pairs</a:t>
            </a:r>
          </a:p>
        </p:txBody>
      </p:sp>
      <p:sp>
        <p:nvSpPr>
          <p:cNvPr id="14" name="正方形/長方形 13"/>
          <p:cNvSpPr/>
          <p:nvPr/>
        </p:nvSpPr>
        <p:spPr bwMode="auto">
          <a:xfrm>
            <a:off x="952190" y="2712193"/>
            <a:ext cx="5606900" cy="36005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72000" tIns="90000" rIns="72000" bIns="90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8" name="左中かっこ 17"/>
          <p:cNvSpPr/>
          <p:nvPr/>
        </p:nvSpPr>
        <p:spPr>
          <a:xfrm rot="-5400000">
            <a:off x="1516481" y="2627937"/>
            <a:ext cx="247342" cy="140344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左中かっこ 18"/>
          <p:cNvSpPr/>
          <p:nvPr/>
        </p:nvSpPr>
        <p:spPr>
          <a:xfrm rot="-5400000">
            <a:off x="5733696" y="2627937"/>
            <a:ext cx="247342" cy="140344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左中かっこ 19"/>
          <p:cNvSpPr/>
          <p:nvPr/>
        </p:nvSpPr>
        <p:spPr>
          <a:xfrm rot="5400000" flipV="1">
            <a:off x="5726116" y="1733741"/>
            <a:ext cx="247342" cy="1403445"/>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左中かっこ 20"/>
          <p:cNvSpPr/>
          <p:nvPr/>
        </p:nvSpPr>
        <p:spPr>
          <a:xfrm rot="5400000" flipV="1">
            <a:off x="2879256" y="404140"/>
            <a:ext cx="311182" cy="4126493"/>
          </a:xfrm>
          <a:custGeom>
            <a:avLst/>
            <a:gdLst>
              <a:gd name="connsiteX0" fmla="*/ 288032 w 288032"/>
              <a:gd name="connsiteY0" fmla="*/ 3096346 h 3096346"/>
              <a:gd name="connsiteX1" fmla="*/ 144016 w 288032"/>
              <a:gd name="connsiteY1" fmla="*/ 3072344 h 3096346"/>
              <a:gd name="connsiteX2" fmla="*/ 144016 w 288032"/>
              <a:gd name="connsiteY2" fmla="*/ 1572175 h 3096346"/>
              <a:gd name="connsiteX3" fmla="*/ 0 w 288032"/>
              <a:gd name="connsiteY3" fmla="*/ 1548173 h 3096346"/>
              <a:gd name="connsiteX4" fmla="*/ 144016 w 288032"/>
              <a:gd name="connsiteY4" fmla="*/ 1524171 h 3096346"/>
              <a:gd name="connsiteX5" fmla="*/ 144016 w 288032"/>
              <a:gd name="connsiteY5" fmla="*/ 24002 h 3096346"/>
              <a:gd name="connsiteX6" fmla="*/ 288032 w 288032"/>
              <a:gd name="connsiteY6" fmla="*/ 0 h 3096346"/>
              <a:gd name="connsiteX7" fmla="*/ 288032 w 288032"/>
              <a:gd name="connsiteY7" fmla="*/ 3096346 h 3096346"/>
              <a:gd name="connsiteX0" fmla="*/ 288032 w 288032"/>
              <a:gd name="connsiteY0" fmla="*/ 3096346 h 3096346"/>
              <a:gd name="connsiteX1" fmla="*/ 144016 w 288032"/>
              <a:gd name="connsiteY1" fmla="*/ 3072344 h 3096346"/>
              <a:gd name="connsiteX2" fmla="*/ 144016 w 288032"/>
              <a:gd name="connsiteY2" fmla="*/ 1572175 h 3096346"/>
              <a:gd name="connsiteX3" fmla="*/ 0 w 288032"/>
              <a:gd name="connsiteY3" fmla="*/ 1548173 h 3096346"/>
              <a:gd name="connsiteX4" fmla="*/ 144016 w 288032"/>
              <a:gd name="connsiteY4" fmla="*/ 1524171 h 3096346"/>
              <a:gd name="connsiteX5" fmla="*/ 144016 w 288032"/>
              <a:gd name="connsiteY5" fmla="*/ 24002 h 3096346"/>
              <a:gd name="connsiteX6" fmla="*/ 288032 w 288032"/>
              <a:gd name="connsiteY6" fmla="*/ 0 h 3096346"/>
              <a:gd name="connsiteX0" fmla="*/ 288032 w 299607"/>
              <a:gd name="connsiteY0" fmla="*/ 3096346 h 4126493"/>
              <a:gd name="connsiteX1" fmla="*/ 144016 w 299607"/>
              <a:gd name="connsiteY1" fmla="*/ 3072344 h 4126493"/>
              <a:gd name="connsiteX2" fmla="*/ 144016 w 299607"/>
              <a:gd name="connsiteY2" fmla="*/ 1572175 h 4126493"/>
              <a:gd name="connsiteX3" fmla="*/ 0 w 299607"/>
              <a:gd name="connsiteY3" fmla="*/ 1548173 h 4126493"/>
              <a:gd name="connsiteX4" fmla="*/ 144016 w 299607"/>
              <a:gd name="connsiteY4" fmla="*/ 1524171 h 4126493"/>
              <a:gd name="connsiteX5" fmla="*/ 144016 w 299607"/>
              <a:gd name="connsiteY5" fmla="*/ 24002 h 4126493"/>
              <a:gd name="connsiteX6" fmla="*/ 288032 w 299607"/>
              <a:gd name="connsiteY6" fmla="*/ 0 h 4126493"/>
              <a:gd name="connsiteX7" fmla="*/ 288032 w 299607"/>
              <a:gd name="connsiteY7" fmla="*/ 3096346 h 4126493"/>
              <a:gd name="connsiteX0" fmla="*/ 299607 w 299607"/>
              <a:gd name="connsiteY0" fmla="*/ 4126493 h 4126493"/>
              <a:gd name="connsiteX1" fmla="*/ 144016 w 299607"/>
              <a:gd name="connsiteY1" fmla="*/ 3072344 h 4126493"/>
              <a:gd name="connsiteX2" fmla="*/ 144016 w 299607"/>
              <a:gd name="connsiteY2" fmla="*/ 1572175 h 4126493"/>
              <a:gd name="connsiteX3" fmla="*/ 0 w 299607"/>
              <a:gd name="connsiteY3" fmla="*/ 1548173 h 4126493"/>
              <a:gd name="connsiteX4" fmla="*/ 144016 w 299607"/>
              <a:gd name="connsiteY4" fmla="*/ 1524171 h 4126493"/>
              <a:gd name="connsiteX5" fmla="*/ 144016 w 299607"/>
              <a:gd name="connsiteY5" fmla="*/ 24002 h 4126493"/>
              <a:gd name="connsiteX6" fmla="*/ 288032 w 299607"/>
              <a:gd name="connsiteY6" fmla="*/ 0 h 4126493"/>
              <a:gd name="connsiteX0" fmla="*/ 288032 w 299607"/>
              <a:gd name="connsiteY0" fmla="*/ 3096346 h 4126493"/>
              <a:gd name="connsiteX1" fmla="*/ 144016 w 299607"/>
              <a:gd name="connsiteY1" fmla="*/ 3072344 h 4126493"/>
              <a:gd name="connsiteX2" fmla="*/ 144016 w 299607"/>
              <a:gd name="connsiteY2" fmla="*/ 1572175 h 4126493"/>
              <a:gd name="connsiteX3" fmla="*/ 0 w 299607"/>
              <a:gd name="connsiteY3" fmla="*/ 1548173 h 4126493"/>
              <a:gd name="connsiteX4" fmla="*/ 144016 w 299607"/>
              <a:gd name="connsiteY4" fmla="*/ 1524171 h 4126493"/>
              <a:gd name="connsiteX5" fmla="*/ 144016 w 299607"/>
              <a:gd name="connsiteY5" fmla="*/ 24002 h 4126493"/>
              <a:gd name="connsiteX6" fmla="*/ 288032 w 299607"/>
              <a:gd name="connsiteY6" fmla="*/ 0 h 4126493"/>
              <a:gd name="connsiteX7" fmla="*/ 288032 w 299607"/>
              <a:gd name="connsiteY7" fmla="*/ 3096346 h 4126493"/>
              <a:gd name="connsiteX0" fmla="*/ 299607 w 299607"/>
              <a:gd name="connsiteY0" fmla="*/ 4126493 h 4126493"/>
              <a:gd name="connsiteX1" fmla="*/ 132441 w 299607"/>
              <a:gd name="connsiteY1" fmla="*/ 4079341 h 4126493"/>
              <a:gd name="connsiteX2" fmla="*/ 144016 w 299607"/>
              <a:gd name="connsiteY2" fmla="*/ 1572175 h 4126493"/>
              <a:gd name="connsiteX3" fmla="*/ 0 w 299607"/>
              <a:gd name="connsiteY3" fmla="*/ 1548173 h 4126493"/>
              <a:gd name="connsiteX4" fmla="*/ 144016 w 299607"/>
              <a:gd name="connsiteY4" fmla="*/ 1524171 h 4126493"/>
              <a:gd name="connsiteX5" fmla="*/ 144016 w 299607"/>
              <a:gd name="connsiteY5" fmla="*/ 24002 h 4126493"/>
              <a:gd name="connsiteX6" fmla="*/ 288032 w 299607"/>
              <a:gd name="connsiteY6" fmla="*/ 0 h 4126493"/>
              <a:gd name="connsiteX0" fmla="*/ 311182 w 311182"/>
              <a:gd name="connsiteY0" fmla="*/ 4103343 h 4126493"/>
              <a:gd name="connsiteX1" fmla="*/ 144016 w 311182"/>
              <a:gd name="connsiteY1" fmla="*/ 3072344 h 4126493"/>
              <a:gd name="connsiteX2" fmla="*/ 144016 w 311182"/>
              <a:gd name="connsiteY2" fmla="*/ 1572175 h 4126493"/>
              <a:gd name="connsiteX3" fmla="*/ 0 w 311182"/>
              <a:gd name="connsiteY3" fmla="*/ 1548173 h 4126493"/>
              <a:gd name="connsiteX4" fmla="*/ 144016 w 311182"/>
              <a:gd name="connsiteY4" fmla="*/ 1524171 h 4126493"/>
              <a:gd name="connsiteX5" fmla="*/ 144016 w 311182"/>
              <a:gd name="connsiteY5" fmla="*/ 24002 h 4126493"/>
              <a:gd name="connsiteX6" fmla="*/ 288032 w 311182"/>
              <a:gd name="connsiteY6" fmla="*/ 0 h 4126493"/>
              <a:gd name="connsiteX7" fmla="*/ 311182 w 311182"/>
              <a:gd name="connsiteY7" fmla="*/ 4103343 h 4126493"/>
              <a:gd name="connsiteX0" fmla="*/ 299607 w 311182"/>
              <a:gd name="connsiteY0" fmla="*/ 4126493 h 4126493"/>
              <a:gd name="connsiteX1" fmla="*/ 132441 w 311182"/>
              <a:gd name="connsiteY1" fmla="*/ 4079341 h 4126493"/>
              <a:gd name="connsiteX2" fmla="*/ 144016 w 311182"/>
              <a:gd name="connsiteY2" fmla="*/ 1572175 h 4126493"/>
              <a:gd name="connsiteX3" fmla="*/ 0 w 311182"/>
              <a:gd name="connsiteY3" fmla="*/ 1548173 h 4126493"/>
              <a:gd name="connsiteX4" fmla="*/ 144016 w 311182"/>
              <a:gd name="connsiteY4" fmla="*/ 1524171 h 4126493"/>
              <a:gd name="connsiteX5" fmla="*/ 144016 w 311182"/>
              <a:gd name="connsiteY5" fmla="*/ 24002 h 4126493"/>
              <a:gd name="connsiteX6" fmla="*/ 288032 w 311182"/>
              <a:gd name="connsiteY6" fmla="*/ 0 h 4126493"/>
              <a:gd name="connsiteX0" fmla="*/ 311182 w 311182"/>
              <a:gd name="connsiteY0" fmla="*/ 4103343 h 4126493"/>
              <a:gd name="connsiteX1" fmla="*/ 144016 w 311182"/>
              <a:gd name="connsiteY1" fmla="*/ 4079344 h 4126493"/>
              <a:gd name="connsiteX2" fmla="*/ 144016 w 311182"/>
              <a:gd name="connsiteY2" fmla="*/ 1572175 h 4126493"/>
              <a:gd name="connsiteX3" fmla="*/ 0 w 311182"/>
              <a:gd name="connsiteY3" fmla="*/ 1548173 h 4126493"/>
              <a:gd name="connsiteX4" fmla="*/ 144016 w 311182"/>
              <a:gd name="connsiteY4" fmla="*/ 1524171 h 4126493"/>
              <a:gd name="connsiteX5" fmla="*/ 144016 w 311182"/>
              <a:gd name="connsiteY5" fmla="*/ 24002 h 4126493"/>
              <a:gd name="connsiteX6" fmla="*/ 288032 w 311182"/>
              <a:gd name="connsiteY6" fmla="*/ 0 h 4126493"/>
              <a:gd name="connsiteX7" fmla="*/ 311182 w 311182"/>
              <a:gd name="connsiteY7" fmla="*/ 4103343 h 4126493"/>
              <a:gd name="connsiteX0" fmla="*/ 299607 w 311182"/>
              <a:gd name="connsiteY0" fmla="*/ 4126493 h 4126493"/>
              <a:gd name="connsiteX1" fmla="*/ 132441 w 311182"/>
              <a:gd name="connsiteY1" fmla="*/ 4079341 h 4126493"/>
              <a:gd name="connsiteX2" fmla="*/ 144016 w 311182"/>
              <a:gd name="connsiteY2" fmla="*/ 1572175 h 4126493"/>
              <a:gd name="connsiteX3" fmla="*/ 0 w 311182"/>
              <a:gd name="connsiteY3" fmla="*/ 1548173 h 4126493"/>
              <a:gd name="connsiteX4" fmla="*/ 144016 w 311182"/>
              <a:gd name="connsiteY4" fmla="*/ 1524171 h 4126493"/>
              <a:gd name="connsiteX5" fmla="*/ 144016 w 311182"/>
              <a:gd name="connsiteY5" fmla="*/ 24002 h 4126493"/>
              <a:gd name="connsiteX6" fmla="*/ 288032 w 311182"/>
              <a:gd name="connsiteY6" fmla="*/ 0 h 412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82" h="4126493" stroke="0" extrusionOk="0">
                <a:moveTo>
                  <a:pt x="311182" y="4103343"/>
                </a:moveTo>
                <a:cubicBezTo>
                  <a:pt x="231644" y="4103343"/>
                  <a:pt x="144016" y="4092600"/>
                  <a:pt x="144016" y="4079344"/>
                </a:cubicBezTo>
                <a:lnTo>
                  <a:pt x="144016" y="1572175"/>
                </a:lnTo>
                <a:cubicBezTo>
                  <a:pt x="144016" y="1558919"/>
                  <a:pt x="79538" y="1548173"/>
                  <a:pt x="0" y="1548173"/>
                </a:cubicBezTo>
                <a:cubicBezTo>
                  <a:pt x="79538" y="1548173"/>
                  <a:pt x="144016" y="1537427"/>
                  <a:pt x="144016" y="1524171"/>
                </a:cubicBezTo>
                <a:lnTo>
                  <a:pt x="144016" y="24002"/>
                </a:lnTo>
                <a:cubicBezTo>
                  <a:pt x="144016" y="10746"/>
                  <a:pt x="208494" y="0"/>
                  <a:pt x="288032" y="0"/>
                </a:cubicBezTo>
                <a:lnTo>
                  <a:pt x="311182" y="4103343"/>
                </a:lnTo>
                <a:close/>
              </a:path>
              <a:path w="311182" h="4126493" fill="none">
                <a:moveTo>
                  <a:pt x="299607" y="4126493"/>
                </a:moveTo>
                <a:cubicBezTo>
                  <a:pt x="220069" y="4126493"/>
                  <a:pt x="132441" y="4092597"/>
                  <a:pt x="132441" y="4079341"/>
                </a:cubicBezTo>
                <a:cubicBezTo>
                  <a:pt x="136299" y="3243619"/>
                  <a:pt x="140158" y="2407897"/>
                  <a:pt x="144016" y="1572175"/>
                </a:cubicBezTo>
                <a:cubicBezTo>
                  <a:pt x="144016" y="1558919"/>
                  <a:pt x="79538" y="1548173"/>
                  <a:pt x="0" y="1548173"/>
                </a:cubicBezTo>
                <a:cubicBezTo>
                  <a:pt x="79538" y="1548173"/>
                  <a:pt x="144016" y="1537427"/>
                  <a:pt x="144016" y="1524171"/>
                </a:cubicBezTo>
                <a:lnTo>
                  <a:pt x="144016" y="24002"/>
                </a:lnTo>
                <a:cubicBezTo>
                  <a:pt x="144016" y="10746"/>
                  <a:pt x="208494" y="0"/>
                  <a:pt x="288032" y="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602381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smtClean="0"/>
              <a:t>Baseline performance of MB+-tree (1/2)</a:t>
            </a:r>
            <a:endParaRPr kumimoji="1" lang="ja-JP" altLang="en-US" dirty="0"/>
          </a:p>
        </p:txBody>
      </p:sp>
      <p:sp>
        <p:nvSpPr>
          <p:cNvPr id="3" name="コンテンツ プレースホルダー 2"/>
          <p:cNvSpPr>
            <a:spLocks noGrp="1"/>
          </p:cNvSpPr>
          <p:nvPr>
            <p:ph idx="1"/>
          </p:nvPr>
        </p:nvSpPr>
        <p:spPr>
          <a:xfrm>
            <a:off x="251520" y="1600200"/>
            <a:ext cx="8640960" cy="4637112"/>
          </a:xfrm>
        </p:spPr>
        <p:txBody>
          <a:bodyPr>
            <a:normAutofit lnSpcReduction="10000"/>
          </a:bodyPr>
          <a:lstStyle/>
          <a:p>
            <a:pPr marL="0" indent="0">
              <a:buNone/>
            </a:pPr>
            <a:r>
              <a:rPr lang="en-US" altLang="ja-JP" dirty="0" smtClean="0"/>
              <a:t>Before starting optimization, </a:t>
            </a:r>
            <a:br>
              <a:rPr lang="en-US" altLang="ja-JP" dirty="0" smtClean="0"/>
            </a:br>
            <a:r>
              <a:rPr lang="en-US" altLang="ja-JP" dirty="0" smtClean="0"/>
              <a:t>we checked </a:t>
            </a:r>
            <a:r>
              <a:rPr lang="en-US" altLang="ja-JP" dirty="0"/>
              <a:t>if our implementation is </a:t>
            </a:r>
            <a:r>
              <a:rPr lang="en-US" altLang="ja-JP" dirty="0" smtClean="0"/>
              <a:t>proper</a:t>
            </a:r>
          </a:p>
          <a:p>
            <a:pPr lvl="1"/>
            <a:r>
              <a:rPr lang="en-US" altLang="ja-JP" dirty="0" smtClean="0"/>
              <a:t>compared the performance of MB+-tree with </a:t>
            </a:r>
            <a:br>
              <a:rPr lang="en-US" altLang="ja-JP" dirty="0" smtClean="0"/>
            </a:br>
            <a:r>
              <a:rPr lang="en-US" altLang="ja-JP" dirty="0" smtClean="0">
                <a:solidFill>
                  <a:srgbClr val="FF0000"/>
                </a:solidFill>
              </a:rPr>
              <a:t>Google’s open source B+-tree</a:t>
            </a:r>
          </a:p>
          <a:p>
            <a:pPr lvl="1"/>
            <a:r>
              <a:rPr lang="en-US" altLang="ja-JP" dirty="0" smtClean="0"/>
              <a:t>typical, high quality in-memory B+-tree</a:t>
            </a:r>
          </a:p>
          <a:p>
            <a:pPr lvl="1"/>
            <a:endParaRPr lang="en-US" altLang="ja-JP" dirty="0" smtClean="0"/>
          </a:p>
          <a:p>
            <a:pPr marL="0" indent="0">
              <a:buNone/>
            </a:pPr>
            <a:r>
              <a:rPr lang="en-US" altLang="ja-JP" dirty="0" smtClean="0"/>
              <a:t>Evaluation configuration</a:t>
            </a:r>
          </a:p>
          <a:p>
            <a:pPr lvl="1"/>
            <a:r>
              <a:rPr lang="en-US" altLang="ja-JP" dirty="0" smtClean="0"/>
              <a:t>nodes are sorted</a:t>
            </a:r>
          </a:p>
          <a:p>
            <a:pPr lvl="1"/>
            <a:r>
              <a:rPr lang="en-US" altLang="ja-JP" dirty="0" smtClean="0"/>
              <a:t>search algorithm is linear search</a:t>
            </a:r>
          </a:p>
          <a:p>
            <a:pPr lvl="1"/>
            <a:r>
              <a:rPr lang="en-US" altLang="ja-JP" dirty="0" smtClean="0"/>
              <a:t>without SIMD, large page, </a:t>
            </a:r>
            <a:r>
              <a:rPr lang="en-US" altLang="ja-JP" dirty="0" err="1" smtClean="0"/>
              <a:t>prefetch</a:t>
            </a:r>
            <a:endParaRPr lang="en-US" altLang="ja-JP" dirty="0" smtClean="0"/>
          </a:p>
          <a:p>
            <a:pPr lvl="1"/>
            <a:r>
              <a:rPr lang="en-US" altLang="ja-JP" dirty="0" smtClean="0"/>
              <a:t>evaluated throughput with varying node size</a:t>
            </a:r>
            <a:endParaRPr lang="en-US" altLang="ja-JP" dirty="0"/>
          </a:p>
          <a:p>
            <a:endParaRPr kumimoji="1" lang="ja-JP" altLang="en-US" dirty="0"/>
          </a:p>
        </p:txBody>
      </p:sp>
      <p:sp>
        <p:nvSpPr>
          <p:cNvPr id="37" name="スライド番号プレースホルダー 36"/>
          <p:cNvSpPr>
            <a:spLocks noGrp="1"/>
          </p:cNvSpPr>
          <p:nvPr>
            <p:ph type="sldNum" sz="quarter" idx="12"/>
          </p:nvPr>
        </p:nvSpPr>
        <p:spPr/>
        <p:txBody>
          <a:bodyPr/>
          <a:lstStyle/>
          <a:p>
            <a:fld id="{D2D8002D-B5B0-4BAC-B1F6-782DDCCE6D9C}" type="slidenum">
              <a:rPr kumimoji="1" lang="ja-JP" altLang="en-US" smtClean="0"/>
              <a:pPr/>
              <a:t>8</a:t>
            </a:fld>
            <a:endParaRPr kumimoji="1" lang="ja-JP" altLang="en-US" dirty="0"/>
          </a:p>
        </p:txBody>
      </p:sp>
    </p:spTree>
    <p:extLst>
      <p:ext uri="{BB962C8B-B14F-4D97-AF65-F5344CB8AC3E}">
        <p14:creationId xmlns:p14="http://schemas.microsoft.com/office/powerpoint/2010/main" val="10649898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41380</TotalTime>
  <Words>3965</Words>
  <Application>Microsoft Office PowerPoint</Application>
  <PresentationFormat>画面に合わせる (4:3)</PresentationFormat>
  <Paragraphs>614</Paragraphs>
  <Slides>32</Slides>
  <Notes>31</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Office テーマ</vt:lpstr>
      <vt:lpstr>Modularizing B+-trees: Three-Level B+-trees Work Fine</vt:lpstr>
      <vt:lpstr>Objective of this research</vt:lpstr>
      <vt:lpstr>Related work</vt:lpstr>
      <vt:lpstr>Key observation</vt:lpstr>
      <vt:lpstr>Basic Idea: Modularizing B+-tree</vt:lpstr>
      <vt:lpstr>How to find the best configuration (1/2)</vt:lpstr>
      <vt:lpstr>How to find the best configuration (2/2)</vt:lpstr>
      <vt:lpstr>Evaluation condition</vt:lpstr>
      <vt:lpstr>Baseline performance of MB+-tree (1/2)</vt:lpstr>
      <vt:lpstr>Baseline performance of MB+-tree (2/2)</vt:lpstr>
      <vt:lpstr>Optimize basic B+-tree performance  with SIMD instructions</vt:lpstr>
      <vt:lpstr>Optimize basic B+-tree performance  with SIMD instructions (1/2)</vt:lpstr>
      <vt:lpstr>Optimize basic B+-tree performance  with SIMD instructions (2/2)</vt:lpstr>
      <vt:lpstr>Replace leaf node with write optimized node</vt:lpstr>
      <vt:lpstr>What are write optimized nodes like? (1/2)</vt:lpstr>
      <vt:lpstr>What are write optimized nodes like? (2/2)</vt:lpstr>
      <vt:lpstr>Evaluation result for replacing leaf node</vt:lpstr>
      <vt:lpstr>Replace root node with read optimized node</vt:lpstr>
      <vt:lpstr>What are read optimized nodes like?</vt:lpstr>
      <vt:lpstr>How to make root node size large?</vt:lpstr>
      <vt:lpstr>Evaluation result after replacing root node</vt:lpstr>
      <vt:lpstr>Replace leaf node with write optimized node</vt:lpstr>
      <vt:lpstr>Large pages to reduce TLB misses</vt:lpstr>
      <vt:lpstr>Which level should be allocated on large pages?</vt:lpstr>
      <vt:lpstr>Software prefetch to reduce cache misses</vt:lpstr>
      <vt:lpstr>Which level should use prefetch?</vt:lpstr>
      <vt:lpstr>Overall performance gain</vt:lpstr>
      <vt:lpstr>Conclusion</vt:lpstr>
      <vt:lpstr>PowerPoint プレゼンテーション</vt:lpstr>
      <vt:lpstr>Baseline performance of MB+-tree</vt:lpstr>
      <vt:lpstr>Why faster than Google’s B+-tree?</vt:lpstr>
      <vt:lpstr>Influence of key types on throughput was limited in the MB+-tree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Modularizing B+-trees: Three-Level B+-trees Work Fine</dc:title>
  <dc:creator>0000011036284</dc:creator>
  <cp:lastModifiedBy>NEC-USER</cp:lastModifiedBy>
  <cp:revision>831</cp:revision>
  <cp:lastPrinted>2013-07-19T07:16:26Z</cp:lastPrinted>
  <dcterms:created xsi:type="dcterms:W3CDTF">2013-07-04T05:36:08Z</dcterms:created>
  <dcterms:modified xsi:type="dcterms:W3CDTF">2013-08-24T02:53:51Z</dcterms:modified>
</cp:coreProperties>
</file>