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417" r:id="rId3"/>
    <p:sldId id="412" r:id="rId4"/>
    <p:sldId id="345" r:id="rId5"/>
    <p:sldId id="346" r:id="rId6"/>
    <p:sldId id="409" r:id="rId7"/>
    <p:sldId id="361" r:id="rId8"/>
    <p:sldId id="418" r:id="rId9"/>
    <p:sldId id="362" r:id="rId10"/>
    <p:sldId id="357" r:id="rId11"/>
    <p:sldId id="374" r:id="rId12"/>
    <p:sldId id="415" r:id="rId13"/>
    <p:sldId id="420" r:id="rId14"/>
    <p:sldId id="419" r:id="rId15"/>
    <p:sldId id="406" r:id="rId16"/>
    <p:sldId id="423" r:id="rId17"/>
    <p:sldId id="422" r:id="rId18"/>
    <p:sldId id="424" r:id="rId19"/>
    <p:sldId id="421" r:id="rId20"/>
    <p:sldId id="385" r:id="rId21"/>
    <p:sldId id="344" r:id="rId22"/>
    <p:sldId id="349" r:id="rId23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4" autoAdjust="0"/>
    <p:restoredTop sz="86619" autoAdjust="0"/>
  </p:normalViewPr>
  <p:slideViewPr>
    <p:cSldViewPr>
      <p:cViewPr>
        <p:scale>
          <a:sx n="80" d="100"/>
          <a:sy n="80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7080-0C17-4057-922A-4ADC05E96CAD}" type="datetimeFigureOut">
              <a:rPr lang="de-DE" smtClean="0"/>
              <a:pPr/>
              <a:t>27.08.2012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4EC2-2971-46D6-8A7F-1D7D92E069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56887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6934A-3B36-4365-A90C-6C99D9A61D01}" type="datetimeFigureOut">
              <a:rPr lang="de-DE" smtClean="0"/>
              <a:pPr/>
              <a:t>27.08.2012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29060-4E8A-4CAE-ACD7-33ACBD5E091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23334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BD6151-5970-442B-A8FC-954CFB5CF73A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56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GPUs</a:t>
            </a:r>
            <a:r>
              <a:rPr lang="en-US" baseline="0" dirty="0" smtClean="0"/>
              <a:t> offer much more raw compute power than CPUs (roughly a factor of ten).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For </a:t>
            </a:r>
            <a:r>
              <a:rPr lang="en-US" baseline="0" dirty="0" err="1" smtClean="0"/>
              <a:t>cmp</a:t>
            </a:r>
            <a:r>
              <a:rPr lang="en-US" baseline="0" dirty="0" smtClean="0"/>
              <a:t>: Latest Sandy Bridge Intel CPU: ~100Gflops. Latest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 GPU: ~1TFlops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Graphics cards couple high compute power with strong IO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 Very interesting target for running database operations.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GPU-accelerated databases has been an active research topic for several years.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Efficient GPU-accelerated versions of almost all major database operators have been presented.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However, there are some limitations when running database code on a graphics card.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Quick </a:t>
            </a:r>
            <a:r>
              <a:rPr lang="de-DE" baseline="0" dirty="0" err="1" smtClean="0"/>
              <a:t>excursuson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architecture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understand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Graphics</a:t>
            </a:r>
            <a:r>
              <a:rPr lang="de-DE" baseline="0" dirty="0" smtClean="0"/>
              <a:t> Card = GPU + Device Memory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GPU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DE" baseline="0" dirty="0" err="1" smtClean="0"/>
              <a:t>Someone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Nvidia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offers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unified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addressing</a:t>
            </a:r>
            <a:r>
              <a:rPr lang="de-DE" baseline="0" dirty="0" smtClean="0"/>
              <a:t> (i.e., GPU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).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convenience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! The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transferred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curtains</a:t>
            </a:r>
            <a:r>
              <a:rPr lang="de-DE" baseline="0" dirty="0" smtClean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e-DE" baseline="0" dirty="0" smtClean="0">
                <a:sym typeface="Wingdings" pitchFamily="2" charset="2"/>
              </a:rPr>
              <a:t> All </a:t>
            </a:r>
            <a:r>
              <a:rPr lang="de-DE" baseline="0" dirty="0" err="1" smtClean="0">
                <a:sym typeface="Wingdings" pitchFamily="2" charset="2"/>
              </a:rPr>
              <a:t>payload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has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to</a:t>
            </a:r>
            <a:r>
              <a:rPr lang="de-DE" baseline="0" dirty="0" smtClean="0">
                <a:sym typeface="Wingdings" pitchFamily="2" charset="2"/>
              </a:rPr>
              <a:t> pass </a:t>
            </a:r>
            <a:r>
              <a:rPr lang="de-DE" baseline="0" dirty="0" err="1" smtClean="0">
                <a:sym typeface="Wingdings" pitchFamily="2" charset="2"/>
              </a:rPr>
              <a:t>through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PCIexpress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bus</a:t>
            </a:r>
            <a:r>
              <a:rPr lang="de-DE" baseline="0" dirty="0" smtClean="0">
                <a:sym typeface="Wingdings" pitchFamily="2" charset="2"/>
              </a:rPr>
              <a:t>, </a:t>
            </a:r>
            <a:r>
              <a:rPr lang="de-DE" baseline="0" dirty="0" err="1" smtClean="0">
                <a:sym typeface="Wingdings" pitchFamily="2" charset="2"/>
              </a:rPr>
              <a:t>which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is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comparably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slow</a:t>
            </a:r>
            <a:r>
              <a:rPr lang="de-DE" baseline="0" dirty="0" smtClean="0">
                <a:sym typeface="Wingdings" pitchFamily="2" charset="2"/>
              </a:rPr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e-DE" baseline="0" dirty="0" smtClean="0">
                <a:sym typeface="Wingdings" pitchFamily="2" charset="2"/>
              </a:rPr>
              <a:t> This </a:t>
            </a:r>
            <a:r>
              <a:rPr lang="de-DE" baseline="0" dirty="0" err="1" smtClean="0">
                <a:sym typeface="Wingdings" pitchFamily="2" charset="2"/>
              </a:rPr>
              <a:t>transfer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is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bottleneck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and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should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be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avoided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where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possible</a:t>
            </a:r>
            <a:r>
              <a:rPr lang="de-DE" baseline="0" dirty="0" smtClean="0">
                <a:sym typeface="Wingdings" pitchFamily="2" charset="2"/>
              </a:rPr>
              <a:t>!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e-DE" baseline="0" dirty="0" err="1" smtClean="0">
                <a:sym typeface="Wingdings" pitchFamily="2" charset="2"/>
              </a:rPr>
              <a:t>Since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PCIexpress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bus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is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slower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than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main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memory</a:t>
            </a:r>
            <a:r>
              <a:rPr lang="de-DE" baseline="0" dirty="0" smtClean="0">
                <a:sym typeface="Wingdings" pitchFamily="2" charset="2"/>
              </a:rPr>
              <a:t>, I/O </a:t>
            </a:r>
            <a:r>
              <a:rPr lang="de-DE" baseline="0" dirty="0" err="1" smtClean="0">
                <a:sym typeface="Wingdings" pitchFamily="2" charset="2"/>
              </a:rPr>
              <a:t>bound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problems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are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always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faster</a:t>
            </a:r>
            <a:r>
              <a:rPr lang="de-DE" baseline="0" dirty="0" smtClean="0">
                <a:sym typeface="Wingdings" pitchFamily="2" charset="2"/>
              </a:rPr>
              <a:t> on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CPU </a:t>
            </a:r>
            <a:r>
              <a:rPr lang="de-DE" baseline="0" dirty="0" err="1" smtClean="0">
                <a:sym typeface="Wingdings" pitchFamily="2" charset="2"/>
              </a:rPr>
              <a:t>if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data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is</a:t>
            </a:r>
            <a:r>
              <a:rPr lang="de-DE" baseline="0" dirty="0" smtClean="0">
                <a:sym typeface="Wingdings" pitchFamily="2" charset="2"/>
              </a:rPr>
              <a:t> not </a:t>
            </a:r>
            <a:r>
              <a:rPr lang="de-DE" baseline="0" dirty="0" err="1" smtClean="0">
                <a:sym typeface="Wingdings" pitchFamily="2" charset="2"/>
              </a:rPr>
              <a:t>already</a:t>
            </a:r>
            <a:r>
              <a:rPr lang="de-DE" baseline="0" dirty="0" smtClean="0">
                <a:sym typeface="Wingdings" pitchFamily="2" charset="2"/>
              </a:rPr>
              <a:t> on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graphics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card</a:t>
            </a:r>
            <a:r>
              <a:rPr lang="de-DE" baseline="0" dirty="0" smtClean="0">
                <a:sym typeface="Wingdings" pitchFamily="2" charset="2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DE" baseline="0" dirty="0" smtClean="0">
                <a:sym typeface="Wingdings" pitchFamily="2" charset="2"/>
              </a:rPr>
              <a:t>In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time </a:t>
            </a:r>
            <a:r>
              <a:rPr lang="de-DE" baseline="0" dirty="0" err="1" smtClean="0">
                <a:sym typeface="Wingdings" pitchFamily="2" charset="2"/>
              </a:rPr>
              <a:t>that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data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has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arrived</a:t>
            </a:r>
            <a:r>
              <a:rPr lang="de-DE" baseline="0" dirty="0" smtClean="0">
                <a:sym typeface="Wingdings" pitchFamily="2" charset="2"/>
              </a:rPr>
              <a:t> in </a:t>
            </a:r>
            <a:r>
              <a:rPr lang="de-DE" baseline="0" dirty="0" err="1" smtClean="0">
                <a:sym typeface="Wingdings" pitchFamily="2" charset="2"/>
              </a:rPr>
              <a:t>device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memory</a:t>
            </a:r>
            <a:r>
              <a:rPr lang="de-DE" baseline="0" dirty="0" smtClean="0">
                <a:sym typeface="Wingdings" pitchFamily="2" charset="2"/>
              </a:rPr>
              <a:t>,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CPU </a:t>
            </a:r>
            <a:r>
              <a:rPr lang="de-DE" baseline="0" dirty="0" err="1" smtClean="0">
                <a:sym typeface="Wingdings" pitchFamily="2" charset="2"/>
              </a:rPr>
              <a:t>has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already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finished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the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computation</a:t>
            </a:r>
            <a:r>
              <a:rPr lang="de-DE" baseline="0" dirty="0" smtClean="0">
                <a:sym typeface="Wingdings" pitchFamily="2" charset="2"/>
              </a:rPr>
              <a:t>.</a:t>
            </a:r>
            <a:endParaRPr lang="de-DE" baseline="0" dirty="0"/>
          </a:p>
          <a:p>
            <a:pPr marL="171450" indent="-171450">
              <a:buFont typeface="Arial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6130BA-F75B-4685-B255-22F8AB109E35}" type="datetime1">
              <a:rPr lang="de-DE" smtClean="0"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86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Based</a:t>
            </a:r>
            <a:r>
              <a:rPr lang="en-US" baseline="0" noProof="0" dirty="0" smtClean="0"/>
              <a:t> on the previous slide (avoid data transfer) make the point that the existing approach (running database operators on the GPU) has some major drawbacks:</a:t>
            </a:r>
          </a:p>
          <a:p>
            <a:pPr marL="228600" indent="-228600">
              <a:buAutoNum type="arabicParenR"/>
            </a:pPr>
            <a:r>
              <a:rPr lang="en-US" baseline="0" noProof="0" dirty="0" smtClean="0"/>
              <a:t>It is restricted to small datasets. Operators are I/O bound (i.e. require their input to be in device memory to be efficient, see last slide) and device memory is limited. Thus, only a small subset of the data can usually be accelerated.</a:t>
            </a:r>
          </a:p>
          <a:p>
            <a:pPr marL="685800" lvl="1" indent="-228600">
              <a:buAutoNum type="arabicParenR"/>
            </a:pPr>
            <a:r>
              <a:rPr lang="en-US" baseline="0" noProof="0" dirty="0" smtClean="0"/>
              <a:t>Also: </a:t>
            </a:r>
            <a:r>
              <a:rPr lang="en-US" baseline="0" noProof="0" dirty="0" err="1" smtClean="0"/>
              <a:t>Unpre</a:t>
            </a:r>
            <a:endParaRPr lang="en-US" baseline="0" noProof="0" dirty="0" smtClean="0"/>
          </a:p>
          <a:p>
            <a:pPr marL="228600" indent="-228600">
              <a:buAutoNum type="arabicParenR"/>
            </a:pPr>
            <a:r>
              <a:rPr lang="en-US" baseline="0" noProof="0" dirty="0" smtClean="0"/>
              <a:t>Query optimization gets more complicated due to the additional options and cross-device execution costs.</a:t>
            </a:r>
          </a:p>
          <a:p>
            <a:pPr marL="228600" indent="-228600">
              <a:buAutoNum type="arabicParenR"/>
            </a:pPr>
            <a:r>
              <a:rPr lang="en-US" baseline="0" noProof="0" dirty="0" smtClean="0"/>
              <a:t>They only benefit in-memory database systems. „Traditional“ DB systems would only see minor improvements from using a graphics card.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8F4A2C-A650-44FE-99C7-5026E9C19900}" type="datetime1">
              <a:rPr lang="de-DE" smtClean="0"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47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84F4108-F1B1-4BF4-B1EC-B52B16E3BE6E}" type="datetime1">
              <a:rPr lang="de-DE" smtClean="0"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21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Selectivity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concept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5D5B40-864F-469F-8106-76C09DC1C86F}" type="datetime1">
              <a:rPr lang="de-DE" smtClean="0"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55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KDE </a:t>
            </a:r>
            <a:r>
              <a:rPr lang="de-DE" dirty="0" err="1" smtClean="0"/>
              <a:t>Parallelization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sample,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63BB65-37E7-4E5D-9CD9-DCBF6AE4BDAE}" type="datetime1">
              <a:rPr lang="de-DE" smtClean="0"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0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Completely</a:t>
            </a:r>
            <a:r>
              <a:rPr lang="de-DE" baseline="0" dirty="0" smtClean="0"/>
              <a:t> transparent: </a:t>
            </a:r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GPU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ANALYZE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: a) a GPU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b) GPU </a:t>
            </a:r>
            <a:r>
              <a:rPr lang="de-DE" baseline="0" dirty="0" err="1" smtClean="0"/>
              <a:t>mode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activated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administrator</a:t>
            </a:r>
            <a:r>
              <a:rPr lang="de-DE" baseline="0" dirty="0" smtClean="0"/>
              <a:t> (SET </a:t>
            </a:r>
            <a:r>
              <a:rPr lang="de-DE" baseline="0" dirty="0" err="1" smtClean="0"/>
              <a:t>enable_ocl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) c) The </a:t>
            </a:r>
            <a:r>
              <a:rPr lang="de-DE" baseline="0" dirty="0" err="1" smtClean="0"/>
              <a:t>analyzed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real-</a:t>
            </a:r>
            <a:r>
              <a:rPr lang="de-DE" baseline="0" dirty="0" err="1" smtClean="0"/>
              <a:t>valued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optimizer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transparently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GPU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3FD902-6498-4004-8190-6829390703B0}" type="datetime1">
              <a:rPr lang="de-DE" smtClean="0"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02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Note: Even </a:t>
            </a:r>
            <a:r>
              <a:rPr lang="de-DE" dirty="0" err="1" smtClean="0"/>
              <a:t>for</a:t>
            </a:r>
            <a:r>
              <a:rPr lang="de-DE" dirty="0" smtClean="0"/>
              <a:t> extreme large </a:t>
            </a:r>
            <a:r>
              <a:rPr lang="de-DE" dirty="0" err="1" smtClean="0"/>
              <a:t>samples</a:t>
            </a:r>
            <a:r>
              <a:rPr lang="de-DE" dirty="0" smtClean="0"/>
              <a:t> (~512</a:t>
            </a:r>
            <a:r>
              <a:rPr lang="de-DE" baseline="0" dirty="0" smtClean="0"/>
              <a:t> MB),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GPU </a:t>
            </a:r>
            <a:r>
              <a:rPr lang="de-DE" baseline="0" dirty="0" err="1" smtClean="0"/>
              <a:t>computes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estimate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25ms!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3A6A41-1764-4504-9D5E-427994001413}" type="datetime1">
              <a:rPr lang="de-DE" smtClean="0"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9060-4E8A-4CAE-ACD7-33ACBD5E091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071689"/>
            <a:ext cx="9144000" cy="478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136199" y="5500689"/>
            <a:ext cx="491346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Database</a:t>
            </a:r>
            <a:r>
              <a:rPr lang="de-DE" baseline="0" dirty="0" smtClean="0">
                <a:solidFill>
                  <a:srgbClr val="002060"/>
                </a:solidFill>
                <a:latin typeface="+mn-lt"/>
                <a:cs typeface="+mn-cs"/>
              </a:rPr>
              <a:t> Systems and Information Management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Technical University of Berlin</a:t>
            </a: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http://www.dima.tu-berlin.de/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" y="2071688"/>
            <a:ext cx="9286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DIMA_Logo_blau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43307" y="3643314"/>
            <a:ext cx="1857388" cy="1857388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306388"/>
            <a:ext cx="7772400" cy="1470025"/>
          </a:xfrm>
        </p:spPr>
        <p:txBody>
          <a:bodyPr/>
          <a:lstStyle>
            <a:lvl1pPr algn="ctr"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Thema des Vortrags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176466"/>
            <a:ext cx="6400800" cy="13239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Sprecher: </a:t>
            </a:r>
          </a:p>
          <a:p>
            <a:r>
              <a:rPr lang="de-DE" dirty="0" smtClean="0"/>
              <a:t>Datum: 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322247" y="3036107"/>
            <a:ext cx="4643470" cy="85722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2910" y="500042"/>
            <a:ext cx="7286676" cy="5857916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rot="5400000">
            <a:off x="-459621" y="1173945"/>
            <a:ext cx="1704996" cy="214314"/>
          </a:xfrm>
        </p:spPr>
        <p:txBody>
          <a:bodyPr/>
          <a:lstStyle/>
          <a:p>
            <a:fld id="{C2E9E8DB-3D7B-438F-A28C-B79590F227BA}" type="datetime1">
              <a:rPr lang="de-DE" smtClean="0"/>
              <a:pPr/>
              <a:t>27.08.2012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 rot="5400000">
            <a:off x="-714412" y="3429000"/>
            <a:ext cx="2214578" cy="214314"/>
          </a:xfrm>
        </p:spPr>
        <p:txBody>
          <a:bodyPr/>
          <a:lstStyle/>
          <a:p>
            <a:r>
              <a:rPr lang="de-DE" dirty="0" smtClean="0"/>
              <a:t>DIMA – TU Berlin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-388171" y="5603089"/>
            <a:ext cx="1562096" cy="214314"/>
          </a:xfrm>
        </p:spPr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 descr="DIMA_blau_de_6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8215338" y="142852"/>
            <a:ext cx="825397" cy="825397"/>
          </a:xfrm>
          <a:prstGeom prst="rect">
            <a:avLst/>
          </a:prstGeom>
        </p:spPr>
      </p:pic>
      <p:pic>
        <p:nvPicPr>
          <p:cNvPr id="9" name="Grafik 8" descr="TU_Logo_DIMAblau_transpare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8215338" y="6000768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und vertikaler Tex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6322247" y="3036107"/>
            <a:ext cx="4643470" cy="85722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2910" y="500042"/>
            <a:ext cx="7286676" cy="5857916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2910" y="6500834"/>
            <a:ext cx="1919286" cy="214315"/>
          </a:xfrm>
        </p:spPr>
        <p:txBody>
          <a:bodyPr/>
          <a:lstStyle/>
          <a:p>
            <a:fld id="{C2E9E8DB-3D7B-438F-A28C-B79590F227BA}" type="datetime1">
              <a:rPr lang="de-DE" smtClean="0"/>
              <a:pPr/>
              <a:t>27.08.2012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1376386" cy="214314"/>
          </a:xfrm>
        </p:spPr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 descr="DIMA_blau_de_6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8215338" y="142852"/>
            <a:ext cx="825397" cy="825397"/>
          </a:xfrm>
          <a:prstGeom prst="rect">
            <a:avLst/>
          </a:prstGeom>
        </p:spPr>
      </p:pic>
      <p:pic>
        <p:nvPicPr>
          <p:cNvPr id="9" name="Grafik 8" descr="TU_Logo_DIMAblau_transpare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8215338" y="6000768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6858048" cy="64294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chemeClr val="tx2"/>
              </a:buClr>
              <a:buFont typeface="Arial" pitchFamily="34" charset="0"/>
              <a:buChar char="»"/>
              <a:defRPr/>
            </a:lvl4pPr>
            <a:lvl5pPr>
              <a:buClr>
                <a:schemeClr val="tx2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87C-2362-4414-ACDD-D487A1D4D3B3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9" name="Grafik 8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6858048" cy="64294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»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51CE-F7A4-4B0A-854D-CAC8F89CFE02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rafik 7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6BE2-CFAC-4DEA-89CD-A2C6CC89881A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0" name="Grafik 9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12" name="Grafik 11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6858048" cy="64294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F397-85FD-4E52-8C17-49772A4156B3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Grafik 5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8" name="Grafik 7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B8F-C235-41C2-A478-F469877FA575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Grafik 4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7" name="Grafik 6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3008313" cy="571504"/>
          </a:xfr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3438" y="1071546"/>
            <a:ext cx="4286280" cy="5054617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57290" y="1071546"/>
            <a:ext cx="3008313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310A-7B54-4642-BBD1-1C9D59949078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rafik 7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68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4071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62453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353F-31A2-4562-B8D6-286690109C26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Grafik 7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3"/>
            <a:ext cx="825397" cy="825397"/>
          </a:xfrm>
          <a:prstGeom prst="rect">
            <a:avLst/>
          </a:prstGeom>
        </p:spPr>
      </p:pic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3" y="71414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692948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8680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500835"/>
            <a:ext cx="2133600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93B9C8-FBA3-43F1-B416-750C5063765A}" type="datetime1">
              <a:rPr lang="de-DE" smtClean="0"/>
              <a:pPr/>
              <a:t>27.08.2012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2895600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DIMA – TU Berlin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92899"/>
            <a:ext cx="213360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35A9FE-9A3E-4D03-A275-D1B3EF710D5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Times New Roman" pitchFamily="18" charset="0"/>
        <a:buChar char="■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Times New Roman" pitchFamily="18" charset="0"/>
        <a:buChar char="□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Symbol" pitchFamily="18" charset="2"/>
        <a:buChar char="-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first step towards GPU-assisted</a:t>
            </a:r>
            <a:br>
              <a:rPr lang="en-US" dirty="0" smtClean="0"/>
            </a:br>
            <a:r>
              <a:rPr lang="en-US" dirty="0" smtClean="0"/>
              <a:t>Query Optimization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368152"/>
          </a:xfrm>
        </p:spPr>
        <p:txBody>
          <a:bodyPr>
            <a:normAutofit fontScale="92500" lnSpcReduction="20000"/>
          </a:bodyPr>
          <a:lstStyle/>
          <a:p>
            <a:endParaRPr lang="de-DE" b="1" dirty="0" smtClean="0"/>
          </a:p>
          <a:p>
            <a:r>
              <a:rPr lang="de-DE" dirty="0" smtClean="0"/>
              <a:t>Max Heimel</a:t>
            </a:r>
          </a:p>
          <a:p>
            <a:r>
              <a:rPr lang="de-DE" dirty="0" smtClean="0"/>
              <a:t>Volker Markl</a:t>
            </a:r>
          </a:p>
          <a:p>
            <a:endParaRPr lang="de-DE" dirty="0" smtClean="0"/>
          </a:p>
          <a:p>
            <a:r>
              <a:rPr lang="de-DE" dirty="0" smtClean="0"/>
              <a:t>Presented by Kostas Tzoumas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Background: Kernel Density Estimation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Kernel Density Estimation (KDE) is a non-parametric method for density estimation.</a:t>
            </a:r>
          </a:p>
          <a:p>
            <a:pPr lvl="1"/>
            <a:r>
              <a:rPr lang="en-US" sz="1600" dirty="0" smtClean="0">
                <a:latin typeface="+mj-lt"/>
              </a:rPr>
              <a:t>General idea: Use the observed points (sample) to construct the estimator.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Each observed point distributes „probability mass“ to its neighborhood.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 Shape of distribution controlled by local density functions (Kernels).</a:t>
            </a:r>
            <a:endParaRPr lang="en-US" sz="16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 The estimate at a point       is the total „probability mass“ from all observed points.</a:t>
            </a:r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DIMA – TU Berlin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81727"/>
            <a:ext cx="3446145" cy="329565"/>
          </a:xfrm>
          <a:prstGeom prst="rect">
            <a:avLst/>
          </a:prstGeom>
        </p:spPr>
      </p:pic>
      <p:pic>
        <p:nvPicPr>
          <p:cNvPr id="8194" name="Picture 2" descr="http://static.quickmeme.com/media/social/q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atic.quickmeme.com/media/social/q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atic.quickmeme.com/media/social/q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04" y="2378007"/>
            <a:ext cx="190500" cy="20574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79001" y="3911292"/>
            <a:ext cx="4412647" cy="1026677"/>
            <a:chOff x="79001" y="4118605"/>
            <a:chExt cx="4412647" cy="1026677"/>
          </a:xfrm>
        </p:grpSpPr>
        <p:pic>
          <p:nvPicPr>
            <p:cNvPr id="13" name="Grafik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734664"/>
              <a:ext cx="2727960" cy="350520"/>
            </a:xfrm>
            <a:prstGeom prst="rect">
              <a:avLst/>
            </a:prstGeom>
          </p:spPr>
        </p:pic>
        <p:cxnSp>
          <p:nvCxnSpPr>
            <p:cNvPr id="24" name="Gerade Verbindung mit Pfeil 23"/>
            <p:cNvCxnSpPr/>
            <p:nvPr/>
          </p:nvCxnSpPr>
          <p:spPr>
            <a:xfrm flipH="1">
              <a:off x="2051720" y="4118605"/>
              <a:ext cx="792088" cy="6160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79001" y="4560507"/>
              <a:ext cx="1605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accent2"/>
                  </a:solidFill>
                </a:rPr>
                <a:t>Local probability </a:t>
              </a:r>
              <a:br>
                <a:rPr lang="en-US" sz="1600" i="1" dirty="0" smtClean="0">
                  <a:solidFill>
                    <a:schemeClr val="accent2"/>
                  </a:solidFill>
                </a:rPr>
              </a:br>
              <a:r>
                <a:rPr lang="en-US" sz="1600" i="1" dirty="0" smtClean="0">
                  <a:solidFill>
                    <a:schemeClr val="accent2"/>
                  </a:solidFill>
                </a:rPr>
                <a:t>density function.</a:t>
              </a:r>
              <a:endParaRPr lang="en-US" sz="1600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477035" y="2780928"/>
            <a:ext cx="4831269" cy="840751"/>
            <a:chOff x="2477035" y="2988241"/>
            <a:chExt cx="4831269" cy="840751"/>
          </a:xfrm>
        </p:grpSpPr>
        <p:sp>
          <p:nvSpPr>
            <p:cNvPr id="10" name="Geschweifte Klammer links 9"/>
            <p:cNvSpPr/>
            <p:nvPr/>
          </p:nvSpPr>
          <p:spPr>
            <a:xfrm rot="5400000">
              <a:off x="3271683" y="2746312"/>
              <a:ext cx="288032" cy="187732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5158677" y="2988241"/>
              <a:ext cx="2149627" cy="584775"/>
              <a:chOff x="4449210" y="2979530"/>
              <a:chExt cx="2149627" cy="584775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4449210" y="2979530"/>
                <a:ext cx="21496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chemeClr val="accent1"/>
                    </a:solidFill>
                  </a:rPr>
                  <a:t>Amount of „probability </a:t>
                </a:r>
                <a:br>
                  <a:rPr lang="en-US" sz="1600" i="1" dirty="0" smtClean="0">
                    <a:solidFill>
                      <a:schemeClr val="accent1"/>
                    </a:solidFill>
                  </a:rPr>
                </a:br>
                <a:r>
                  <a:rPr lang="en-US" sz="1600" i="1" dirty="0" smtClean="0">
                    <a:solidFill>
                      <a:schemeClr val="accent1"/>
                    </a:solidFill>
                  </a:rPr>
                  <a:t>mass“ from           .</a:t>
                </a:r>
                <a:endParaRPr lang="en-US" sz="1600" i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2" name="Grafik 1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5847" y="3256561"/>
                <a:ext cx="360045" cy="207455"/>
              </a:xfrm>
              <a:prstGeom prst="rect">
                <a:avLst/>
              </a:prstGeom>
            </p:spPr>
          </p:pic>
        </p:grpSp>
        <p:cxnSp>
          <p:nvCxnSpPr>
            <p:cNvPr id="26" name="Gerade Verbindung 25"/>
            <p:cNvCxnSpPr>
              <a:stCxn id="10" idx="1"/>
              <a:endCxn id="11" idx="1"/>
            </p:cNvCxnSpPr>
            <p:nvPr/>
          </p:nvCxnSpPr>
          <p:spPr>
            <a:xfrm flipV="1">
              <a:off x="3415699" y="3280629"/>
              <a:ext cx="1742978" cy="260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35496" y="4949879"/>
            <a:ext cx="3092172" cy="1016823"/>
            <a:chOff x="35496" y="5157192"/>
            <a:chExt cx="3092172" cy="1016823"/>
          </a:xfrm>
        </p:grpSpPr>
        <p:sp>
          <p:nvSpPr>
            <p:cNvPr id="14" name="Textfeld 13"/>
            <p:cNvSpPr txBox="1"/>
            <p:nvPr/>
          </p:nvSpPr>
          <p:spPr>
            <a:xfrm>
              <a:off x="35496" y="5589240"/>
              <a:ext cx="29767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3"/>
                  </a:solidFill>
                </a:rPr>
                <a:t>Bandwidth</a:t>
              </a:r>
              <a:r>
                <a:rPr lang="en-US" sz="1600" i="1" dirty="0" smtClean="0">
                  <a:solidFill>
                    <a:schemeClr val="accent3"/>
                  </a:solidFill>
                </a:rPr>
                <a:t>:  Controls spread and </a:t>
              </a:r>
              <a:br>
                <a:rPr lang="en-US" sz="1600" i="1" dirty="0" smtClean="0">
                  <a:solidFill>
                    <a:schemeClr val="accent3"/>
                  </a:solidFill>
                </a:rPr>
              </a:br>
              <a:r>
                <a:rPr lang="en-US" sz="1600" i="1" dirty="0" smtClean="0">
                  <a:solidFill>
                    <a:schemeClr val="accent3"/>
                  </a:solidFill>
                </a:rPr>
                <a:t>orientation of the local density.</a:t>
              </a:r>
              <a:endParaRPr lang="en-US" sz="1600" i="1" dirty="0">
                <a:solidFill>
                  <a:schemeClr val="accent3"/>
                </a:solidFill>
              </a:endParaRPr>
            </a:p>
          </p:txBody>
        </p:sp>
        <p:cxnSp>
          <p:nvCxnSpPr>
            <p:cNvPr id="29" name="Gerade Verbindung mit Pfeil 28"/>
            <p:cNvCxnSpPr>
              <a:stCxn id="14" idx="0"/>
            </p:cNvCxnSpPr>
            <p:nvPr/>
          </p:nvCxnSpPr>
          <p:spPr>
            <a:xfrm flipV="1">
              <a:off x="1523852" y="5157192"/>
              <a:ext cx="160381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3275856" y="4877872"/>
            <a:ext cx="2269083" cy="1088830"/>
            <a:chOff x="3275856" y="5085185"/>
            <a:chExt cx="2269083" cy="1088830"/>
          </a:xfrm>
        </p:grpSpPr>
        <p:sp>
          <p:nvSpPr>
            <p:cNvPr id="15" name="Textfeld 14"/>
            <p:cNvSpPr txBox="1"/>
            <p:nvPr/>
          </p:nvSpPr>
          <p:spPr>
            <a:xfrm>
              <a:off x="3275856" y="5589240"/>
              <a:ext cx="22690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3"/>
                  </a:solidFill>
                </a:rPr>
                <a:t>Kernel</a:t>
              </a:r>
              <a:r>
                <a:rPr lang="en-US" sz="1600" i="1" dirty="0" smtClean="0">
                  <a:solidFill>
                    <a:schemeClr val="accent3"/>
                  </a:solidFill>
                </a:rPr>
                <a:t>:  Shape of the </a:t>
              </a:r>
              <a:br>
                <a:rPr lang="en-US" sz="1600" i="1" dirty="0" smtClean="0">
                  <a:solidFill>
                    <a:schemeClr val="accent3"/>
                  </a:solidFill>
                </a:rPr>
              </a:br>
              <a:r>
                <a:rPr lang="en-US" sz="1600" i="1" dirty="0" smtClean="0">
                  <a:solidFill>
                    <a:schemeClr val="accent3"/>
                  </a:solidFill>
                </a:rPr>
                <a:t>local probability density.</a:t>
              </a:r>
              <a:endParaRPr lang="en-US" sz="1600" i="1" dirty="0">
                <a:solidFill>
                  <a:schemeClr val="accent3"/>
                </a:solidFill>
              </a:endParaRPr>
            </a:p>
          </p:txBody>
        </p:sp>
        <p:cxnSp>
          <p:nvCxnSpPr>
            <p:cNvPr id="34" name="Gerade Verbindung mit Pfeil 33"/>
            <p:cNvCxnSpPr>
              <a:stCxn id="15" idx="0"/>
            </p:cNvCxnSpPr>
            <p:nvPr/>
          </p:nvCxnSpPr>
          <p:spPr>
            <a:xfrm flipH="1" flipV="1">
              <a:off x="3517404" y="5085185"/>
              <a:ext cx="892994" cy="504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www.vsni.co.uk/products/genstat/htmlhelp/images/kd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1465" r="914" b="1465"/>
          <a:stretch/>
        </p:blipFill>
        <p:spPr bwMode="auto">
          <a:xfrm>
            <a:off x="5580112" y="3689739"/>
            <a:ext cx="332215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333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ambria" pitchFamily="18" charset="0"/>
              </a:rPr>
              <a:t>Why</a:t>
            </a:r>
            <a:r>
              <a:rPr lang="de-DE" dirty="0" smtClean="0">
                <a:latin typeface="Cambria" pitchFamily="18" charset="0"/>
              </a:rPr>
              <a:t> Kernel </a:t>
            </a:r>
            <a:r>
              <a:rPr lang="de-DE" dirty="0" err="1" smtClean="0">
                <a:latin typeface="Cambria" pitchFamily="18" charset="0"/>
              </a:rPr>
              <a:t>Density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Estimation</a:t>
            </a:r>
            <a:r>
              <a:rPr lang="de-DE" dirty="0" smtClean="0">
                <a:latin typeface="Cambria" pitchFamily="18" charset="0"/>
              </a:rPr>
              <a:t>?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Nice statistical properties:</a:t>
            </a:r>
          </a:p>
          <a:p>
            <a:pPr lvl="1"/>
            <a:r>
              <a:rPr lang="en-US" sz="1600" dirty="0" smtClean="0">
                <a:latin typeface="+mj-lt"/>
              </a:rPr>
              <a:t>Proven to converge faster to the true distribution than histograms.</a:t>
            </a:r>
          </a:p>
          <a:p>
            <a:pPr lvl="1"/>
            <a:r>
              <a:rPr lang="en-US" sz="1600" dirty="0" smtClean="0">
                <a:latin typeface="+mj-lt"/>
              </a:rPr>
              <a:t>Probability estimate is continuous (smooth).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Simple to construct and maintain:</a:t>
            </a:r>
          </a:p>
          <a:p>
            <a:pPr lvl="1"/>
            <a:r>
              <a:rPr lang="en-US" sz="1600" dirty="0">
                <a:latin typeface="+mj-lt"/>
              </a:rPr>
              <a:t>Only requires </a:t>
            </a:r>
            <a:r>
              <a:rPr lang="en-US" sz="1600" dirty="0" smtClean="0">
                <a:latin typeface="+mj-lt"/>
              </a:rPr>
              <a:t>collecting and maintain </a:t>
            </a:r>
            <a:r>
              <a:rPr lang="en-US" sz="1600" dirty="0">
                <a:latin typeface="+mj-lt"/>
              </a:rPr>
              <a:t>a </a:t>
            </a:r>
            <a:r>
              <a:rPr lang="en-US" sz="1600" dirty="0" smtClean="0">
                <a:latin typeface="+mj-lt"/>
              </a:rPr>
              <a:t>representative sample.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KDE automatically captures correlation patterns within the data: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No need for Independence Assumptions or Multidimensional Histograms.</a:t>
            </a:r>
            <a:endParaRPr lang="en-US" sz="16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</a:rPr>
              <a:t>But: Curse of Dimensionality still applies (~ problematic for dimensions &gt; 10).</a:t>
            </a:r>
          </a:p>
          <a:p>
            <a:endParaRPr lang="en-US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Easy to run efficiently on a graphics card:</a:t>
            </a:r>
          </a:p>
          <a:p>
            <a:pPr lvl="1"/>
            <a:r>
              <a:rPr lang="en-US" sz="1600" dirty="0" smtClean="0">
                <a:latin typeface="+mj-lt"/>
              </a:rPr>
              <a:t>Trivially to parallelize: Compute local contributions in parallel, then sum them up.</a:t>
            </a:r>
          </a:p>
          <a:p>
            <a:pPr lvl="1"/>
            <a:r>
              <a:rPr lang="en-US" sz="1600" dirty="0" smtClean="0">
                <a:latin typeface="+mj-lt"/>
              </a:rPr>
              <a:t>Only significant required data-transfer is copying model</a:t>
            </a:r>
          </a:p>
          <a:p>
            <a:pPr lvl="2"/>
            <a:r>
              <a:rPr lang="en-US" sz="1600" dirty="0" smtClean="0">
                <a:latin typeface="+mj-lt"/>
              </a:rPr>
              <a:t>This happens only once!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344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Implementation </a:t>
            </a:r>
            <a:r>
              <a:rPr lang="de-DE" dirty="0" err="1" smtClean="0">
                <a:latin typeface="Cambria" pitchFamily="18" charset="0"/>
              </a:rPr>
              <a:t>Overview</a:t>
            </a:r>
            <a:r>
              <a:rPr lang="de-DE" dirty="0" smtClean="0">
                <a:latin typeface="Cambria" pitchFamily="18" charset="0"/>
              </a:rPr>
              <a:t> I</a:t>
            </a:r>
            <a:endParaRPr lang="de-DE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We integrated a GPU-accelerated KDE variant into the query optimizer of </a:t>
            </a:r>
            <a:r>
              <a:rPr lang="en-US" sz="2000" dirty="0" err="1" smtClean="0">
                <a:latin typeface="+mj-lt"/>
              </a:rPr>
              <a:t>PostgreSQL</a:t>
            </a:r>
            <a:r>
              <a:rPr lang="en-US" sz="2000" dirty="0" smtClean="0">
                <a:latin typeface="+mj-lt"/>
              </a:rPr>
              <a:t>.</a:t>
            </a:r>
          </a:p>
          <a:p>
            <a:pPr lvl="1"/>
            <a:r>
              <a:rPr lang="en-US" sz="1600" dirty="0" smtClean="0">
                <a:latin typeface="+mj-lt"/>
              </a:rPr>
              <a:t>Supports estimates for range queries on real-valued columns.</a:t>
            </a:r>
          </a:p>
          <a:p>
            <a:pPr lvl="1"/>
            <a:r>
              <a:rPr lang="en-US" sz="1600" dirty="0" smtClean="0">
                <a:latin typeface="+mj-lt"/>
              </a:rPr>
              <a:t>Usage is completely transparent to the user.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We use </a:t>
            </a:r>
            <a:r>
              <a:rPr lang="en-US" sz="2000" dirty="0" err="1" smtClean="0">
                <a:latin typeface="+mj-lt"/>
              </a:rPr>
              <a:t>OpenCL</a:t>
            </a:r>
            <a:r>
              <a:rPr lang="en-US" sz="2000" dirty="0" smtClean="0">
                <a:latin typeface="+mj-lt"/>
              </a:rPr>
              <a:t> to run code on the GPU.</a:t>
            </a:r>
          </a:p>
          <a:p>
            <a:pPr lvl="1"/>
            <a:r>
              <a:rPr lang="en-US" sz="1600" dirty="0" smtClean="0">
                <a:latin typeface="+mj-lt"/>
              </a:rPr>
              <a:t>Open, platform-independent standard.</a:t>
            </a:r>
          </a:p>
          <a:p>
            <a:pPr lvl="1"/>
            <a:r>
              <a:rPr lang="en-US" sz="1600" dirty="0" smtClean="0">
                <a:latin typeface="+mj-lt"/>
              </a:rPr>
              <a:t>Allows running code on multiple hardware platforms:</a:t>
            </a:r>
          </a:p>
          <a:p>
            <a:pPr lvl="2"/>
            <a:r>
              <a:rPr lang="en-US" sz="1600" dirty="0" smtClean="0">
                <a:latin typeface="+mj-lt"/>
              </a:rPr>
              <a:t>GPUs, Multi-Core CPUs,  FPGAs, ...</a:t>
            </a:r>
          </a:p>
          <a:p>
            <a:pPr lvl="1"/>
            <a:r>
              <a:rPr lang="en-US" sz="1600" dirty="0" smtClean="0">
                <a:latin typeface="+mj-lt"/>
              </a:rPr>
              <a:t>Allows dynamic compilation of GPU code at runtime.</a:t>
            </a:r>
          </a:p>
          <a:p>
            <a:pPr lvl="2"/>
            <a:r>
              <a:rPr lang="en-US" sz="1600" dirty="0" smtClean="0">
                <a:latin typeface="+mj-lt"/>
              </a:rPr>
              <a:t>E.g. used to dynamically unroll loops.</a:t>
            </a:r>
          </a:p>
          <a:p>
            <a:pPr marL="914400" lvl="2" indent="0">
              <a:buNone/>
            </a:pPr>
            <a:endParaRPr lang="en-US" sz="2000" dirty="0" smtClean="0">
              <a:latin typeface="+mj-lt"/>
            </a:endParaRPr>
          </a:p>
          <a:p>
            <a:pPr marL="914400" lvl="2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Two main code-parts: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latin typeface="+mj-lt"/>
              </a:rPr>
              <a:t>Estimator.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>
                <a:latin typeface="+mj-lt"/>
              </a:rPr>
              <a:t>Integration into the </a:t>
            </a:r>
            <a:r>
              <a:rPr lang="en-US" sz="1600" dirty="0" err="1" smtClean="0">
                <a:latin typeface="+mj-lt"/>
              </a:rPr>
              <a:t>Postgres</a:t>
            </a:r>
            <a:r>
              <a:rPr lang="en-US" sz="1600" dirty="0" smtClean="0">
                <a:latin typeface="+mj-lt"/>
              </a:rPr>
              <a:t> Optimizer (Setup, Glue-Code).</a:t>
            </a:r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26" name="Picture 2" descr="http://www.primuss.de/dateien/postgre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38" y="1412776"/>
            <a:ext cx="1666156" cy="13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sual-experiments.com/blog/wp-content/uploads/2010/05/opencl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45324"/>
            <a:ext cx="1585306" cy="11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links 6"/>
          <p:cNvSpPr/>
          <p:nvPr/>
        </p:nvSpPr>
        <p:spPr>
          <a:xfrm>
            <a:off x="4860032" y="5292998"/>
            <a:ext cx="194421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GPU-</a:t>
            </a:r>
            <a:r>
              <a:rPr lang="de-DE" sz="1600" dirty="0" err="1" smtClean="0"/>
              <a:t>accelerated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525499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Implementation </a:t>
            </a:r>
            <a:r>
              <a:rPr lang="de-DE" dirty="0" err="1" smtClean="0">
                <a:latin typeface="Cambria" pitchFamily="18" charset="0"/>
              </a:rPr>
              <a:t>Overview</a:t>
            </a:r>
            <a:r>
              <a:rPr lang="de-DE" dirty="0" smtClean="0">
                <a:latin typeface="Cambria" pitchFamily="18" charset="0"/>
                <a:cs typeface="Times New Roman" pitchFamily="18" charset="0"/>
              </a:rPr>
              <a:t> II</a:t>
            </a:r>
            <a:endParaRPr lang="de-DE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Model Creation: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„Generate the KDE model for a relation.“</a:t>
            </a:r>
          </a:p>
          <a:p>
            <a:pPr lvl="1"/>
            <a:r>
              <a:rPr lang="en-US" sz="1600" dirty="0" smtClean="0">
                <a:latin typeface="+mj-lt"/>
              </a:rPr>
              <a:t>Runs once during ANALYZE command.</a:t>
            </a:r>
          </a:p>
          <a:p>
            <a:pPr lvl="1"/>
            <a:r>
              <a:rPr lang="en-US" sz="1600" dirty="0" smtClean="0">
                <a:latin typeface="+mj-lt"/>
              </a:rPr>
              <a:t>Main Tasks:</a:t>
            </a:r>
          </a:p>
          <a:p>
            <a:pPr lvl="2"/>
            <a:r>
              <a:rPr lang="en-US" sz="1600" dirty="0" smtClean="0">
                <a:latin typeface="+mj-lt"/>
              </a:rPr>
              <a:t>Select the sample size &amp; generate the sample.</a:t>
            </a:r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Model Setup: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„Prepare the KDE model for a relation.“</a:t>
            </a:r>
          </a:p>
          <a:p>
            <a:pPr lvl="1"/>
            <a:r>
              <a:rPr lang="en-US" sz="1600" dirty="0" smtClean="0">
                <a:latin typeface="+mj-lt"/>
              </a:rPr>
              <a:t>Runs once at server startup.</a:t>
            </a:r>
          </a:p>
          <a:p>
            <a:pPr lvl="1"/>
            <a:r>
              <a:rPr lang="en-US" sz="1600" dirty="0" smtClean="0">
                <a:latin typeface="+mj-lt"/>
              </a:rPr>
              <a:t>Main Tasks: </a:t>
            </a:r>
          </a:p>
          <a:p>
            <a:pPr lvl="2"/>
            <a:r>
              <a:rPr lang="en-US" sz="1600" dirty="0" smtClean="0">
                <a:latin typeface="+mj-lt"/>
              </a:rPr>
              <a:t>Set up all required resources on the GPU.</a:t>
            </a:r>
          </a:p>
          <a:p>
            <a:pPr lvl="2"/>
            <a:r>
              <a:rPr lang="en-US" sz="1600" dirty="0" smtClean="0">
                <a:latin typeface="+mj-lt"/>
              </a:rPr>
              <a:t>Transfer the sample to the graphics card’s device memory.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Estimator: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„Base-table Selectivity Estimation.“</a:t>
            </a:r>
          </a:p>
          <a:p>
            <a:pPr lvl="1"/>
            <a:r>
              <a:rPr lang="en-US" sz="1600" dirty="0" smtClean="0">
                <a:latin typeface="+mj-lt"/>
              </a:rPr>
              <a:t>Runs whenever the optimizer needs a selectivity estimate.</a:t>
            </a:r>
          </a:p>
          <a:p>
            <a:pPr lvl="1"/>
            <a:r>
              <a:rPr lang="en-US" sz="1600" dirty="0" smtClean="0">
                <a:latin typeface="+mj-lt"/>
              </a:rPr>
              <a:t>Main Tasks:</a:t>
            </a:r>
          </a:p>
          <a:p>
            <a:pPr lvl="2"/>
            <a:r>
              <a:rPr lang="en-US" sz="1600" dirty="0" smtClean="0">
                <a:latin typeface="+mj-lt"/>
              </a:rPr>
              <a:t>Compute the estimated selectivity for the given query on the GPU.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0054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Agenda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&amp; Motivation.</a:t>
            </a:r>
            <a:endParaRPr lang="de-DE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A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Proof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of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concept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de-DE" sz="24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b="1" dirty="0" smtClean="0">
                <a:solidFill>
                  <a:schemeClr val="accent2"/>
                </a:solidFill>
                <a:latin typeface="+mj-lt"/>
              </a:rPr>
              <a:t>Evaluation.</a:t>
            </a:r>
          </a:p>
          <a:p>
            <a:pPr marL="0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err="1" smtClean="0">
                <a:latin typeface="+mj-lt"/>
              </a:rPr>
              <a:t>Conclusion</a:t>
            </a:r>
            <a:r>
              <a:rPr lang="de-DE" sz="2400" dirty="0" smtClean="0">
                <a:latin typeface="+mj-lt"/>
              </a:rPr>
              <a:t> &amp; Future Work.</a:t>
            </a:r>
            <a:endParaRPr lang="de-DE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831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Evaluation </a:t>
            </a:r>
            <a:r>
              <a:rPr lang="de-DE" smtClean="0">
                <a:latin typeface="Cambria" pitchFamily="18" charset="0"/>
              </a:rPr>
              <a:t>Disclaimer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</a:rPr>
              <a:t>Evaluation System:</a:t>
            </a:r>
          </a:p>
          <a:p>
            <a:pPr lvl="1"/>
            <a:r>
              <a:rPr lang="en-US" sz="1600" dirty="0" smtClean="0">
                <a:latin typeface="+mj-lt"/>
              </a:rPr>
              <a:t>CPU: Intel Xeon E5620  (</a:t>
            </a:r>
            <a:r>
              <a:rPr lang="en-US" sz="1600" dirty="0" err="1" smtClean="0">
                <a:latin typeface="+mj-lt"/>
              </a:rPr>
              <a:t>Quadcore</a:t>
            </a:r>
            <a:r>
              <a:rPr lang="en-US" sz="1600" dirty="0" smtClean="0">
                <a:latin typeface="+mj-lt"/>
              </a:rPr>
              <a:t> @ 2.4GHz).</a:t>
            </a:r>
          </a:p>
          <a:p>
            <a:pPr lvl="1"/>
            <a:r>
              <a:rPr lang="en-US" sz="1600" dirty="0" smtClean="0">
                <a:latin typeface="+mj-lt"/>
              </a:rPr>
              <a:t>Graphics Card: </a:t>
            </a:r>
            <a:r>
              <a:rPr lang="en-US" sz="1600" dirty="0" err="1" smtClean="0">
                <a:latin typeface="+mj-lt"/>
              </a:rPr>
              <a:t>Nvidia</a:t>
            </a:r>
            <a:r>
              <a:rPr lang="en-US" sz="1600" dirty="0" smtClean="0">
                <a:latin typeface="+mj-lt"/>
              </a:rPr>
              <a:t> GTX460 (336 compute cores, 4GB device memory).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Main goal: Demonstrate that using a GPU can improve estimation quality.</a:t>
            </a:r>
          </a:p>
          <a:p>
            <a:pPr lvl="1"/>
            <a:r>
              <a:rPr lang="en-US" sz="1600" dirty="0" smtClean="0">
                <a:latin typeface="+mj-lt"/>
              </a:rPr>
              <a:t>Compare runtime between GPU and CPU.</a:t>
            </a:r>
          </a:p>
          <a:p>
            <a:pPr lvl="1"/>
            <a:r>
              <a:rPr lang="en-US" sz="1600" dirty="0" smtClean="0">
                <a:latin typeface="+mj-lt"/>
              </a:rPr>
              <a:t>Demonstrate higher estimation quality.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We won‘t demonstrate that improved estimations lead to better plans.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 This has been discussed extensively in previous work.</a:t>
            </a:r>
            <a:endParaRPr lang="en-US" sz="1600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Benchmarks against the CPU were made using the Intel </a:t>
            </a:r>
            <a:r>
              <a:rPr lang="en-US" sz="2000" dirty="0" err="1" smtClean="0">
                <a:latin typeface="+mj-lt"/>
              </a:rPr>
              <a:t>OpenCL</a:t>
            </a:r>
            <a:r>
              <a:rPr lang="en-US" sz="2000" dirty="0" smtClean="0">
                <a:latin typeface="+mj-lt"/>
              </a:rPr>
              <a:t> SDK.</a:t>
            </a:r>
          </a:p>
          <a:p>
            <a:pPr lvl="1"/>
            <a:r>
              <a:rPr lang="en-US" sz="1600" dirty="0" smtClean="0">
                <a:latin typeface="+mj-lt"/>
              </a:rPr>
              <a:t>Identical codebase was used for both GPU and CPU.</a:t>
            </a:r>
          </a:p>
          <a:p>
            <a:pPr lvl="1"/>
            <a:r>
              <a:rPr lang="en-US" sz="1600" dirty="0" smtClean="0">
                <a:latin typeface="+mj-lt"/>
              </a:rPr>
              <a:t>SDK automatically </a:t>
            </a:r>
            <a:r>
              <a:rPr lang="en-US" sz="1600" dirty="0" err="1" smtClean="0">
                <a:latin typeface="+mj-lt"/>
              </a:rPr>
              <a:t>vectorizes</a:t>
            </a:r>
            <a:r>
              <a:rPr lang="en-US" sz="1600" dirty="0" smtClean="0">
                <a:latin typeface="+mj-lt"/>
              </a:rPr>
              <a:t> and parallelizes code to run efficiently on the CPU.</a:t>
            </a:r>
          </a:p>
          <a:p>
            <a:pPr lvl="1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159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Evaluation: Performance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Is the GPU actually faster than the CPU?</a:t>
            </a:r>
          </a:p>
          <a:p>
            <a:pPr lvl="1"/>
            <a:r>
              <a:rPr lang="en-US" sz="1600" dirty="0" smtClean="0">
                <a:latin typeface="+mj-lt"/>
              </a:rPr>
              <a:t>Data: Random, synthetic data.</a:t>
            </a:r>
          </a:p>
          <a:p>
            <a:pPr lvl="1"/>
            <a:r>
              <a:rPr lang="en-US" sz="1600" dirty="0" smtClean="0">
                <a:latin typeface="+mj-lt"/>
              </a:rPr>
              <a:t>Experiment: Measure estimation time on both CPU and GPU with increasing sample size.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endParaRPr lang="en-US" sz="7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GPU gives a ~10x speed-up for identical sample sizes.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Or: Given a time budget, the GPU can use a ten times larger sample!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 In general, larger samples result in better estimation quality.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56154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172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Evaluation: Quality Impact of Sample Size.</a:t>
            </a:r>
            <a:endParaRPr lang="en-US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 smtClean="0">
                    <a:latin typeface="+mj-lt"/>
                  </a:rPr>
                  <a:t>Which impact has the increased sample size on estimation quality?</a:t>
                </a:r>
              </a:p>
              <a:p>
                <a:pPr lvl="1"/>
                <a:r>
                  <a:rPr lang="en-US" sz="1600" dirty="0" smtClean="0">
                    <a:latin typeface="+mj-lt"/>
                  </a:rPr>
                  <a:t>Data: Six-dimensional, real-world dataset from UCI Machine Learning Repository.</a:t>
                </a:r>
              </a:p>
              <a:p>
                <a:pPr lvl="1"/>
                <a:r>
                  <a:rPr lang="en-US" sz="1600" dirty="0" smtClean="0">
                    <a:latin typeface="+mj-lt"/>
                  </a:rPr>
                  <a:t>Experiment: Measure average relative estimation error with increasing sample size for random, non-empty queries.</a:t>
                </a:r>
              </a:p>
              <a:p>
                <a:pPr lvl="1"/>
                <a:endParaRPr lang="en-US" sz="2000" dirty="0">
                  <a:latin typeface="+mj-lt"/>
                </a:endParaRPr>
              </a:p>
              <a:p>
                <a:endParaRPr lang="en-US" sz="2000" dirty="0" smtClean="0"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  <a:p>
                <a:endParaRPr lang="en-US" sz="2000" dirty="0" smtClean="0"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  <a:p>
                <a:endParaRPr lang="en-US" sz="2000" dirty="0" smtClean="0">
                  <a:latin typeface="+mj-lt"/>
                </a:endParaRPr>
              </a:p>
              <a:p>
                <a:endParaRPr lang="en-US" sz="2000" dirty="0">
                  <a:latin typeface="+mj-lt"/>
                </a:endParaRPr>
              </a:p>
              <a:p>
                <a:endParaRPr lang="en-US" sz="20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3200" dirty="0" smtClean="0">
                  <a:latin typeface="+mj-lt"/>
                </a:endParaRPr>
              </a:p>
              <a:p>
                <a:r>
                  <a:rPr lang="en-US" sz="2000" dirty="0" smtClean="0">
                    <a:latin typeface="+mj-lt"/>
                  </a:rPr>
                  <a:t>Estimation  error behaves 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wrt</a:t>
                </a:r>
                <a:r>
                  <a:rPr lang="en-US" sz="2000" dirty="0" smtClean="0">
                    <a:latin typeface="+mj-lt"/>
                  </a:rPr>
                  <a:t> sample size n.</a:t>
                </a:r>
              </a:p>
              <a:p>
                <a:pPr lvl="1"/>
                <a:r>
                  <a:rPr lang="en-US" sz="1600" dirty="0" smtClean="0">
                    <a:latin typeface="+mj-lt"/>
                    <a:sym typeface="Wingdings" pitchFamily="2" charset="2"/>
                  </a:rPr>
                  <a:t> Increasing the sample by a factor of 10 reduces the error roughly by a factor 7!</a:t>
                </a:r>
                <a:endParaRPr lang="en-US" sz="16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88" t="-11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DIMA – TU Berlin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8" y="2204864"/>
            <a:ext cx="53350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bgerundete rechteckige Legende 10"/>
          <p:cNvSpPr/>
          <p:nvPr/>
        </p:nvSpPr>
        <p:spPr>
          <a:xfrm>
            <a:off x="6201201" y="2060848"/>
            <a:ext cx="2448272" cy="720080"/>
          </a:xfrm>
          <a:prstGeom prst="wedgeRoundRectCallout">
            <a:avLst>
              <a:gd name="adj1" fmla="val -63330"/>
              <a:gd name="adj2" fmla="val 23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Est. error for Vanilla Postgres roughly here.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6660232" y="3915126"/>
            <a:ext cx="2016224" cy="684076"/>
          </a:xfrm>
          <a:prstGeom prst="wedgeRoundRectCallout">
            <a:avLst>
              <a:gd name="adj1" fmla="val -84115"/>
              <a:gd name="adj2" fmla="val 795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Complete dataset in sample.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47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mbria" pitchFamily="18" charset="0"/>
              </a:rPr>
              <a:t>Evaluation: Impact of Correlation</a:t>
            </a:r>
            <a:endParaRPr lang="en-US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How does the estimator compare for correlated data?</a:t>
            </a:r>
          </a:p>
          <a:p>
            <a:pPr lvl="1"/>
            <a:r>
              <a:rPr lang="en-US" sz="1600" dirty="0" smtClean="0">
                <a:latin typeface="+mj-lt"/>
              </a:rPr>
              <a:t>Data: Synthetic, two-dimensional random normal data sets, generated with increasing covariance between dimensions.</a:t>
            </a:r>
          </a:p>
          <a:p>
            <a:pPr lvl="1"/>
            <a:r>
              <a:rPr lang="en-US" sz="1600" dirty="0" smtClean="0">
                <a:latin typeface="+mj-lt"/>
              </a:rPr>
              <a:t>Experiment: Measure average relative estimation error for </a:t>
            </a:r>
            <a:r>
              <a:rPr lang="en-US" sz="1600" dirty="0" err="1" smtClean="0">
                <a:latin typeface="+mj-lt"/>
              </a:rPr>
              <a:t>Postgres</a:t>
            </a:r>
            <a:r>
              <a:rPr lang="en-US" sz="1600" dirty="0" smtClean="0">
                <a:latin typeface="+mj-lt"/>
              </a:rPr>
              <a:t> and KDE for non-empty range queries.</a:t>
            </a: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DIMA – TU Berlin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96" y="2656798"/>
            <a:ext cx="6017300" cy="31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261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Agenda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&amp; Motivation.</a:t>
            </a:r>
            <a:endParaRPr lang="de-DE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A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Proof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of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concept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.</a:t>
            </a:r>
            <a:endParaRPr lang="de-DE" sz="24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Evaluation.</a:t>
            </a:r>
          </a:p>
          <a:p>
            <a:pPr marL="0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b="1" dirty="0" err="1" smtClean="0">
                <a:solidFill>
                  <a:schemeClr val="accent2"/>
                </a:solidFill>
                <a:latin typeface="+mj-lt"/>
              </a:rPr>
              <a:t>Conclusion</a:t>
            </a:r>
            <a:r>
              <a:rPr lang="de-DE" sz="2400" b="1" dirty="0" smtClean="0">
                <a:solidFill>
                  <a:schemeClr val="accent2"/>
                </a:solidFill>
                <a:latin typeface="+mj-lt"/>
              </a:rPr>
              <a:t> &amp; Future Work.</a:t>
            </a:r>
            <a:endParaRPr lang="de-DE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970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Agenda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latin typeface="+mj-lt"/>
              </a:rPr>
              <a:t>Introduction</a:t>
            </a:r>
            <a:r>
              <a:rPr lang="de-DE" sz="2400" dirty="0" smtClean="0">
                <a:latin typeface="+mj-lt"/>
              </a:rPr>
              <a:t> &amp; Motivation.</a:t>
            </a:r>
            <a:endParaRPr lang="de-DE" i="1" dirty="0" smtClean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A </a:t>
            </a:r>
            <a:r>
              <a:rPr lang="de-DE" sz="2400" dirty="0" err="1" smtClean="0">
                <a:latin typeface="+mj-lt"/>
              </a:rPr>
              <a:t>Proof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concept</a:t>
            </a:r>
            <a:r>
              <a:rPr lang="de-DE" sz="2400" dirty="0">
                <a:latin typeface="+mj-lt"/>
              </a:rPr>
              <a:t>.</a:t>
            </a:r>
            <a:endParaRPr lang="de-DE" sz="2400" dirty="0" smtClean="0">
              <a:latin typeface="+mj-lt"/>
            </a:endParaRPr>
          </a:p>
          <a:p>
            <a:pPr marL="457200" lvl="1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Evaluation.</a:t>
            </a:r>
          </a:p>
          <a:p>
            <a:pPr marL="0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err="1" smtClean="0">
                <a:latin typeface="+mj-lt"/>
              </a:rPr>
              <a:t>Conclusion</a:t>
            </a:r>
            <a:r>
              <a:rPr lang="de-DE" sz="2400" dirty="0" smtClean="0">
                <a:latin typeface="+mj-lt"/>
              </a:rPr>
              <a:t> &amp; Future Work.</a:t>
            </a:r>
            <a:endParaRPr lang="de-DE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16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Take-Home Messages</a:t>
            </a:r>
            <a:endParaRPr lang="de-DE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</a:rPr>
              <a:t>Modern GPUs offer a massive amount of raw computational power.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 We want to harness this power in a database setting!</a:t>
            </a:r>
            <a:endParaRPr lang="en-US" sz="16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However: GPU-accelerated database operators are hard to get right.</a:t>
            </a:r>
          </a:p>
          <a:p>
            <a:pPr lvl="1"/>
            <a:r>
              <a:rPr lang="en-US" sz="1600" dirty="0" smtClean="0">
                <a:latin typeface="+mj-lt"/>
              </a:rPr>
              <a:t>Limited device memory, unpredictable result sizes, </a:t>
            </a:r>
            <a:r>
              <a:rPr lang="en-US" sz="1600" dirty="0" err="1" smtClean="0">
                <a:latin typeface="+mj-lt"/>
              </a:rPr>
              <a:t>PCIExpress</a:t>
            </a:r>
            <a:r>
              <a:rPr lang="en-US" sz="1600" dirty="0" smtClean="0">
                <a:latin typeface="+mj-lt"/>
              </a:rPr>
              <a:t> transfer Bottleneck.</a:t>
            </a:r>
          </a:p>
          <a:p>
            <a:pPr lvl="1"/>
            <a:r>
              <a:rPr lang="en-US" sz="1600" dirty="0" smtClean="0">
                <a:latin typeface="+mj-lt"/>
              </a:rPr>
              <a:t>GPU will only speed up some cases </a:t>
            </a:r>
            <a:r>
              <a:rPr lang="en-US" sz="1600" dirty="0" smtClean="0">
                <a:latin typeface="+mj-lt"/>
                <a:sym typeface="Wingdings" pitchFamily="2" charset="2"/>
              </a:rPr>
              <a:t> Cross-Device Query Optimization required.</a:t>
            </a:r>
            <a:endParaRPr lang="en-US" sz="1600" dirty="0" smtClean="0">
              <a:latin typeface="+mj-lt"/>
            </a:endParaRPr>
          </a:p>
          <a:p>
            <a:pPr lvl="1"/>
            <a:endParaRPr lang="en-US" dirty="0" smtClean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Complementary approach: Utilize GPU for Query Optimization.</a:t>
            </a:r>
          </a:p>
          <a:p>
            <a:pPr lvl="1"/>
            <a:r>
              <a:rPr lang="en-US" sz="1600" dirty="0" smtClean="0">
                <a:latin typeface="+mj-lt"/>
              </a:rPr>
              <a:t>Additional compute power allows spending more resources on Query Optimization.</a:t>
            </a:r>
          </a:p>
          <a:p>
            <a:pPr lvl="1"/>
            <a:r>
              <a:rPr lang="en-US" sz="1600" dirty="0" smtClean="0">
                <a:latin typeface="+mj-lt"/>
              </a:rPr>
              <a:t>This could lead to better plan quality (e.g.: due to less search space pruning).</a:t>
            </a:r>
          </a:p>
          <a:p>
            <a:pPr lvl="1"/>
            <a:r>
              <a:rPr lang="en-US" sz="1600" b="1" dirty="0" smtClean="0">
                <a:latin typeface="+mj-lt"/>
                <a:sym typeface="Wingdings" pitchFamily="2" charset="2"/>
              </a:rPr>
              <a:t> GPU could accelerate database without running operator code!</a:t>
            </a:r>
          </a:p>
          <a:p>
            <a:pPr lvl="1"/>
            <a:endParaRPr lang="en-US" sz="1600" b="1" dirty="0" smtClean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</a:rPr>
              <a:t>Proof-of-concept: Run selectivity estimation on the GPU.</a:t>
            </a:r>
          </a:p>
          <a:p>
            <a:pPr lvl="1"/>
            <a:r>
              <a:rPr lang="en-US" sz="1600" dirty="0" smtClean="0">
                <a:latin typeface="+mj-lt"/>
              </a:rPr>
              <a:t>Additional compute power allows using more elaborate estimation techniques.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 Improved selectivity estimates.</a:t>
            </a:r>
          </a:p>
          <a:p>
            <a:pPr lvl="1"/>
            <a:r>
              <a:rPr lang="en-US" sz="1600" b="1" dirty="0" smtClean="0">
                <a:latin typeface="+mj-lt"/>
                <a:sym typeface="Wingdings" pitchFamily="2" charset="2"/>
              </a:rPr>
              <a:t> Improved plan quality.</a:t>
            </a:r>
            <a:endParaRPr lang="en-US" sz="1600" b="1" dirty="0" smtClean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409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Identify further operations in the optimizer where additional compute power could improve quality.</a:t>
            </a:r>
          </a:p>
          <a:p>
            <a:pPr lvl="1"/>
            <a:r>
              <a:rPr lang="en-US" sz="1600" dirty="0" smtClean="0">
                <a:latin typeface="+mj-lt"/>
              </a:rPr>
              <a:t>Join-order enumeration.</a:t>
            </a:r>
          </a:p>
          <a:p>
            <a:pPr lvl="1"/>
            <a:r>
              <a:rPr lang="en-US" sz="1600" dirty="0" smtClean="0">
                <a:latin typeface="+mj-lt"/>
              </a:rPr>
              <a:t>Top-down query optimization.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Continue evaluating GPU-accelerated selectivity estimation.</a:t>
            </a:r>
          </a:p>
          <a:p>
            <a:pPr lvl="1"/>
            <a:r>
              <a:rPr lang="en-US" sz="1600" dirty="0" smtClean="0">
                <a:latin typeface="+mj-lt"/>
              </a:rPr>
              <a:t>Are other estimation algorithms better suited? </a:t>
            </a:r>
          </a:p>
          <a:p>
            <a:pPr lvl="2"/>
            <a:r>
              <a:rPr lang="en-US" sz="1600" dirty="0" smtClean="0">
                <a:latin typeface="+mj-lt"/>
              </a:rPr>
              <a:t>Histograms, Wavelets</a:t>
            </a:r>
          </a:p>
          <a:p>
            <a:pPr lvl="1"/>
            <a:r>
              <a:rPr lang="en-US" sz="1600" dirty="0" smtClean="0">
                <a:latin typeface="+mj-lt"/>
              </a:rPr>
              <a:t>Can we extend the model to discrete and categorical data?</a:t>
            </a:r>
          </a:p>
          <a:p>
            <a:pPr marL="457200" lvl="1" indent="0">
              <a:buNone/>
            </a:pPr>
            <a:endParaRPr lang="en-US" sz="1600" dirty="0" smtClean="0">
              <a:latin typeface="+mj-lt"/>
            </a:endParaRPr>
          </a:p>
          <a:p>
            <a:pPr lvl="2"/>
            <a:endParaRPr lang="en-US" dirty="0" smtClean="0">
              <a:latin typeface="+mj-lt"/>
            </a:endParaRPr>
          </a:p>
          <a:p>
            <a:pPr lvl="2"/>
            <a:endParaRPr lang="en-US" dirty="0" smtClean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Future Work</a:t>
            </a:r>
            <a:endParaRPr lang="de-DE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38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Thank you!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146" name="AutoShape 2" descr="https://mail.google.com/mail/?ui=2&amp;ik=7d0d759617&amp;view=att&amp;th=133fc79c861bfb6e&amp;attid=0.1&amp;disp=inline&amp;realattid=f_gvojh8oz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ttps://mail.google.com/mail/?ui=2&amp;ik=7d0d759617&amp;view=att&amp;th=133fc79c861bfb6e&amp;attid=0.1&amp;disp=inline&amp;realattid=f_gvojh8oz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E:\Download\Screenshot at 2011-12-02 02_51_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714286" cy="3936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8033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Agenda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err="1" smtClean="0">
                <a:solidFill>
                  <a:schemeClr val="accent2"/>
                </a:solidFill>
                <a:latin typeface="+mj-lt"/>
              </a:rPr>
              <a:t>Introduction</a:t>
            </a:r>
            <a:r>
              <a:rPr lang="de-DE" sz="2400" b="1" dirty="0" smtClean="0">
                <a:solidFill>
                  <a:schemeClr val="accent2"/>
                </a:solidFill>
                <a:latin typeface="+mj-lt"/>
              </a:rPr>
              <a:t> &amp; Motivation.</a:t>
            </a:r>
            <a:endParaRPr lang="de-DE" b="1" i="1" dirty="0" smtClean="0">
              <a:solidFill>
                <a:schemeClr val="accent2"/>
              </a:solidFill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A </a:t>
            </a:r>
            <a:r>
              <a:rPr lang="de-DE" sz="2400" dirty="0" err="1" smtClean="0">
                <a:latin typeface="+mj-lt"/>
              </a:rPr>
              <a:t>Proof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concept</a:t>
            </a:r>
            <a:r>
              <a:rPr lang="de-DE" sz="2400" dirty="0">
                <a:latin typeface="+mj-lt"/>
              </a:rPr>
              <a:t>.</a:t>
            </a:r>
            <a:endParaRPr lang="de-DE" sz="2400" dirty="0" smtClean="0">
              <a:latin typeface="+mj-lt"/>
            </a:endParaRPr>
          </a:p>
          <a:p>
            <a:pPr marL="457200" lvl="1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Evaluation.</a:t>
            </a:r>
          </a:p>
          <a:p>
            <a:pPr marL="0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err="1" smtClean="0">
                <a:latin typeface="+mj-lt"/>
              </a:rPr>
              <a:t>Conclusion</a:t>
            </a:r>
            <a:r>
              <a:rPr lang="de-DE" sz="2400" dirty="0" smtClean="0">
                <a:latin typeface="+mj-lt"/>
              </a:rPr>
              <a:t> &amp; Future Work.</a:t>
            </a:r>
            <a:endParaRPr lang="de-DE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964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</a:rPr>
              <a:t>Modern GPUs are fully programmable, 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 smtClean="0">
                <a:latin typeface="+mj-lt"/>
              </a:rPr>
              <a:t>massively parallel co-processors.</a:t>
            </a:r>
            <a:endParaRPr lang="en-US" sz="16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</a:rPr>
              <a:t>Frameworks like </a:t>
            </a:r>
            <a:r>
              <a:rPr lang="en-US" sz="1600" dirty="0" err="1" smtClean="0">
                <a:latin typeface="+mj-lt"/>
              </a:rPr>
              <a:t>OpenCL</a:t>
            </a:r>
            <a:r>
              <a:rPr lang="en-US" sz="1600" dirty="0" smtClean="0">
                <a:latin typeface="+mj-lt"/>
              </a:rPr>
              <a:t> and CUDA allow to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run arbitrary computations</a:t>
            </a:r>
          </a:p>
          <a:p>
            <a:pPr lvl="1"/>
            <a:r>
              <a:rPr lang="en-US" sz="1600" dirty="0" smtClean="0">
                <a:latin typeface="+mj-lt"/>
              </a:rPr>
              <a:t>Raw compute power outperforms modern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CPUs by a huge margin (~ 10x).</a:t>
            </a:r>
          </a:p>
          <a:p>
            <a:pPr lvl="1"/>
            <a:r>
              <a:rPr lang="en-US" sz="1600" dirty="0" smtClean="0">
                <a:latin typeface="+mj-lt"/>
              </a:rPr>
              <a:t>They are coupled with high-bandwidth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memory.</a:t>
            </a:r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endParaRPr lang="en-US" sz="1400" dirty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+mj-lt"/>
              <a:sym typeface="Wingdings" pitchFamily="2" charset="2"/>
            </a:endParaRPr>
          </a:p>
          <a:p>
            <a:endParaRPr lang="en-US" b="1" dirty="0" smtClean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GPUs are an interesting platform for accelerating databases.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Active research topic for several years.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Main Focus: Running database operators on the GPU.</a:t>
            </a:r>
          </a:p>
          <a:p>
            <a:pPr lvl="2"/>
            <a:r>
              <a:rPr lang="en-US" sz="1600" dirty="0" smtClean="0">
                <a:latin typeface="+mj-lt"/>
                <a:sym typeface="Wingdings" pitchFamily="2" charset="2"/>
              </a:rPr>
              <a:t>Selection, Join, Aggregation, Grouping, Sorting, Transactions...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Often demonstrate significant speedups.</a:t>
            </a:r>
            <a:endParaRPr lang="en-US" sz="1600" dirty="0">
              <a:latin typeface="+mj-lt"/>
              <a:sym typeface="Wingdings" pitchFamily="2" charset="2"/>
            </a:endParaRP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However: There are some limitations ...</a:t>
            </a:r>
          </a:p>
          <a:p>
            <a:pPr marL="0" indent="0">
              <a:buNone/>
            </a:pPr>
            <a:endParaRPr lang="en-US" dirty="0" smtClean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+mj-lt"/>
              <a:sym typeface="Wingdings" pitchFamily="2" charset="2"/>
            </a:endParaRPr>
          </a:p>
          <a:p>
            <a:pPr lvl="1"/>
            <a:endParaRPr lang="en-US" sz="1400" dirty="0" smtClean="0">
              <a:latin typeface="+mj-lt"/>
              <a:sym typeface="Wingdings" pitchFamily="2" charset="2"/>
            </a:endParaRPr>
          </a:p>
          <a:p>
            <a:pPr marL="457200" lvl="1" indent="0">
              <a:buNone/>
            </a:pPr>
            <a:endParaRPr lang="en-US" baseline="-25000" dirty="0">
              <a:latin typeface="+mj-lt"/>
              <a:sym typeface="Wingdings" pitchFamily="2" charset="2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The advent of GPGPU in databases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11" name="Picture 4" descr="http://4.bp.blogspot.com/_nq8CjirJSCA/TDWRC5XR8vI/AAAAAAAACZY/pyHDbs2AA0E/s1600/gpgp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7632" y="980728"/>
            <a:ext cx="391685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571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46085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Background: </a:t>
            </a:r>
            <a:r>
              <a:rPr lang="en-US" dirty="0">
                <a:latin typeface="Cambria" pitchFamily="18" charset="0"/>
              </a:rPr>
              <a:t>Graphics Cards </a:t>
            </a:r>
            <a:r>
              <a:rPr lang="en-US" dirty="0" smtClean="0">
                <a:latin typeface="Cambria" pitchFamily="18" charset="0"/>
              </a:rPr>
              <a:t>Architecture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28596" y="5085184"/>
            <a:ext cx="8286808" cy="100811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sym typeface="Wingdings" pitchFamily="2" charset="2"/>
              </a:rPr>
              <a:t>Transfer to graphics card is slower than Access to main memory!</a:t>
            </a:r>
            <a:endParaRPr lang="en-US" sz="20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 </a:t>
            </a:r>
            <a:r>
              <a:rPr lang="en-US" sz="1600" dirty="0" smtClean="0">
                <a:latin typeface="+mj-lt"/>
              </a:rPr>
              <a:t>Minimize data transfer between host and graphics card.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 I/O-bound problems can only benefit if data is already on the GPU!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95536" y="1196752"/>
            <a:ext cx="2340768" cy="684076"/>
          </a:xfrm>
          <a:prstGeom prst="wedgeRoundRectCallout">
            <a:avLst>
              <a:gd name="adj1" fmla="val 75139"/>
              <a:gd name="adj2" fmla="val 345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GPU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operate</a:t>
            </a:r>
            <a:r>
              <a:rPr lang="de-DE" sz="1600" dirty="0" smtClean="0"/>
              <a:t> on </a:t>
            </a:r>
            <a:r>
              <a:rPr lang="de-DE" sz="1600" dirty="0" err="1" smtClean="0"/>
              <a:t>data</a:t>
            </a:r>
            <a:r>
              <a:rPr lang="de-DE" sz="1600" dirty="0" smtClean="0"/>
              <a:t> in </a:t>
            </a:r>
            <a:r>
              <a:rPr lang="de-DE" sz="1600" dirty="0" err="1" smtClean="0"/>
              <a:t>device</a:t>
            </a:r>
            <a:r>
              <a:rPr lang="de-DE" sz="1600" dirty="0" smtClean="0"/>
              <a:t> </a:t>
            </a:r>
            <a:r>
              <a:rPr lang="de-DE" sz="1600" dirty="0" err="1" smtClean="0"/>
              <a:t>memory</a:t>
            </a:r>
            <a:endParaRPr lang="de-DE" sz="1600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395536" y="2744924"/>
            <a:ext cx="2196752" cy="684076"/>
          </a:xfrm>
          <a:prstGeom prst="wedgeRoundRectCallout">
            <a:avLst>
              <a:gd name="adj1" fmla="val 87746"/>
              <a:gd name="adj2" fmla="val 42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ym typeface="Wingdings" pitchFamily="2" charset="2"/>
              </a:rPr>
              <a:t> </a:t>
            </a:r>
            <a:r>
              <a:rPr lang="de-DE" sz="1600" b="1" dirty="0" smtClean="0"/>
              <a:t>All </a:t>
            </a:r>
            <a:r>
              <a:rPr lang="de-DE" sz="1600" b="1" dirty="0" err="1" smtClean="0"/>
              <a:t>data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has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pass </a:t>
            </a:r>
            <a:r>
              <a:rPr lang="de-DE" sz="1600" b="1" dirty="0" err="1" smtClean="0"/>
              <a:t>through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here</a:t>
            </a:r>
            <a:r>
              <a:rPr lang="de-DE" sz="1600" b="1" dirty="0" smtClean="0"/>
              <a:t>!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6271118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ambria" pitchFamily="18" charset="0"/>
              </a:rPr>
              <a:t>Problems </a:t>
            </a:r>
            <a:r>
              <a:rPr lang="de-DE" dirty="0" err="1" smtClean="0">
                <a:latin typeface="Cambria" pitchFamily="18" charset="0"/>
              </a:rPr>
              <a:t>with</a:t>
            </a:r>
            <a:r>
              <a:rPr lang="de-DE" dirty="0" smtClean="0">
                <a:latin typeface="Cambria" pitchFamily="18" charset="0"/>
              </a:rPr>
              <a:t> GPU-</a:t>
            </a:r>
            <a:r>
              <a:rPr lang="de-DE" dirty="0" err="1" smtClean="0">
                <a:latin typeface="Cambria" pitchFamily="18" charset="0"/>
              </a:rPr>
              <a:t>accelerated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operators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smtClean="0">
                <a:latin typeface="+mj-lt"/>
              </a:rPr>
              <a:t>Restricted </a:t>
            </a:r>
            <a:r>
              <a:rPr lang="en-US" sz="2000" dirty="0" smtClean="0">
                <a:latin typeface="+mj-lt"/>
              </a:rPr>
              <a:t>to small data sets:</a:t>
            </a:r>
          </a:p>
          <a:p>
            <a:pPr lvl="1"/>
            <a:r>
              <a:rPr lang="en-US" sz="1600" dirty="0" smtClean="0">
                <a:latin typeface="+mj-lt"/>
              </a:rPr>
              <a:t>Operators are typically I/O-bound &amp; device memory is rather small (2-8 GB).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Requires selecting a hot-set of data that is GPU-resident.</a:t>
            </a:r>
            <a:endParaRPr lang="en-US" sz="1600" dirty="0">
              <a:latin typeface="+mj-lt"/>
              <a:sym typeface="Wingdings" pitchFamily="2" charset="2"/>
            </a:endParaRP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Another problem: Unpredicted large return sizes might overflow available memory.</a:t>
            </a:r>
          </a:p>
          <a:p>
            <a:pPr lvl="1"/>
            <a:endParaRPr lang="en-US" sz="1600" dirty="0" smtClean="0">
              <a:latin typeface="+mj-lt"/>
              <a:sym typeface="Wingdings" pitchFamily="2" charset="2"/>
            </a:endParaRPr>
          </a:p>
          <a:p>
            <a:pPr lvl="1"/>
            <a:endParaRPr lang="en-US" sz="1600" dirty="0" smtClean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</a:rPr>
              <a:t>Query optimization becomes more difficult:</a:t>
            </a:r>
          </a:p>
          <a:p>
            <a:pPr lvl="1"/>
            <a:r>
              <a:rPr lang="en-US" sz="1600" dirty="0" smtClean="0">
                <a:latin typeface="+mj-lt"/>
              </a:rPr>
              <a:t>Plan-space is inherently larger.</a:t>
            </a:r>
          </a:p>
          <a:p>
            <a:pPr lvl="1"/>
            <a:r>
              <a:rPr lang="en-US" sz="1600" dirty="0" smtClean="0">
                <a:latin typeface="+mj-lt"/>
              </a:rPr>
              <a:t>Complicated cross-device cost functions are required.</a:t>
            </a: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They only benefit in-memory databases systems:</a:t>
            </a:r>
          </a:p>
          <a:p>
            <a:pPr lvl="1"/>
            <a:r>
              <a:rPr lang="en-US" sz="1600" dirty="0" smtClean="0">
                <a:latin typeface="+mj-lt"/>
              </a:rPr>
              <a:t>If the data is kept on disk, most time is spent on disk I/O.</a:t>
            </a:r>
          </a:p>
          <a:p>
            <a:pPr lvl="1"/>
            <a:r>
              <a:rPr lang="en-US" sz="1600" dirty="0" smtClean="0">
                <a:latin typeface="+mj-lt"/>
              </a:rPr>
              <a:t>GPU can only accelerate once data is in main memory, which is typically </a:t>
            </a:r>
            <a:r>
              <a:rPr lang="en-US" sz="1600" dirty="0" err="1" smtClean="0">
                <a:latin typeface="+mj-lt"/>
              </a:rPr>
              <a:t>neglible</a:t>
            </a:r>
            <a:r>
              <a:rPr lang="en-US" sz="1600" dirty="0" smtClean="0">
                <a:latin typeface="+mj-lt"/>
              </a:rPr>
              <a:t>.</a:t>
            </a:r>
          </a:p>
          <a:p>
            <a:pPr lvl="1"/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 Further research is required to make GPUs a useful platform for production database systems!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59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GPU-</a:t>
            </a:r>
            <a:r>
              <a:rPr lang="de-DE" dirty="0" err="1" smtClean="0">
                <a:latin typeface="Cambria" pitchFamily="18" charset="0"/>
              </a:rPr>
              <a:t>assisted</a:t>
            </a:r>
            <a:r>
              <a:rPr lang="de-DE" dirty="0" smtClean="0">
                <a:latin typeface="Cambria" pitchFamily="18" charset="0"/>
              </a:rPr>
              <a:t> Query </a:t>
            </a:r>
            <a:r>
              <a:rPr lang="de-DE" dirty="0" err="1" smtClean="0">
                <a:latin typeface="Cambria" pitchFamily="18" charset="0"/>
              </a:rPr>
              <a:t>Optimization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+mj-lt"/>
              </a:rPr>
              <a:t>Suggestion: Investigate GPU usage in Query Optimization.</a:t>
            </a:r>
          </a:p>
          <a:p>
            <a:pPr lvl="1"/>
            <a:r>
              <a:rPr lang="en-US" sz="1600" dirty="0" smtClean="0">
                <a:latin typeface="+mj-lt"/>
              </a:rPr>
              <a:t>Typically compute-intensive and compute-bound.</a:t>
            </a:r>
          </a:p>
          <a:p>
            <a:pPr lvl="1"/>
            <a:r>
              <a:rPr lang="en-US" sz="1600" dirty="0" smtClean="0">
                <a:latin typeface="+mj-lt"/>
              </a:rPr>
              <a:t>Negligible – and predictable – result sizes.</a:t>
            </a:r>
          </a:p>
          <a:p>
            <a:pPr lvl="1"/>
            <a:r>
              <a:rPr lang="en-US" sz="1600" dirty="0" smtClean="0">
                <a:latin typeface="+mj-lt"/>
              </a:rPr>
              <a:t>Operates on comparably small input data.</a:t>
            </a:r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What do we gain from this?</a:t>
            </a:r>
          </a:p>
          <a:p>
            <a:pPr lvl="1"/>
            <a:r>
              <a:rPr lang="en-US" sz="1600" dirty="0" smtClean="0">
                <a:latin typeface="+mj-lt"/>
              </a:rPr>
              <a:t>Faster optimization (not really an issue).</a:t>
            </a:r>
          </a:p>
          <a:p>
            <a:pPr lvl="1"/>
            <a:r>
              <a:rPr lang="en-US" sz="1600" dirty="0" smtClean="0">
                <a:latin typeface="+mj-lt"/>
              </a:rPr>
              <a:t>However: Additional compute power can be used for „more expensive“ operations:</a:t>
            </a:r>
          </a:p>
          <a:p>
            <a:pPr lvl="2"/>
            <a:r>
              <a:rPr lang="en-US" sz="1600" dirty="0" smtClean="0">
                <a:latin typeface="+mj-lt"/>
              </a:rPr>
              <a:t>Better cardinality estimates</a:t>
            </a:r>
            <a:r>
              <a:rPr lang="en-US" sz="1600" dirty="0">
                <a:latin typeface="+mj-lt"/>
              </a:rPr>
              <a:t>.</a:t>
            </a:r>
            <a:endParaRPr lang="en-US" sz="1600" dirty="0" smtClean="0">
              <a:latin typeface="+mj-lt"/>
            </a:endParaRPr>
          </a:p>
          <a:p>
            <a:pPr lvl="2"/>
            <a:r>
              <a:rPr lang="en-US" sz="1600" dirty="0" smtClean="0">
                <a:latin typeface="+mj-lt"/>
              </a:rPr>
              <a:t>Reduced search space pruning.</a:t>
            </a:r>
          </a:p>
          <a:p>
            <a:pPr lvl="2"/>
            <a:r>
              <a:rPr lang="en-US" sz="1600" dirty="0" smtClean="0">
                <a:latin typeface="+mj-lt"/>
              </a:rPr>
              <a:t>More complex optimization algorithms.</a:t>
            </a:r>
          </a:p>
          <a:p>
            <a:pPr lvl="1"/>
            <a:r>
              <a:rPr lang="en-US" sz="1600" b="1" dirty="0" smtClean="0">
                <a:latin typeface="+mj-lt"/>
                <a:sym typeface="Wingdings" pitchFamily="2" charset="2"/>
              </a:rPr>
              <a:t> Main Goal: Improved Plan Quality!</a:t>
            </a:r>
          </a:p>
          <a:p>
            <a:pPr lvl="1"/>
            <a:endParaRPr lang="en-US" sz="1600" dirty="0" smtClean="0">
              <a:latin typeface="+mj-lt"/>
              <a:sym typeface="Wingdings" pitchFamily="2" charset="2"/>
            </a:endParaRPr>
          </a:p>
          <a:p>
            <a:pPr lvl="1"/>
            <a:endParaRPr lang="en-US" sz="1600" dirty="0" smtClean="0">
              <a:latin typeface="+mj-lt"/>
              <a:sym typeface="Wingdings" pitchFamily="2" charset="2"/>
            </a:endParaRPr>
          </a:p>
          <a:p>
            <a:r>
              <a:rPr lang="en-US" sz="2000" dirty="0" smtClean="0">
                <a:latin typeface="+mj-lt"/>
                <a:sym typeface="Wingdings" pitchFamily="2" charset="2"/>
              </a:rPr>
              <a:t> Indirect acceleration of the database, without actually running operator code on the GPU!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Would allow to accelerate disk-based systems with a GPU.</a:t>
            </a: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Approach  can complement existing work on GPU-accelerated operators.</a:t>
            </a:r>
          </a:p>
          <a:p>
            <a:endParaRPr lang="en-US" sz="2000" b="1" dirty="0">
              <a:latin typeface="+mj-lt"/>
              <a:sym typeface="Wingdings" pitchFamily="2" charset="2"/>
            </a:endParaRPr>
          </a:p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316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Agenda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&amp; Motivation.</a:t>
            </a:r>
            <a:endParaRPr lang="de-DE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r>
              <a:rPr lang="de-DE" sz="2400" b="1" dirty="0" smtClean="0">
                <a:solidFill>
                  <a:schemeClr val="accent2"/>
                </a:solidFill>
                <a:latin typeface="+mj-lt"/>
              </a:rPr>
              <a:t>A </a:t>
            </a:r>
            <a:r>
              <a:rPr lang="de-DE" sz="2400" b="1" dirty="0" err="1" smtClean="0">
                <a:solidFill>
                  <a:schemeClr val="accent2"/>
                </a:solidFill>
                <a:latin typeface="+mj-lt"/>
              </a:rPr>
              <a:t>Proof</a:t>
            </a:r>
            <a:r>
              <a:rPr lang="de-DE" sz="24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accent2"/>
                </a:solidFill>
                <a:latin typeface="+mj-lt"/>
              </a:rPr>
              <a:t>of</a:t>
            </a:r>
            <a:r>
              <a:rPr lang="de-DE" sz="24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accent2"/>
                </a:solidFill>
                <a:latin typeface="+mj-lt"/>
              </a:rPr>
              <a:t>concept</a:t>
            </a:r>
            <a:r>
              <a:rPr lang="de-DE" sz="2400" b="1" dirty="0">
                <a:solidFill>
                  <a:schemeClr val="accent2"/>
                </a:solidFill>
                <a:latin typeface="+mj-lt"/>
              </a:rPr>
              <a:t>.</a:t>
            </a:r>
            <a:endParaRPr lang="de-DE" sz="2400" b="1" dirty="0" smtClean="0">
              <a:solidFill>
                <a:schemeClr val="accent2"/>
              </a:solidFill>
              <a:latin typeface="+mj-lt"/>
            </a:endParaRPr>
          </a:p>
          <a:p>
            <a:pPr marL="457200" lvl="1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Evaluation.</a:t>
            </a:r>
          </a:p>
          <a:p>
            <a:pPr marL="0" indent="0">
              <a:buNone/>
            </a:pPr>
            <a:endParaRPr lang="de-DE" sz="2400" dirty="0">
              <a:latin typeface="+mj-lt"/>
            </a:endParaRPr>
          </a:p>
          <a:p>
            <a:r>
              <a:rPr lang="de-DE" sz="2400" dirty="0" err="1" smtClean="0">
                <a:latin typeface="+mj-lt"/>
              </a:rPr>
              <a:t>Conclusion</a:t>
            </a:r>
            <a:r>
              <a:rPr lang="de-DE" sz="2400" dirty="0" smtClean="0">
                <a:latin typeface="+mj-lt"/>
              </a:rPr>
              <a:t> &amp; Future Work.</a:t>
            </a:r>
            <a:endParaRPr lang="de-DE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6875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mbria" pitchFamily="18" charset="0"/>
              </a:rPr>
              <a:t>GPU-</a:t>
            </a:r>
            <a:r>
              <a:rPr lang="de-DE" dirty="0" err="1" smtClean="0">
                <a:latin typeface="Cambria" pitchFamily="18" charset="0"/>
              </a:rPr>
              <a:t>Assisted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Selectivity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de-DE" dirty="0" err="1" smtClean="0">
                <a:latin typeface="Cambria" pitchFamily="18" charset="0"/>
              </a:rPr>
              <a:t>Estimation</a:t>
            </a:r>
            <a:endParaRPr lang="de-DE" dirty="0">
              <a:latin typeface="Cambria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9022-6A24-4C44-BAF5-A1ECCAD973AF}" type="datetime1">
              <a:rPr lang="de-DE" smtClean="0"/>
              <a:pPr/>
              <a:t>27.08.2012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DIMA – TU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FE-9A3E-4D03-A275-D1B3EF710D5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1" name="Eingekerbter Richtungspfeil 10"/>
          <p:cNvSpPr/>
          <p:nvPr/>
        </p:nvSpPr>
        <p:spPr>
          <a:xfrm>
            <a:off x="1475656" y="2809509"/>
            <a:ext cx="1430462" cy="9075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>
            <a:off x="3851920" y="2809509"/>
            <a:ext cx="1430462" cy="9075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Eingekerbter Richtungspfeil 14"/>
          <p:cNvSpPr/>
          <p:nvPr/>
        </p:nvSpPr>
        <p:spPr>
          <a:xfrm>
            <a:off x="6300192" y="2809509"/>
            <a:ext cx="1430462" cy="90752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Flussdiagramm: Magnetplattenspeicher 16"/>
          <p:cNvSpPr/>
          <p:nvPr/>
        </p:nvSpPr>
        <p:spPr>
          <a:xfrm>
            <a:off x="5935172" y="899428"/>
            <a:ext cx="2947610" cy="1476164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Relational</a:t>
            </a:r>
            <a:r>
              <a:rPr lang="de-DE" dirty="0" smtClean="0"/>
              <a:t> </a:t>
            </a:r>
            <a:r>
              <a:rPr lang="de-DE" b="1" dirty="0" smtClean="0"/>
              <a:t>Data</a:t>
            </a:r>
            <a:endParaRPr lang="de-DE" b="1" dirty="0"/>
          </a:p>
        </p:txBody>
      </p:sp>
      <p:sp>
        <p:nvSpPr>
          <p:cNvPr id="20" name="Fensterinhalt vertikal verschieben 19"/>
          <p:cNvSpPr/>
          <p:nvPr/>
        </p:nvSpPr>
        <p:spPr>
          <a:xfrm>
            <a:off x="395536" y="2996952"/>
            <a:ext cx="936104" cy="576064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Query</a:t>
            </a:r>
            <a:endParaRPr lang="de-DE" dirty="0"/>
          </a:p>
        </p:txBody>
      </p:sp>
      <p:sp>
        <p:nvSpPr>
          <p:cNvPr id="21" name="Fensterinhalt vertikal verschieben 20"/>
          <p:cNvSpPr/>
          <p:nvPr/>
        </p:nvSpPr>
        <p:spPr>
          <a:xfrm>
            <a:off x="7750050" y="2996952"/>
            <a:ext cx="1075402" cy="576064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Result</a:t>
            </a:r>
            <a:endParaRPr lang="de-DE" dirty="0"/>
          </a:p>
        </p:txBody>
      </p:sp>
      <p:sp>
        <p:nvSpPr>
          <p:cNvPr id="22" name="Fensterinhalt vertikal verschieben 21"/>
          <p:cNvSpPr/>
          <p:nvPr/>
        </p:nvSpPr>
        <p:spPr>
          <a:xfrm>
            <a:off x="2925514" y="2996952"/>
            <a:ext cx="936104" cy="576064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AST</a:t>
            </a:r>
            <a:endParaRPr lang="de-DE" dirty="0"/>
          </a:p>
        </p:txBody>
      </p:sp>
      <p:sp>
        <p:nvSpPr>
          <p:cNvPr id="23" name="Fensterinhalt vertikal verschieben 22"/>
          <p:cNvSpPr/>
          <p:nvPr/>
        </p:nvSpPr>
        <p:spPr>
          <a:xfrm>
            <a:off x="5301778" y="2996952"/>
            <a:ext cx="936104" cy="576064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Plan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1403648" y="3789040"/>
            <a:ext cx="118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accent1">
                    <a:lumMod val="75000"/>
                  </a:schemeClr>
                </a:solidFill>
              </a:rPr>
              <a:t>SQL Parser</a:t>
            </a:r>
            <a:endParaRPr lang="de-DE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626368" y="3789040"/>
            <a:ext cx="173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Optimizer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027576" y="3789040"/>
            <a:ext cx="17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Execution Engine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Flussdiagramm: Magnetplattenspeicher 38"/>
          <p:cNvSpPr/>
          <p:nvPr/>
        </p:nvSpPr>
        <p:spPr>
          <a:xfrm>
            <a:off x="1475656" y="1203847"/>
            <a:ext cx="1152128" cy="792088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System</a:t>
            </a:r>
          </a:p>
          <a:p>
            <a:pPr algn="ctr"/>
            <a:r>
              <a:rPr lang="en-US" sz="1600" i="1" dirty="0" smtClean="0"/>
              <a:t>Catalog</a:t>
            </a:r>
            <a:endParaRPr lang="en-US" sz="1600" i="1" dirty="0"/>
          </a:p>
        </p:txBody>
      </p:sp>
      <p:cxnSp>
        <p:nvCxnSpPr>
          <p:cNvPr id="66" name="Gerade Verbindung mit Pfeil 65"/>
          <p:cNvCxnSpPr>
            <a:stCxn id="39" idx="3"/>
            <a:endCxn id="11" idx="0"/>
          </p:cNvCxnSpPr>
          <p:nvPr/>
        </p:nvCxnSpPr>
        <p:spPr>
          <a:xfrm flipH="1">
            <a:off x="1964006" y="1995935"/>
            <a:ext cx="87714" cy="813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39" idx="3"/>
            <a:endCxn id="14" idx="0"/>
          </p:cNvCxnSpPr>
          <p:nvPr/>
        </p:nvCxnSpPr>
        <p:spPr>
          <a:xfrm>
            <a:off x="2051720" y="1995935"/>
            <a:ext cx="2288550" cy="813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2414664" y="666973"/>
            <a:ext cx="3568596" cy="2240898"/>
            <a:chOff x="2414664" y="666973"/>
            <a:chExt cx="3568596" cy="2240898"/>
          </a:xfrm>
        </p:grpSpPr>
        <p:pic>
          <p:nvPicPr>
            <p:cNvPr id="5122" name="Picture 2" descr="http://www.nvidia.de/docs/IO/95336/header_productshot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2467">
              <a:off x="2414664" y="666973"/>
              <a:ext cx="3568596" cy="224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lussdiagramm: Magnetplattenspeicher 17"/>
            <p:cNvSpPr/>
            <p:nvPr/>
          </p:nvSpPr>
          <p:spPr>
            <a:xfrm>
              <a:off x="3131840" y="1198403"/>
              <a:ext cx="1152128" cy="797532"/>
            </a:xfrm>
            <a:prstGeom prst="flowChartMagneticDisk">
              <a:avLst/>
            </a:prstGeom>
            <a:solidFill>
              <a:schemeClr val="accent5">
                <a:alpha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i="1" dirty="0" err="1" smtClean="0"/>
                <a:t>Statistics</a:t>
              </a:r>
              <a:endParaRPr lang="de-DE" sz="1600" i="1" dirty="0"/>
            </a:p>
          </p:txBody>
        </p:sp>
        <p:sp>
          <p:nvSpPr>
            <p:cNvPr id="19" name="Pfeil nach links 18"/>
            <p:cNvSpPr/>
            <p:nvPr/>
          </p:nvSpPr>
          <p:spPr>
            <a:xfrm>
              <a:off x="4391981" y="1081317"/>
              <a:ext cx="1332147" cy="1008112"/>
            </a:xfrm>
            <a:prstGeom prst="leftArrow">
              <a:avLst/>
            </a:prstGeom>
            <a:solidFill>
              <a:schemeClr val="accent5">
                <a:alpha val="60000"/>
              </a:schemeClr>
            </a:solidFill>
            <a:ln>
              <a:prstDash val="sysDash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 smtClean="0"/>
                <a:t>Statistics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Collection</a:t>
              </a:r>
              <a:endParaRPr lang="de-DE" sz="1400" b="1" dirty="0"/>
            </a:p>
          </p:txBody>
        </p:sp>
        <p:cxnSp>
          <p:nvCxnSpPr>
            <p:cNvPr id="70" name="Gerade Verbindung mit Pfeil 69"/>
            <p:cNvCxnSpPr>
              <a:stCxn id="18" idx="3"/>
              <a:endCxn id="14" idx="0"/>
            </p:cNvCxnSpPr>
            <p:nvPr/>
          </p:nvCxnSpPr>
          <p:spPr>
            <a:xfrm>
              <a:off x="3707904" y="1995935"/>
              <a:ext cx="632366" cy="813574"/>
            </a:xfrm>
            <a:prstGeom prst="straightConnector1">
              <a:avLst/>
            </a:prstGeom>
            <a:ln>
              <a:tailEnd type="arrow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3" name="Gerade Verbindung mit Pfeil 72"/>
          <p:cNvCxnSpPr>
            <a:endCxn id="15" idx="0"/>
          </p:cNvCxnSpPr>
          <p:nvPr/>
        </p:nvCxnSpPr>
        <p:spPr>
          <a:xfrm flipH="1">
            <a:off x="6788542" y="2375592"/>
            <a:ext cx="975760" cy="433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6" name="Inhaltsplatzhalter 2"/>
          <p:cNvSpPr>
            <a:spLocks noGrp="1"/>
          </p:cNvSpPr>
          <p:nvPr>
            <p:ph idx="1"/>
          </p:nvPr>
        </p:nvSpPr>
        <p:spPr>
          <a:xfrm>
            <a:off x="428596" y="4221088"/>
            <a:ext cx="8286808" cy="213687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+mj-lt"/>
              </a:rPr>
              <a:t>Query Optimizer needs accurate estimates of intermediate result sizes.</a:t>
            </a:r>
          </a:p>
          <a:p>
            <a:pPr lvl="1"/>
            <a:r>
              <a:rPr lang="en-US" sz="1600" dirty="0" smtClean="0">
                <a:latin typeface="+mj-lt"/>
              </a:rPr>
              <a:t>Selectivity estimation: Estimate how many tuples qualify a given predicate.</a:t>
            </a:r>
            <a:endParaRPr lang="en-US" sz="1600" dirty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  <a:sym typeface="Wingdings" pitchFamily="2" charset="2"/>
              </a:rPr>
              <a:t>Bad estimates often lead to the optimizer making wrong decisions.</a:t>
            </a:r>
          </a:p>
          <a:p>
            <a:pPr lvl="1"/>
            <a:endParaRPr lang="en-US" sz="12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Idea: Improve estimation quality by using the GPU.</a:t>
            </a:r>
          </a:p>
          <a:p>
            <a:pPr lvl="1"/>
            <a:r>
              <a:rPr lang="en-US" sz="1600" dirty="0" smtClean="0">
                <a:latin typeface="+mj-lt"/>
              </a:rPr>
              <a:t>Keep a statistical model of the data in the device memory.</a:t>
            </a:r>
          </a:p>
          <a:p>
            <a:pPr lvl="1"/>
            <a:r>
              <a:rPr lang="en-US" sz="1600" dirty="0" smtClean="0">
                <a:latin typeface="+mj-lt"/>
              </a:rPr>
              <a:t>Then run a more expensive - but more accurate - estimation algorithm.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3130184" y="1080920"/>
            <a:ext cx="2592288" cy="1728192"/>
            <a:chOff x="6233164" y="4653136"/>
            <a:chExt cx="2592288" cy="1728192"/>
          </a:xfrm>
        </p:grpSpPr>
        <p:sp>
          <p:nvSpPr>
            <p:cNvPr id="30" name="Flussdiagramm: Magnetplattenspeicher 29"/>
            <p:cNvSpPr/>
            <p:nvPr/>
          </p:nvSpPr>
          <p:spPr>
            <a:xfrm>
              <a:off x="6233164" y="4770222"/>
              <a:ext cx="1152128" cy="797532"/>
            </a:xfrm>
            <a:prstGeom prst="flowChartMagneticDisk">
              <a:avLst/>
            </a:prstGeom>
            <a:solidFill>
              <a:schemeClr val="accent5"/>
            </a:solidFill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i="1" dirty="0" err="1" smtClean="0"/>
                <a:t>Statistics</a:t>
              </a:r>
              <a:endParaRPr lang="de-DE" sz="1600" i="1" dirty="0"/>
            </a:p>
          </p:txBody>
        </p:sp>
        <p:sp>
          <p:nvSpPr>
            <p:cNvPr id="31" name="Pfeil nach links 30"/>
            <p:cNvSpPr/>
            <p:nvPr/>
          </p:nvSpPr>
          <p:spPr>
            <a:xfrm>
              <a:off x="7493305" y="4653136"/>
              <a:ext cx="1332147" cy="1008112"/>
            </a:xfrm>
            <a:prstGeom prst="leftArrow">
              <a:avLst/>
            </a:prstGeom>
            <a:solidFill>
              <a:schemeClr val="accent5"/>
            </a:solidFill>
            <a:ln>
              <a:prstDash val="sysDash"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 smtClean="0"/>
                <a:t>Statistics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Collection</a:t>
              </a:r>
              <a:endParaRPr lang="de-DE" sz="1400" b="1" dirty="0"/>
            </a:p>
          </p:txBody>
        </p:sp>
        <p:cxnSp>
          <p:nvCxnSpPr>
            <p:cNvPr id="32" name="Gerade Verbindung mit Pfeil 31"/>
            <p:cNvCxnSpPr>
              <a:stCxn id="30" idx="3"/>
            </p:cNvCxnSpPr>
            <p:nvPr/>
          </p:nvCxnSpPr>
          <p:spPr>
            <a:xfrm>
              <a:off x="6809228" y="5567754"/>
              <a:ext cx="289196" cy="813574"/>
            </a:xfrm>
            <a:prstGeom prst="straightConnector1">
              <a:avLst/>
            </a:prstGeom>
            <a:ln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7120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svect}&#10;\usepackage{dsfont}&#10;\usepackage{amssymb}&#10;\pagestyle{empty}&#10;\begin{document}&#10;&#10;$&#10;   \hat{P}\left(\vv{x}\right) = \frac{1}{s} \sum_{i=1}^s K_H\left(\vv{x} - \vv{x}^{\left(i\right)}\right)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svect}&#10;\usepackage{dsfont}&#10;\usepackage{amssymb}&#10;\pagestyle{empty}&#10;\begin{document}&#10;&#10;$&#10;   \vv{x}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svect}&#10;\usepackage{dsfont}&#10;\usepackage{amssymb}&#10;\usepackage{color}&#10;\usepackage[usenames,dvipsnames]{xcolor}&#10;\pagestyle{empty}&#10;\begin{document}&#10;&#10;\definecolor{PPTBlue}{RGB}{31,73,125}&#10;&#10;$&#10;   \color{PPTBlue}\vv{x}^{\left(i\right)}&#10;$&#10;&#10;\end{document}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esvect}&#10;\usepackage{dsfont}&#10;\usepackage{amssymb}&#10;\pagestyle{empty}&#10;\begin{document}&#10;&#10;$&#10;K_H\left(\vv{x}\right)=\frac{1}{\left|H\right|}K\left(H^{-1}\vv{x}\right)&#10;$&#10;&#10;\end{document}"/>
  <p:tag name="IGUANATEXSIZE" val="20"/>
</p:tagLst>
</file>

<file path=ppt/theme/theme1.xml><?xml version="1.0" encoding="utf-8"?>
<a:theme xmlns:a="http://schemas.openxmlformats.org/drawingml/2006/main" name="DIMA-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DIMA-Template</Template>
  <TotalTime>61</TotalTime>
  <Words>2035</Words>
  <Application>Microsoft Office PowerPoint</Application>
  <PresentationFormat>On-screen Show (4:3)</PresentationFormat>
  <Paragraphs>376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DIMA-Template</vt:lpstr>
      <vt:lpstr>A first step towards GPU-assisted Query Optimization</vt:lpstr>
      <vt:lpstr>Agenda</vt:lpstr>
      <vt:lpstr>Agenda</vt:lpstr>
      <vt:lpstr>The advent of GPGPU in databases</vt:lpstr>
      <vt:lpstr>Background: Graphics Cards Architecture</vt:lpstr>
      <vt:lpstr>Problems with GPU-accelerated operators</vt:lpstr>
      <vt:lpstr>GPU-assisted Query Optimization</vt:lpstr>
      <vt:lpstr>Agenda</vt:lpstr>
      <vt:lpstr>GPU-Assisted Selectivity Estimation</vt:lpstr>
      <vt:lpstr>Background: Kernel Density Estimation</vt:lpstr>
      <vt:lpstr>Why Kernel Density Estimation?</vt:lpstr>
      <vt:lpstr>Implementation Overview I</vt:lpstr>
      <vt:lpstr>Implementation Overview II</vt:lpstr>
      <vt:lpstr>Agenda</vt:lpstr>
      <vt:lpstr>Evaluation Disclaimer</vt:lpstr>
      <vt:lpstr>Evaluation: Performance</vt:lpstr>
      <vt:lpstr>Evaluation: Quality Impact of Sample Size.</vt:lpstr>
      <vt:lpstr>Evaluation: Impact of Correlation</vt:lpstr>
      <vt:lpstr>Agenda</vt:lpstr>
      <vt:lpstr>Take-Home Messages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Datenbanksysteme I SQL</dc:title>
  <dc:creator>Martin Schröder</dc:creator>
  <cp:lastModifiedBy>kostas</cp:lastModifiedBy>
  <cp:revision>1007</cp:revision>
  <cp:lastPrinted>2012-05-09T13:23:49Z</cp:lastPrinted>
  <dcterms:created xsi:type="dcterms:W3CDTF">2009-03-11T14:29:43Z</dcterms:created>
  <dcterms:modified xsi:type="dcterms:W3CDTF">2012-08-27T10:09:27Z</dcterms:modified>
</cp:coreProperties>
</file>