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577" r:id="rId2"/>
    <p:sldId id="722" r:id="rId3"/>
    <p:sldId id="720" r:id="rId4"/>
    <p:sldId id="654" r:id="rId5"/>
    <p:sldId id="727" r:id="rId6"/>
    <p:sldId id="724" r:id="rId7"/>
    <p:sldId id="723" r:id="rId8"/>
    <p:sldId id="728" r:id="rId9"/>
    <p:sldId id="726" r:id="rId10"/>
    <p:sldId id="646" r:id="rId11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169863" indent="1143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341313" indent="228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512763" indent="3429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684213" indent="455613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FF3333"/>
    <a:srgbClr val="F5F5F5"/>
    <a:srgbClr val="000000"/>
    <a:srgbClr val="F4F4F4"/>
    <a:srgbClr val="FFCCCC"/>
    <a:srgbClr val="777777"/>
    <a:srgbClr val="B9BE78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435" autoAdjust="0"/>
    <p:restoredTop sz="99267" autoAdjust="0"/>
  </p:normalViewPr>
  <p:slideViewPr>
    <p:cSldViewPr snapToGrid="0" showGuides="1">
      <p:cViewPr>
        <p:scale>
          <a:sx n="106" d="100"/>
          <a:sy n="106" d="100"/>
        </p:scale>
        <p:origin x="-690" y="-156"/>
      </p:cViewPr>
      <p:guideLst>
        <p:guide orient="horz" pos="347"/>
        <p:guide orient="horz" pos="700"/>
        <p:guide pos="509"/>
        <p:guide pos="575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20081F73-A3D6-48AF-B321-CCF67B639CA5}" type="datetime1">
              <a:rPr lang="en-US"/>
              <a:pPr>
                <a:defRPr/>
              </a:pPr>
              <a:t>9/4/2012</a:t>
            </a:fld>
            <a:endParaRPr lang="en-US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600825"/>
            <a:ext cx="3962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200">
                <a:cs typeface="+mn-cs"/>
              </a:defRPr>
            </a:lvl1pPr>
          </a:lstStyle>
          <a:p>
            <a:pPr>
              <a:defRPr/>
            </a:pPr>
            <a:fld id="{BC2084C9-A309-4861-9B00-572BD194B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69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87FD523-6A9D-431F-9006-8F984D4E0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229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b="1" kern="1200">
        <a:solidFill>
          <a:schemeClr val="tx1"/>
        </a:solidFill>
        <a:latin typeface="Arial" pitchFamily="-106" charset="0"/>
        <a:ea typeface="ＭＳ Ｐゴシック" charset="-128"/>
        <a:cs typeface="ＭＳ Ｐゴシック" charset="-128"/>
      </a:defRPr>
    </a:lvl1pPr>
    <a:lvl2pPr marL="41275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125413" indent="-39688" algn="l" rtl="0" eaLnBrk="0" fontAlgn="base" hangingPunct="0">
      <a:spcBef>
        <a:spcPct val="30000"/>
      </a:spcBef>
      <a:spcAft>
        <a:spcPct val="0"/>
      </a:spcAft>
      <a:buSzPct val="100000"/>
      <a:buFont typeface="Times" pitchFamily="18" charset="0"/>
      <a:buChar char="•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215900" indent="-44450" algn="l" rtl="0" eaLnBrk="0" fontAlgn="base" hangingPunct="0">
      <a:spcBef>
        <a:spcPct val="30000"/>
      </a:spcBef>
      <a:spcAft>
        <a:spcPct val="0"/>
      </a:spcAft>
      <a:buChar char="–"/>
      <a:defRPr sz="4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258763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856575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102789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99206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70521" algn="l" defTabSz="171315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FD523-6A9D-431F-9006-8F984D4E0C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922" y="3596148"/>
            <a:ext cx="7772797" cy="670855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22" y="4410273"/>
            <a:ext cx="7075289" cy="53264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Arial" pitchFamily="127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85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48688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101679"/>
            <a:ext cx="2227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Tall Red"/>
          <p:cNvPicPr>
            <a:picLocks noChangeArrowheads="1"/>
          </p:cNvPicPr>
          <p:nvPr userDrawn="1"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144588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pic>
        <p:nvPicPr>
          <p:cNvPr id="11" name="Picture 75" descr="Wide Red"/>
          <p:cNvPicPr>
            <a:picLocks noChangeArrowheads="1"/>
          </p:cNvPicPr>
          <p:nvPr userDrawn="1"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85800"/>
            <a:ext cx="5881687" cy="21177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3553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4977"/>
            <a:ext cx="7772797" cy="1021953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79839"/>
            <a:ext cx="7772797" cy="1125141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85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11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6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22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27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134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99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8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7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78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1" y="1150938"/>
            <a:ext cx="4040187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1" y="1631157"/>
            <a:ext cx="4040187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8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573" indent="0">
              <a:buNone/>
              <a:defRPr sz="1200" b="1"/>
            </a:lvl2pPr>
            <a:lvl3pPr marL="571145" indent="0">
              <a:buNone/>
              <a:defRPr sz="1100" b="1"/>
            </a:lvl3pPr>
            <a:lvl4pPr marL="856718" indent="0">
              <a:buNone/>
              <a:defRPr sz="1000" b="1"/>
            </a:lvl4pPr>
            <a:lvl5pPr marL="1142291" indent="0">
              <a:buNone/>
              <a:defRPr sz="1000" b="1"/>
            </a:lvl5pPr>
            <a:lvl6pPr marL="1427864" indent="0">
              <a:buNone/>
              <a:defRPr sz="1000" b="1"/>
            </a:lvl6pPr>
            <a:lvl7pPr marL="1713437" indent="0">
              <a:buNone/>
              <a:defRPr sz="1000" b="1"/>
            </a:lvl7pPr>
            <a:lvl8pPr marL="1999011" indent="0">
              <a:buNone/>
              <a:defRPr sz="1000" b="1"/>
            </a:lvl8pPr>
            <a:lvl9pPr marL="2284583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5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3"/>
            <a:ext cx="3008312" cy="872133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6"/>
            <a:ext cx="3008312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573" indent="0">
              <a:buNone/>
              <a:defRPr sz="700"/>
            </a:lvl2pPr>
            <a:lvl3pPr marL="571145" indent="0">
              <a:buNone/>
              <a:defRPr sz="600"/>
            </a:lvl3pPr>
            <a:lvl4pPr marL="856718" indent="0">
              <a:buNone/>
              <a:defRPr sz="600"/>
            </a:lvl4pPr>
            <a:lvl5pPr marL="1142291" indent="0">
              <a:buNone/>
              <a:defRPr sz="600"/>
            </a:lvl5pPr>
            <a:lvl6pPr marL="1427864" indent="0">
              <a:buNone/>
              <a:defRPr sz="600"/>
            </a:lvl6pPr>
            <a:lvl7pPr marL="1713437" indent="0">
              <a:buNone/>
              <a:defRPr sz="600"/>
            </a:lvl7pPr>
            <a:lvl8pPr marL="1999011" indent="0">
              <a:buNone/>
              <a:defRPr sz="600"/>
            </a:lvl8pPr>
            <a:lvl9pPr marL="228458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33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28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8" y="206375"/>
            <a:ext cx="2056805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63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5"/>
            <a:ext cx="7950200" cy="473075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1" y="1111250"/>
            <a:ext cx="7900974" cy="3648075"/>
          </a:xfrm>
        </p:spPr>
        <p:txBody>
          <a:bodyPr wrap="square"/>
          <a:lstStyle>
            <a:lvl1pPr marL="117475" indent="-117475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200" b="0"/>
            </a:lvl1pPr>
            <a:lvl2pPr marL="344488" indent="-177800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100"/>
            </a:lvl2pPr>
            <a:lvl3pPr marL="574675" indent="-171450"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855663" indent="-107950">
              <a:buClr>
                <a:schemeClr val="tx1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27" charset="-128"/>
                <a:cs typeface="ＭＳ Ｐゴシック" pitchFamily="127" charset="-128"/>
              </a:defRPr>
            </a:lvl4pPr>
            <a:lvl5pPr marL="1200150" indent="-166688">
              <a:buClr>
                <a:schemeClr val="tx2"/>
              </a:buClr>
              <a:buFont typeface="Arial" pitchFamily="34" charset="0"/>
              <a:buChar char="•"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24267" y="4758191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094495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736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7950200" cy="530224"/>
          </a:xfrm>
        </p:spPr>
        <p:txBody>
          <a:bodyPr wrap="square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58211" y="4800037"/>
            <a:ext cx="2895600" cy="274637"/>
          </a:xfrm>
          <a:prstGeom prst="rect">
            <a:avLst/>
          </a:prstGeo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2011,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124525" y="4875691"/>
            <a:ext cx="2259357" cy="2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Insert Information Protection Policy Classification from Slide 8</a:t>
            </a:r>
            <a:endParaRPr lang="en-US" sz="800" dirty="0" smtClean="0">
              <a:solidFill>
                <a:srgbClr val="29292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3094495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192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7910512" cy="3297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8038" y="658572"/>
            <a:ext cx="8139112" cy="318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22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01076"/>
            <a:ext cx="6569039" cy="446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5206" y="0"/>
            <a:ext cx="1608794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88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9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038" y="318055"/>
            <a:ext cx="7779072" cy="504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Announcement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858762"/>
            <a:ext cx="7792822" cy="186758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Product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Small Red Square"/>
          <p:cNvPicPr>
            <a:picLocks noChangeAspect="1" noChangeArrowheads="1"/>
          </p:cNvPicPr>
          <p:nvPr userDrawn="1"/>
        </p:nvPicPr>
        <p:blipFill>
          <a:blip r:embed="rId2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384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468" y="357650"/>
            <a:ext cx="7779072" cy="1244269"/>
          </a:xfrm>
        </p:spPr>
        <p:txBody>
          <a:bodyPr/>
          <a:lstStyle>
            <a:lvl1pPr marL="91440" indent="-91440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8038" y="1817688"/>
            <a:ext cx="7792822" cy="854637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85750" indent="0">
              <a:buNone/>
              <a:defRPr sz="16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54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7" y="0"/>
            <a:ext cx="9145587" cy="3625850"/>
            <a:chOff x="-1587" y="0"/>
            <a:chExt cx="9145587" cy="3625850"/>
          </a:xfrm>
        </p:grpSpPr>
        <p:pic>
          <p:nvPicPr>
            <p:cNvPr id="7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4" descr="Small Red Square"/>
            <p:cNvPicPr>
              <a:picLocks noChangeAspect="1" noChangeArrowheads="1"/>
            </p:cNvPicPr>
            <p:nvPr userDrawn="1"/>
          </p:nvPicPr>
          <p:blipFill>
            <a:blip r:embed="rId3">
              <a:alphaModFix amt="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1041400"/>
              <a:ext cx="9144000" cy="2584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821925"/>
            <a:ext cx="9142413" cy="900649"/>
          </a:xfrm>
          <a:noFill/>
          <a:ln>
            <a:noFill/>
          </a:ln>
        </p:spPr>
        <p:txBody>
          <a:bodyPr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6037593" y="4791845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11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80" y="2094112"/>
              <a:ext cx="5998766" cy="7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820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1164165"/>
            <a:ext cx="81264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24" descr="Small Red Square"/>
          <p:cNvPicPr>
            <a:picLocks noChangeAspect="1" noChangeArrowheads="1"/>
          </p:cNvPicPr>
          <p:nvPr/>
        </p:nvPicPr>
        <p:blipFill>
          <a:blip r:embed="rId19">
            <a:alphaModFix amt="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088" cy="5508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5"/>
          <p:cNvGrpSpPr>
            <a:grpSpLocks/>
          </p:cNvGrpSpPr>
          <p:nvPr/>
        </p:nvGrpSpPr>
        <p:grpSpPr bwMode="auto"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033" name="Picture 25" descr="Red Ba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" descr="O_redbox_clr_rgb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654" y="4651456"/>
              <a:ext cx="755707" cy="11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635232" y="4874548"/>
            <a:ext cx="156481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r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fld id="{DF43EDC1-DE77-47A3-B56B-F28176B942E3}" type="slidenum">
              <a:rPr lang="en-US" sz="600" smtClean="0">
                <a:solidFill>
                  <a:schemeClr val="tx1"/>
                </a:solidFill>
              </a:rPr>
              <a:pPr marL="0" marR="0" indent="0" algn="r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lang="en-US" sz="600" dirty="0" smtClean="0">
              <a:solidFill>
                <a:srgbClr val="292929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58449" y="4875874"/>
            <a:ext cx="2229642" cy="21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523" tIns="17262" rIns="34523" bIns="17262"/>
          <a:lstStyle>
            <a:lvl1pPr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4224000" indent="-14052550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9388138" indent="-19045238" defTabSz="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marR="0" indent="0" algn="l" defTabSz="34285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sz="600" dirty="0" smtClean="0">
                <a:solidFill>
                  <a:srgbClr val="292929"/>
                </a:solidFill>
              </a:rPr>
              <a:t>Copyright</a:t>
            </a:r>
            <a:r>
              <a:rPr lang="en-US" sz="600" baseline="0" dirty="0" smtClean="0">
                <a:solidFill>
                  <a:srgbClr val="292929"/>
                </a:solidFill>
              </a:rPr>
              <a:t> </a:t>
            </a:r>
            <a:r>
              <a:rPr lang="en-US" sz="600" dirty="0" smtClean="0">
                <a:solidFill>
                  <a:srgbClr val="292929"/>
                </a:solidFill>
              </a:rPr>
              <a:t>©</a:t>
            </a:r>
            <a:r>
              <a:rPr lang="en-US" sz="600" baseline="0" dirty="0" smtClean="0">
                <a:solidFill>
                  <a:srgbClr val="292929"/>
                </a:solidFill>
              </a:rPr>
              <a:t> 2012 Oracle and/or its affiliates. All rights reserved.</a:t>
            </a:r>
            <a:endParaRPr lang="en-US" sz="600" dirty="0" smtClean="0">
              <a:solidFill>
                <a:srgbClr val="292929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24370" y="4897874"/>
            <a:ext cx="1092" cy="96623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6" r:id="rId2"/>
    <p:sldLayoutId id="2147483812" r:id="rId3"/>
    <p:sldLayoutId id="2147483816" r:id="rId4"/>
    <p:sldLayoutId id="2147483817" r:id="rId5"/>
    <p:sldLayoutId id="2147483827" r:id="rId6"/>
    <p:sldLayoutId id="2147483828" r:id="rId7"/>
    <p:sldLayoutId id="2147483829" r:id="rId8"/>
    <p:sldLayoutId id="2147483822" r:id="rId9"/>
    <p:sldLayoutId id="2147483813" r:id="rId10"/>
    <p:sldLayoutId id="2147483814" r:id="rId11"/>
    <p:sldLayoutId id="2147483815" r:id="rId12"/>
    <p:sldLayoutId id="2147483818" r:id="rId13"/>
    <p:sldLayoutId id="2147483819" r:id="rId14"/>
    <p:sldLayoutId id="2147483820" r:id="rId15"/>
    <p:sldLayoutId id="2147483824" r:id="rId16"/>
    <p:sldLayoutId id="214748382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  <a:ea typeface="ＭＳ Ｐゴシック" pitchFamily="127" charset="-128"/>
          <a:cs typeface="ＭＳ Ｐゴシック" pitchFamily="127" charset="-128"/>
        </a:defRPr>
      </a:lvl5pPr>
      <a:lvl6pPr marL="2855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5711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8567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1422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12725" indent="-212725" algn="l" rtl="0" eaLnBrk="0" fontAlgn="base" hangingPunct="0">
        <a:spcBef>
          <a:spcPts val="5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1pPr>
      <a:lvl2pPr marL="512763" indent="-227013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2pPr>
      <a:lvl3pPr marL="712788" indent="-141288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3pPr>
      <a:lvl4pPr marL="1085850" indent="-228600" algn="l" rtl="0" eaLnBrk="0" fontAlgn="base" hangingPunct="0"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4pPr>
      <a:lvl5pPr marL="1374775" indent="-231775" algn="l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pitchFamily="127" charset="-128"/>
          <a:cs typeface="ＭＳ Ｐゴシック" pitchFamily="127" charset="-128"/>
        </a:defRPr>
      </a:lvl5pPr>
      <a:lvl6pPr marL="1570651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56224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1797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7369" indent="-142786" algn="l" defTabSz="571145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57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145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18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29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7864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3437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9011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3" algn="l" defTabSz="57114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21" Type="http://schemas.openxmlformats.org/officeDocument/2006/relationships/image" Target="../media/image12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wmf"/><Relationship Id="rId15" Type="http://schemas.openxmlformats.org/officeDocument/2006/relationships/image" Target="../media/image10.png"/><Relationship Id="rId23" Type="http://schemas.openxmlformats.org/officeDocument/2006/relationships/image" Target="../media/image41.png"/><Relationship Id="rId10" Type="http://schemas.openxmlformats.org/officeDocument/2006/relationships/image" Target="../media/image30.jpe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5"/>
          <p:cNvSpPr>
            <a:spLocks noGrp="1"/>
          </p:cNvSpPr>
          <p:nvPr>
            <p:ph type="ctrTitle"/>
          </p:nvPr>
        </p:nvSpPr>
        <p:spPr>
          <a:xfrm>
            <a:off x="1152525" y="3825875"/>
            <a:ext cx="6937472" cy="441325"/>
          </a:xfrm>
        </p:spPr>
        <p:txBody>
          <a:bodyPr wrap="square">
            <a:no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Convergence of HPC, Databases, and Analytics</a:t>
            </a:r>
          </a:p>
        </p:txBody>
      </p:sp>
      <p:sp>
        <p:nvSpPr>
          <p:cNvPr id="58373" name="Subtitle 6"/>
          <p:cNvSpPr>
            <a:spLocks noGrp="1"/>
          </p:cNvSpPr>
          <p:nvPr>
            <p:ph type="subTitle" idx="1"/>
          </p:nvPr>
        </p:nvSpPr>
        <p:spPr>
          <a:xfrm>
            <a:off x="1171794" y="4364355"/>
            <a:ext cx="4314606" cy="533400"/>
          </a:xfrm>
        </p:spPr>
        <p:txBody>
          <a:bodyPr wrap="square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dirty="0" err="1" smtClean="0">
                <a:ea typeface="ＭＳ Ｐゴシック" pitchFamily="34" charset="-128"/>
              </a:rPr>
              <a:t>Tirthankar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Lahiri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sz="1400" dirty="0" smtClean="0">
                <a:ea typeface="ＭＳ Ｐゴシック" pitchFamily="34" charset="-128"/>
              </a:rPr>
              <a:t>Senior Director, Oracle TimesTen In-Memory Database</a:t>
            </a:r>
          </a:p>
        </p:txBody>
      </p:sp>
      <p:pic>
        <p:nvPicPr>
          <p:cNvPr id="3" name="Picture 2" descr="OOW11_16x9_titleslide_r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0720"/>
            <a:ext cx="9144000" cy="21275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486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3332" y="1464413"/>
            <a:ext cx="4936386" cy="1595045"/>
            <a:chOff x="2113332" y="1464413"/>
            <a:chExt cx="4936386" cy="1595045"/>
          </a:xfrm>
        </p:grpSpPr>
        <p:pic>
          <p:nvPicPr>
            <p:cNvPr id="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HSET_clr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76540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3"/>
          <p:cNvGrpSpPr/>
          <p:nvPr/>
        </p:nvGrpSpPr>
        <p:grpSpPr>
          <a:xfrm>
            <a:off x="2229295" y="651500"/>
            <a:ext cx="3994120" cy="2624342"/>
            <a:chOff x="2229295" y="651500"/>
            <a:chExt cx="3994120" cy="2624342"/>
          </a:xfrm>
        </p:grpSpPr>
        <p:sp>
          <p:nvSpPr>
            <p:cNvPr id="67" name="TextBox 66"/>
            <p:cNvSpPr txBox="1"/>
            <p:nvPr/>
          </p:nvSpPr>
          <p:spPr>
            <a:xfrm>
              <a:off x="3765621" y="1626255"/>
              <a:ext cx="914400" cy="8926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endParaRPr lang="en-US" sz="1800" b="1" dirty="0" smtClean="0"/>
            </a:p>
          </p:txBody>
        </p:sp>
        <p:sp>
          <p:nvSpPr>
            <p:cNvPr id="69" name="Oval 68"/>
            <p:cNvSpPr/>
            <p:nvPr/>
          </p:nvSpPr>
          <p:spPr>
            <a:xfrm>
              <a:off x="3151015" y="1611625"/>
              <a:ext cx="2150680" cy="1305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64760" y="1342790"/>
              <a:ext cx="115215" cy="2304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l"/>
              <a:endParaRPr lang="en-US" sz="1800" dirty="0" smtClean="0">
                <a:solidFill>
                  <a:schemeClr val="bg2"/>
                </a:solidFill>
              </a:endParaRPr>
            </a:p>
          </p:txBody>
        </p:sp>
        <p:cxnSp>
          <p:nvCxnSpPr>
            <p:cNvPr id="85" name="Straight Connector 84"/>
            <p:cNvCxnSpPr>
              <a:stCxn id="3" idx="0"/>
            </p:cNvCxnSpPr>
            <p:nvPr/>
          </p:nvCxnSpPr>
          <p:spPr>
            <a:xfrm>
              <a:off x="4226355" y="1189170"/>
              <a:ext cx="38405" cy="195865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3496660" y="1381195"/>
              <a:ext cx="1536200" cy="168982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805371" y="1650030"/>
              <a:ext cx="2918779" cy="1190555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2344510" y="2302915"/>
              <a:ext cx="3844036" cy="56236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304635" y="1381195"/>
              <a:ext cx="1881845" cy="168982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690155" y="1650030"/>
              <a:ext cx="3072400" cy="115215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76"/>
            <p:cNvGrpSpPr/>
            <p:nvPr/>
          </p:nvGrpSpPr>
          <p:grpSpPr>
            <a:xfrm>
              <a:off x="3535065" y="651500"/>
              <a:ext cx="1420985" cy="629879"/>
              <a:chOff x="3535065" y="651500"/>
              <a:chExt cx="1420985" cy="629879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688685" y="651500"/>
                <a:ext cx="1036935" cy="53767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535065" y="728310"/>
                <a:ext cx="1036935" cy="53767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919115" y="728310"/>
                <a:ext cx="1036935" cy="53767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3688685" y="728310"/>
                <a:ext cx="1113745" cy="55306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" name="Donut 2"/>
            <p:cNvSpPr/>
            <p:nvPr/>
          </p:nvSpPr>
          <p:spPr>
            <a:xfrm>
              <a:off x="2229295" y="1189170"/>
              <a:ext cx="3994120" cy="2086672"/>
            </a:xfrm>
            <a:prstGeom prst="donut">
              <a:avLst>
                <a:gd name="adj" fmla="val 5870"/>
              </a:avLst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092207" y="1703156"/>
              <a:ext cx="2254590" cy="13122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5176" y="1796642"/>
              <a:ext cx="1626376" cy="117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73"/>
            <p:cNvSpPr/>
            <p:nvPr/>
          </p:nvSpPr>
          <p:spPr>
            <a:xfrm>
              <a:off x="3004374" y="1279999"/>
              <a:ext cx="2328463" cy="10772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b="1" dirty="0" smtClean="0">
                  <a:cs typeface="Arial" charset="0"/>
                </a:rPr>
                <a:t> Real-Time Analytics </a:t>
              </a:r>
            </a:p>
            <a:p>
              <a:pPr algn="ctr" eaLnBrk="0" hangingPunct="0"/>
              <a:endParaRPr lang="en-US" sz="1400" dirty="0" smtClean="0">
                <a:cs typeface="Arial" charset="0"/>
              </a:endParaRPr>
            </a:p>
            <a:p>
              <a:pPr algn="ctr" eaLnBrk="0" hangingPunct="0"/>
              <a:endParaRPr lang="en-US" sz="1400" b="1" dirty="0" smtClean="0">
                <a:cs typeface="Arial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2536535" y="2072485"/>
              <a:ext cx="1766632" cy="192028"/>
            </a:xfrm>
            <a:prstGeom prst="straightConnector1">
              <a:avLst/>
            </a:prstGeom>
            <a:ln w="76200">
              <a:solidFill>
                <a:srgbClr val="FF3333"/>
              </a:solidFill>
              <a:headEnd type="diamond" w="med" len="med"/>
              <a:tailEnd type="diamond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4306669" y="2149295"/>
              <a:ext cx="1075340" cy="115216"/>
            </a:xfrm>
            <a:prstGeom prst="straightConnector1">
              <a:avLst/>
            </a:prstGeom>
            <a:ln w="76200">
              <a:solidFill>
                <a:srgbClr val="FF3333"/>
              </a:solidFill>
              <a:headEnd type="diamond" w="med" len="med"/>
              <a:tailEnd type="diamond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1"/>
          <p:cNvGrpSpPr/>
          <p:nvPr/>
        </p:nvGrpSpPr>
        <p:grpSpPr>
          <a:xfrm>
            <a:off x="5839365" y="766715"/>
            <a:ext cx="1746777" cy="867399"/>
            <a:chOff x="6014978" y="766715"/>
            <a:chExt cx="1746777" cy="867399"/>
          </a:xfrm>
        </p:grpSpPr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 rot="8628371" flipH="1">
              <a:off x="6014978" y="1340450"/>
              <a:ext cx="348184" cy="293664"/>
            </a:xfrm>
            <a:prstGeom prst="rightArrow">
              <a:avLst>
                <a:gd name="adj1" fmla="val 50000"/>
                <a:gd name="adj2" fmla="val 38542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>
                <a:cs typeface="Arial" charset="0"/>
              </a:endParaRPr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6146605" y="766715"/>
              <a:ext cx="1615150" cy="26776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ClrTx/>
              </a:pPr>
              <a:r>
                <a:rPr lang="en-US" sz="1200" dirty="0" smtClean="0">
                  <a:cs typeface="Arial" charset="0"/>
                </a:rPr>
                <a:t>Social Media</a:t>
              </a:r>
            </a:p>
          </p:txBody>
        </p:sp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2250" y="1035550"/>
              <a:ext cx="800047" cy="525219"/>
            </a:xfrm>
            <a:prstGeom prst="rect">
              <a:avLst/>
            </a:prstGeom>
            <a:noFill/>
            <a:ln w="9525">
              <a:solidFill>
                <a:schemeClr val="accent4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" name="Group 85"/>
          <p:cNvGrpSpPr/>
          <p:nvPr/>
        </p:nvGrpSpPr>
        <p:grpSpPr>
          <a:xfrm>
            <a:off x="0" y="1419600"/>
            <a:ext cx="2190890" cy="1113745"/>
            <a:chOff x="0" y="1419600"/>
            <a:chExt cx="2190890" cy="1113745"/>
          </a:xfrm>
        </p:grpSpPr>
        <p:grpSp>
          <p:nvGrpSpPr>
            <p:cNvPr id="6" name="Group 65"/>
            <p:cNvGrpSpPr/>
            <p:nvPr/>
          </p:nvGrpSpPr>
          <p:grpSpPr>
            <a:xfrm>
              <a:off x="0" y="1419600"/>
              <a:ext cx="1727005" cy="1038337"/>
              <a:chOff x="118239" y="1430541"/>
              <a:chExt cx="1727005" cy="1038337"/>
            </a:xfrm>
          </p:grpSpPr>
          <p:pic>
            <p:nvPicPr>
              <p:cNvPr id="11" name="Picture 26" descr="iphone_ic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1520"/>
              <a:stretch>
                <a:fillRect/>
              </a:stretch>
            </p:blipFill>
            <p:spPr bwMode="auto">
              <a:xfrm rot="20043306">
                <a:off x="604554" y="1882082"/>
                <a:ext cx="493713" cy="586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28"/>
              <p:cNvSpPr txBox="1">
                <a:spLocks noChangeArrowheads="1"/>
              </p:cNvSpPr>
              <p:nvPr/>
            </p:nvSpPr>
            <p:spPr bwMode="auto">
              <a:xfrm>
                <a:off x="118239" y="1430541"/>
                <a:ext cx="1727005" cy="267766"/>
              </a:xfrm>
              <a:prstGeom prst="rect">
                <a:avLst/>
              </a:prstGeom>
              <a:solidFill>
                <a:schemeClr val="bg1">
                  <a:alpha val="38039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0"/>
                  </a:spcBef>
                  <a:buClrTx/>
                </a:pPr>
                <a:r>
                  <a:rPr lang="en-US" sz="1200" dirty="0" smtClean="0">
                    <a:cs typeface="Arial" charset="0"/>
                  </a:rPr>
                  <a:t>Telecommunications</a:t>
                </a:r>
              </a:p>
            </p:txBody>
          </p:sp>
          <p:pic>
            <p:nvPicPr>
              <p:cNvPr id="13" name="Picture 2" descr="C:\DOCUME~1\aagarwa\LOCALS~1\Temp\HS6ClipImage_4c6af091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rot="402123">
                <a:off x="1304763" y="1788903"/>
                <a:ext cx="442670" cy="63588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2" name="AutoShape 20"/>
            <p:cNvSpPr>
              <a:spLocks noChangeArrowheads="1"/>
            </p:cNvSpPr>
            <p:nvPr/>
          </p:nvSpPr>
          <p:spPr bwMode="auto">
            <a:xfrm rot="10800000">
              <a:off x="1691625" y="2302915"/>
              <a:ext cx="499265" cy="230430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625143" y="143270"/>
            <a:ext cx="7581900" cy="7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127" charset="-128"/>
                <a:cs typeface="ＭＳ Ｐゴシック" pitchFamily="127" charset="-128"/>
              </a:rPr>
              <a:t>Enabling The Real-Time World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grpSp>
        <p:nvGrpSpPr>
          <p:cNvPr id="7" name="Group 87"/>
          <p:cNvGrpSpPr/>
          <p:nvPr/>
        </p:nvGrpSpPr>
        <p:grpSpPr>
          <a:xfrm>
            <a:off x="6377035" y="1918865"/>
            <a:ext cx="1959398" cy="1021615"/>
            <a:chOff x="6377035" y="1918865"/>
            <a:chExt cx="1959398" cy="1021615"/>
          </a:xfrm>
        </p:grpSpPr>
        <p:grpSp>
          <p:nvGrpSpPr>
            <p:cNvPr id="8" name="Group 56"/>
            <p:cNvGrpSpPr/>
            <p:nvPr/>
          </p:nvGrpSpPr>
          <p:grpSpPr>
            <a:xfrm>
              <a:off x="7029920" y="1918865"/>
              <a:ext cx="1306513" cy="1021615"/>
              <a:chOff x="6953110" y="1957270"/>
              <a:chExt cx="1306513" cy="1021615"/>
            </a:xfrm>
          </p:grpSpPr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7145135" y="1957270"/>
                <a:ext cx="1019831" cy="2677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0"/>
                  </a:spcBef>
                  <a:buClrTx/>
                </a:pPr>
                <a:r>
                  <a:rPr lang="en-US" sz="1200" dirty="0" err="1" smtClean="0">
                    <a:cs typeface="Arial" charset="0"/>
                  </a:rPr>
                  <a:t>eCommerce</a:t>
                </a:r>
                <a:endParaRPr lang="en-US" sz="1200" dirty="0">
                  <a:cs typeface="Arial" charset="0"/>
                </a:endParaRPr>
              </a:p>
            </p:txBody>
          </p:sp>
          <p:grpSp>
            <p:nvGrpSpPr>
              <p:cNvPr id="9" name="Group 55"/>
              <p:cNvGrpSpPr/>
              <p:nvPr/>
            </p:nvGrpSpPr>
            <p:grpSpPr>
              <a:xfrm>
                <a:off x="6953110" y="2264510"/>
                <a:ext cx="1306513" cy="714375"/>
                <a:chOff x="7422579" y="3481418"/>
                <a:chExt cx="1306513" cy="714375"/>
              </a:xfrm>
            </p:grpSpPr>
            <p:pic>
              <p:nvPicPr>
                <p:cNvPr id="25" name="Picture 10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422579" y="3514754"/>
                  <a:ext cx="528701" cy="574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11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976617" y="3481418"/>
                  <a:ext cx="752475" cy="714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>
              <a:off x="6377035" y="2264510"/>
              <a:ext cx="537670" cy="230430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6162" y="3740201"/>
            <a:ext cx="1702528" cy="822192"/>
            <a:chOff x="146162" y="3740201"/>
            <a:chExt cx="1702528" cy="822192"/>
          </a:xfrm>
        </p:grpSpPr>
        <p:pic>
          <p:nvPicPr>
            <p:cNvPr id="50" name="Picture 11" descr="Fujitsu-Sparc64-VIIIfx-Deta"/>
            <p:cNvPicPr>
              <a:picLocks noChangeAspect="1" noChangeArrowheads="1"/>
            </p:cNvPicPr>
            <p:nvPr/>
          </p:nvPicPr>
          <p:blipFill>
            <a:blip r:embed="rId8" cstate="print"/>
            <a:srcRect l="8571" r="8571" b="7619"/>
            <a:stretch>
              <a:fillRect/>
            </a:stretch>
          </p:blipFill>
          <p:spPr bwMode="auto">
            <a:xfrm>
              <a:off x="1129573" y="3871103"/>
              <a:ext cx="719117" cy="69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146162" y="3934099"/>
              <a:ext cx="952596" cy="6190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0"/>
                </a:spcBef>
                <a:buClrTx/>
              </a:pPr>
              <a:r>
                <a:rPr lang="en-US" sz="1200" dirty="0" err="1" smtClean="0">
                  <a:cs typeface="Arial" charset="0"/>
                </a:rPr>
                <a:t>Multicore</a:t>
              </a:r>
              <a:r>
                <a:rPr lang="en-US" sz="1200" dirty="0" smtClean="0">
                  <a:cs typeface="Arial" charset="0"/>
                </a:rPr>
                <a:t> </a:t>
              </a:r>
            </a:p>
            <a:p>
              <a:pPr eaLnBrk="0" hangingPunct="0">
                <a:lnSpc>
                  <a:spcPct val="95000"/>
                </a:lnSpc>
                <a:spcBef>
                  <a:spcPct val="0"/>
                </a:spcBef>
                <a:buClrTx/>
              </a:pPr>
              <a:r>
                <a:rPr lang="en-US" sz="1200" dirty="0" smtClean="0">
                  <a:cs typeface="Arial" charset="0"/>
                </a:rPr>
                <a:t>64-bit</a:t>
              </a:r>
              <a:endParaRPr lang="en-US" sz="1200" dirty="0">
                <a:cs typeface="Arial" charset="0"/>
              </a:endParaRPr>
            </a:p>
            <a:p>
              <a:pPr eaLnBrk="0" hangingPunct="0">
                <a:lnSpc>
                  <a:spcPct val="95000"/>
                </a:lnSpc>
                <a:spcBef>
                  <a:spcPct val="0"/>
                </a:spcBef>
                <a:buClrTx/>
              </a:pPr>
              <a:r>
                <a:rPr lang="en-US" sz="1200" dirty="0">
                  <a:cs typeface="Arial" charset="0"/>
                </a:rPr>
                <a:t>Processors</a:t>
              </a:r>
            </a:p>
          </p:txBody>
        </p:sp>
        <p:sp>
          <p:nvSpPr>
            <p:cNvPr id="134" name="AutoShape 20"/>
            <p:cNvSpPr>
              <a:spLocks noChangeArrowheads="1"/>
            </p:cNvSpPr>
            <p:nvPr/>
          </p:nvSpPr>
          <p:spPr bwMode="auto">
            <a:xfrm rot="20173047">
              <a:off x="1060448" y="3740201"/>
              <a:ext cx="402037" cy="230430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07406" y="3732865"/>
            <a:ext cx="2167124" cy="921962"/>
            <a:chOff x="2007406" y="3732865"/>
            <a:chExt cx="2167124" cy="921962"/>
          </a:xfrm>
        </p:grpSpPr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2007406" y="3954330"/>
              <a:ext cx="163839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5000"/>
                </a:lnSpc>
                <a:spcBef>
                  <a:spcPct val="0"/>
                </a:spcBef>
                <a:buClrTx/>
              </a:pPr>
              <a:r>
                <a:rPr lang="en-US" sz="1200" dirty="0" smtClean="0">
                  <a:cs typeface="Arial" charset="0"/>
                </a:rPr>
                <a:t>Massive DRAM capacity</a:t>
              </a:r>
              <a:endParaRPr lang="en-US" sz="1200" dirty="0">
                <a:cs typeface="Arial" charset="0"/>
              </a:endParaRPr>
            </a:p>
          </p:txBody>
        </p:sp>
        <p:pic>
          <p:nvPicPr>
            <p:cNvPr id="48" name="Picture 14" descr="dip_16_pin"/>
            <p:cNvPicPr>
              <a:picLocks noChangeAspect="1" noChangeArrowheads="1"/>
            </p:cNvPicPr>
            <p:nvPr/>
          </p:nvPicPr>
          <p:blipFill>
            <a:blip r:embed="rId9" cstate="print"/>
            <a:srcRect t="14999" b="14999"/>
            <a:stretch>
              <a:fillRect/>
            </a:stretch>
          </p:blipFill>
          <p:spPr bwMode="auto">
            <a:xfrm>
              <a:off x="2908649" y="4060580"/>
              <a:ext cx="1265881" cy="59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AutoShape 20"/>
            <p:cNvSpPr>
              <a:spLocks noChangeArrowheads="1"/>
            </p:cNvSpPr>
            <p:nvPr/>
          </p:nvSpPr>
          <p:spPr bwMode="auto">
            <a:xfrm rot="16200000">
              <a:off x="3354231" y="3732865"/>
              <a:ext cx="230430" cy="230430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792760" y="3759523"/>
            <a:ext cx="2180911" cy="799095"/>
            <a:chOff x="6792760" y="3759523"/>
            <a:chExt cx="2180911" cy="799095"/>
          </a:xfrm>
        </p:grpSpPr>
        <p:grpSp>
          <p:nvGrpSpPr>
            <p:cNvPr id="15" name="Group 59"/>
            <p:cNvGrpSpPr/>
            <p:nvPr/>
          </p:nvGrpSpPr>
          <p:grpSpPr>
            <a:xfrm>
              <a:off x="7163379" y="3835243"/>
              <a:ext cx="1810292" cy="723375"/>
              <a:chOff x="3726908" y="3381900"/>
              <a:chExt cx="1810292" cy="723375"/>
            </a:xfrm>
          </p:grpSpPr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3726908" y="3381900"/>
                <a:ext cx="992579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5000"/>
                  </a:lnSpc>
                  <a:spcBef>
                    <a:spcPct val="0"/>
                  </a:spcBef>
                  <a:buClrTx/>
                </a:pPr>
                <a:r>
                  <a:rPr lang="en-US" sz="1200" dirty="0" smtClean="0">
                    <a:cs typeface="Arial" charset="0"/>
                  </a:rPr>
                  <a:t>High-Speed</a:t>
                </a:r>
                <a:endParaRPr lang="en-US" sz="1200" dirty="0">
                  <a:cs typeface="Arial" charset="0"/>
                </a:endParaRPr>
              </a:p>
              <a:p>
                <a:pPr eaLnBrk="0" hangingPunct="0">
                  <a:lnSpc>
                    <a:spcPct val="95000"/>
                  </a:lnSpc>
                  <a:spcBef>
                    <a:spcPct val="0"/>
                  </a:spcBef>
                  <a:buClrTx/>
                </a:pPr>
                <a:r>
                  <a:rPr lang="en-US" sz="1200" dirty="0">
                    <a:cs typeface="Arial" charset="0"/>
                  </a:rPr>
                  <a:t>Networks</a:t>
                </a:r>
              </a:p>
            </p:txBody>
          </p:sp>
          <p:pic>
            <p:nvPicPr>
              <p:cNvPr id="58" name="Picture 6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672013" y="3551238"/>
                <a:ext cx="865187" cy="554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6" name="AutoShape 20"/>
            <p:cNvSpPr>
              <a:spLocks noChangeArrowheads="1"/>
            </p:cNvSpPr>
            <p:nvPr/>
          </p:nvSpPr>
          <p:spPr bwMode="auto">
            <a:xfrm rot="13253239">
              <a:off x="6792760" y="3759523"/>
              <a:ext cx="402037" cy="230430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53220" y="1458004"/>
            <a:ext cx="5107865" cy="1613010"/>
            <a:chOff x="1653220" y="1458004"/>
            <a:chExt cx="5107865" cy="1613010"/>
          </a:xfrm>
        </p:grpSpPr>
        <p:grpSp>
          <p:nvGrpSpPr>
            <p:cNvPr id="18" name="Group 147"/>
            <p:cNvGrpSpPr/>
            <p:nvPr/>
          </p:nvGrpSpPr>
          <p:grpSpPr>
            <a:xfrm>
              <a:off x="5263289" y="1458004"/>
              <a:ext cx="1497796" cy="1613009"/>
              <a:chOff x="5263289" y="1458004"/>
              <a:chExt cx="1497796" cy="1613009"/>
            </a:xfrm>
          </p:grpSpPr>
          <p:sp>
            <p:nvSpPr>
              <p:cNvPr id="145" name="Freeform 144"/>
              <p:cNvSpPr/>
              <p:nvPr/>
            </p:nvSpPr>
            <p:spPr>
              <a:xfrm rot="10800000">
                <a:off x="5416910" y="1496409"/>
                <a:ext cx="1152150" cy="1574604"/>
              </a:xfrm>
              <a:custGeom>
                <a:avLst/>
                <a:gdLst>
                  <a:gd name="connsiteX0" fmla="*/ 1167064 w 1167064"/>
                  <a:gd name="connsiteY0" fmla="*/ 0 h 1628274"/>
                  <a:gd name="connsiteX1" fmla="*/ 20053 w 1167064"/>
                  <a:gd name="connsiteY1" fmla="*/ 673769 h 1628274"/>
                  <a:gd name="connsiteX2" fmla="*/ 1046748 w 1167064"/>
                  <a:gd name="connsiteY2" fmla="*/ 1628274 h 162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64" h="1628274">
                    <a:moveTo>
                      <a:pt x="1167064" y="0"/>
                    </a:moveTo>
                    <a:cubicBezTo>
                      <a:pt x="603585" y="201195"/>
                      <a:pt x="40106" y="402390"/>
                      <a:pt x="20053" y="673769"/>
                    </a:cubicBezTo>
                    <a:cubicBezTo>
                      <a:pt x="0" y="945148"/>
                      <a:pt x="523374" y="1286711"/>
                      <a:pt x="1046748" y="1628274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0800000">
                <a:off x="5263289" y="1458004"/>
                <a:ext cx="1497796" cy="1613008"/>
              </a:xfrm>
              <a:custGeom>
                <a:avLst/>
                <a:gdLst>
                  <a:gd name="connsiteX0" fmla="*/ 1167064 w 1167064"/>
                  <a:gd name="connsiteY0" fmla="*/ 0 h 1628274"/>
                  <a:gd name="connsiteX1" fmla="*/ 20053 w 1167064"/>
                  <a:gd name="connsiteY1" fmla="*/ 673769 h 1628274"/>
                  <a:gd name="connsiteX2" fmla="*/ 1046748 w 1167064"/>
                  <a:gd name="connsiteY2" fmla="*/ 1628274 h 162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64" h="1628274">
                    <a:moveTo>
                      <a:pt x="1167064" y="0"/>
                    </a:moveTo>
                    <a:cubicBezTo>
                      <a:pt x="603585" y="201195"/>
                      <a:pt x="40106" y="402390"/>
                      <a:pt x="20053" y="673769"/>
                    </a:cubicBezTo>
                    <a:cubicBezTo>
                      <a:pt x="0" y="945148"/>
                      <a:pt x="523374" y="1286711"/>
                      <a:pt x="1046748" y="1628274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0800000">
                <a:off x="5493720" y="1534814"/>
                <a:ext cx="921720" cy="1497796"/>
              </a:xfrm>
              <a:custGeom>
                <a:avLst/>
                <a:gdLst>
                  <a:gd name="connsiteX0" fmla="*/ 1167064 w 1167064"/>
                  <a:gd name="connsiteY0" fmla="*/ 0 h 1628274"/>
                  <a:gd name="connsiteX1" fmla="*/ 20053 w 1167064"/>
                  <a:gd name="connsiteY1" fmla="*/ 673769 h 1628274"/>
                  <a:gd name="connsiteX2" fmla="*/ 1046748 w 1167064"/>
                  <a:gd name="connsiteY2" fmla="*/ 1628274 h 162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64" h="1628274">
                    <a:moveTo>
                      <a:pt x="1167064" y="0"/>
                    </a:moveTo>
                    <a:cubicBezTo>
                      <a:pt x="603585" y="201195"/>
                      <a:pt x="40106" y="402390"/>
                      <a:pt x="20053" y="673769"/>
                    </a:cubicBezTo>
                    <a:cubicBezTo>
                      <a:pt x="0" y="945148"/>
                      <a:pt x="523374" y="1286711"/>
                      <a:pt x="1046748" y="1628274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48"/>
            <p:cNvGrpSpPr/>
            <p:nvPr/>
          </p:nvGrpSpPr>
          <p:grpSpPr>
            <a:xfrm rot="10800000">
              <a:off x="1653220" y="1458005"/>
              <a:ext cx="1497796" cy="1613009"/>
              <a:chOff x="5263289" y="1458004"/>
              <a:chExt cx="1497796" cy="1613009"/>
            </a:xfrm>
          </p:grpSpPr>
          <p:sp>
            <p:nvSpPr>
              <p:cNvPr id="150" name="Freeform 149"/>
              <p:cNvSpPr/>
              <p:nvPr/>
            </p:nvSpPr>
            <p:spPr>
              <a:xfrm rot="10800000">
                <a:off x="5416910" y="1496409"/>
                <a:ext cx="1152150" cy="1574604"/>
              </a:xfrm>
              <a:custGeom>
                <a:avLst/>
                <a:gdLst>
                  <a:gd name="connsiteX0" fmla="*/ 1167064 w 1167064"/>
                  <a:gd name="connsiteY0" fmla="*/ 0 h 1628274"/>
                  <a:gd name="connsiteX1" fmla="*/ 20053 w 1167064"/>
                  <a:gd name="connsiteY1" fmla="*/ 673769 h 1628274"/>
                  <a:gd name="connsiteX2" fmla="*/ 1046748 w 1167064"/>
                  <a:gd name="connsiteY2" fmla="*/ 1628274 h 162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64" h="1628274">
                    <a:moveTo>
                      <a:pt x="1167064" y="0"/>
                    </a:moveTo>
                    <a:cubicBezTo>
                      <a:pt x="603585" y="201195"/>
                      <a:pt x="40106" y="402390"/>
                      <a:pt x="20053" y="673769"/>
                    </a:cubicBezTo>
                    <a:cubicBezTo>
                      <a:pt x="0" y="945148"/>
                      <a:pt x="523374" y="1286711"/>
                      <a:pt x="1046748" y="1628274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0800000">
                <a:off x="5263289" y="1458004"/>
                <a:ext cx="1497796" cy="1613008"/>
              </a:xfrm>
              <a:custGeom>
                <a:avLst/>
                <a:gdLst>
                  <a:gd name="connsiteX0" fmla="*/ 1167064 w 1167064"/>
                  <a:gd name="connsiteY0" fmla="*/ 0 h 1628274"/>
                  <a:gd name="connsiteX1" fmla="*/ 20053 w 1167064"/>
                  <a:gd name="connsiteY1" fmla="*/ 673769 h 1628274"/>
                  <a:gd name="connsiteX2" fmla="*/ 1046748 w 1167064"/>
                  <a:gd name="connsiteY2" fmla="*/ 1628274 h 162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64" h="1628274">
                    <a:moveTo>
                      <a:pt x="1167064" y="0"/>
                    </a:moveTo>
                    <a:cubicBezTo>
                      <a:pt x="603585" y="201195"/>
                      <a:pt x="40106" y="402390"/>
                      <a:pt x="20053" y="673769"/>
                    </a:cubicBezTo>
                    <a:cubicBezTo>
                      <a:pt x="0" y="945148"/>
                      <a:pt x="523374" y="1286711"/>
                      <a:pt x="1046748" y="1628274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0800000">
                <a:off x="5493720" y="1534814"/>
                <a:ext cx="921720" cy="1497796"/>
              </a:xfrm>
              <a:custGeom>
                <a:avLst/>
                <a:gdLst>
                  <a:gd name="connsiteX0" fmla="*/ 1167064 w 1167064"/>
                  <a:gd name="connsiteY0" fmla="*/ 0 h 1628274"/>
                  <a:gd name="connsiteX1" fmla="*/ 20053 w 1167064"/>
                  <a:gd name="connsiteY1" fmla="*/ 673769 h 1628274"/>
                  <a:gd name="connsiteX2" fmla="*/ 1046748 w 1167064"/>
                  <a:gd name="connsiteY2" fmla="*/ 1628274 h 162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7064" h="1628274">
                    <a:moveTo>
                      <a:pt x="1167064" y="0"/>
                    </a:moveTo>
                    <a:cubicBezTo>
                      <a:pt x="603585" y="201195"/>
                      <a:pt x="40106" y="402390"/>
                      <a:pt x="20053" y="673769"/>
                    </a:cubicBezTo>
                    <a:cubicBezTo>
                      <a:pt x="0" y="945148"/>
                      <a:pt x="523374" y="1286711"/>
                      <a:pt x="1046748" y="1628274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384385" y="728310"/>
            <a:ext cx="1428596" cy="865204"/>
            <a:chOff x="1384385" y="728310"/>
            <a:chExt cx="1428596" cy="865204"/>
          </a:xfrm>
        </p:grpSpPr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1384385" y="728310"/>
              <a:ext cx="1428596" cy="2677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ClrTx/>
              </a:pPr>
              <a:r>
                <a:rPr lang="en-US" sz="1200" dirty="0" smtClean="0">
                  <a:cs typeface="Arial" charset="0"/>
                </a:rPr>
                <a:t>Financial Services</a:t>
              </a:r>
              <a:endParaRPr lang="en-US" sz="1200" dirty="0">
                <a:cs typeface="Arial" charset="0"/>
              </a:endParaRPr>
            </a:p>
          </p:txBody>
        </p:sp>
        <p:grpSp>
          <p:nvGrpSpPr>
            <p:cNvPr id="20" name="Group 86"/>
            <p:cNvGrpSpPr/>
            <p:nvPr/>
          </p:nvGrpSpPr>
          <p:grpSpPr>
            <a:xfrm>
              <a:off x="1614815" y="997145"/>
              <a:ext cx="1022516" cy="596369"/>
              <a:chOff x="1614815" y="997145"/>
              <a:chExt cx="1022516" cy="596369"/>
            </a:xfrm>
          </p:grpSpPr>
          <p:pic>
            <p:nvPicPr>
              <p:cNvPr id="17" name="Picture 4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614815" y="997145"/>
                <a:ext cx="729695" cy="460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AutoShape 21"/>
              <p:cNvSpPr>
                <a:spLocks noChangeArrowheads="1"/>
              </p:cNvSpPr>
              <p:nvPr/>
            </p:nvSpPr>
            <p:spPr bwMode="auto">
              <a:xfrm rot="2011370" flipH="1">
                <a:off x="2282499" y="1369799"/>
                <a:ext cx="354832" cy="223715"/>
              </a:xfrm>
              <a:prstGeom prst="rightArrow">
                <a:avLst>
                  <a:gd name="adj1" fmla="val 50000"/>
                  <a:gd name="adj2" fmla="val 38542"/>
                </a:avLst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272989" y="3175969"/>
            <a:ext cx="5987354" cy="660926"/>
            <a:chOff x="1272989" y="3175969"/>
            <a:chExt cx="5987354" cy="660926"/>
          </a:xfrm>
        </p:grpSpPr>
        <p:sp>
          <p:nvSpPr>
            <p:cNvPr id="59" name="Flowchart: Manual Operation 58"/>
            <p:cNvSpPr/>
            <p:nvPr/>
          </p:nvSpPr>
          <p:spPr>
            <a:xfrm rot="10800000">
              <a:off x="1384378" y="3175969"/>
              <a:ext cx="5875965" cy="544452"/>
            </a:xfrm>
            <a:prstGeom prst="flowChartManualOperation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72989" y="3272118"/>
              <a:ext cx="5665694" cy="564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Next Generation DBMSs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276165" y="3714935"/>
            <a:ext cx="2061322" cy="898807"/>
            <a:chOff x="4276165" y="3714935"/>
            <a:chExt cx="2061322" cy="898807"/>
          </a:xfrm>
        </p:grpSpPr>
        <p:pic>
          <p:nvPicPr>
            <p:cNvPr id="72" name="Picture 7" descr="asic-inside-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387789" y="3913246"/>
              <a:ext cx="949698" cy="70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9" name="Group 78"/>
            <p:cNvGrpSpPr/>
            <p:nvPr/>
          </p:nvGrpSpPr>
          <p:grpSpPr>
            <a:xfrm>
              <a:off x="4276165" y="3714935"/>
              <a:ext cx="1488143" cy="673628"/>
              <a:chOff x="4276165" y="3714935"/>
              <a:chExt cx="1488143" cy="673628"/>
            </a:xfrm>
          </p:grpSpPr>
          <p:sp>
            <p:nvSpPr>
              <p:cNvPr id="73" name="Text Box 15"/>
              <p:cNvSpPr txBox="1">
                <a:spLocks noChangeArrowheads="1"/>
              </p:cNvSpPr>
              <p:nvPr/>
            </p:nvSpPr>
            <p:spPr bwMode="auto">
              <a:xfrm>
                <a:off x="4276165" y="3945365"/>
                <a:ext cx="1488143" cy="443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95000"/>
                  </a:lnSpc>
                  <a:spcBef>
                    <a:spcPct val="0"/>
                  </a:spcBef>
                  <a:buClrTx/>
                </a:pPr>
                <a:r>
                  <a:rPr lang="en-US" sz="1200" dirty="0" smtClean="0">
                    <a:cs typeface="Arial" charset="0"/>
                  </a:rPr>
                  <a:t>SSD/Persistent 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0"/>
                  </a:spcBef>
                  <a:buClrTx/>
                </a:pPr>
                <a:r>
                  <a:rPr lang="en-US" sz="1200" dirty="0" smtClean="0">
                    <a:cs typeface="Arial" charset="0"/>
                  </a:rPr>
                  <a:t>Memory</a:t>
                </a:r>
                <a:endParaRPr lang="en-US" sz="1200" dirty="0">
                  <a:cs typeface="Arial" charset="0"/>
                </a:endParaRPr>
              </a:p>
            </p:txBody>
          </p:sp>
          <p:sp>
            <p:nvSpPr>
              <p:cNvPr id="75" name="AutoShape 20"/>
              <p:cNvSpPr>
                <a:spLocks noChangeArrowheads="1"/>
              </p:cNvSpPr>
              <p:nvPr/>
            </p:nvSpPr>
            <p:spPr bwMode="auto">
              <a:xfrm rot="16200000">
                <a:off x="5326467" y="3714935"/>
                <a:ext cx="230430" cy="230430"/>
              </a:xfrm>
              <a:prstGeom prst="rightArrow">
                <a:avLst>
                  <a:gd name="adj1" fmla="val 50000"/>
                  <a:gd name="adj2" fmla="val 4444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buClrTx/>
                </a:pPr>
                <a:endParaRPr lang="en-US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4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45" y="1226919"/>
            <a:ext cx="8140700" cy="3325358"/>
          </a:xfrm>
        </p:spPr>
        <p:txBody>
          <a:bodyPr/>
          <a:lstStyle/>
          <a:p>
            <a:r>
              <a:rPr lang="en-US" dirty="0" smtClean="0"/>
              <a:t>Intuitive interfaces </a:t>
            </a:r>
          </a:p>
          <a:p>
            <a:r>
              <a:rPr lang="en-US" dirty="0" smtClean="0"/>
              <a:t>Instantaneous response time</a:t>
            </a:r>
            <a:endParaRPr lang="en-US" sz="1800" dirty="0" smtClean="0"/>
          </a:p>
          <a:p>
            <a:r>
              <a:rPr lang="en-US" dirty="0" smtClean="0"/>
              <a:t>Real-time reporting </a:t>
            </a:r>
          </a:p>
          <a:p>
            <a:r>
              <a:rPr lang="en-US" dirty="0" smtClean="0"/>
              <a:t>Structured / Unstructured data</a:t>
            </a:r>
          </a:p>
          <a:p>
            <a:r>
              <a:rPr lang="en-US" dirty="0" smtClean="0"/>
              <a:t>Extreme concurrency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979" y="905435"/>
            <a:ext cx="4156021" cy="348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Trends </a:t>
            </a:r>
          </a:p>
        </p:txBody>
      </p:sp>
      <p:sp>
        <p:nvSpPr>
          <p:cNvPr id="59395" name="Rectangle 70"/>
          <p:cNvSpPr>
            <a:spLocks noGrp="1" noChangeArrowheads="1"/>
          </p:cNvSpPr>
          <p:nvPr>
            <p:ph idx="1"/>
          </p:nvPr>
        </p:nvSpPr>
        <p:spPr>
          <a:xfrm>
            <a:off x="808038" y="1164165"/>
            <a:ext cx="8140700" cy="3325358"/>
          </a:xfrm>
        </p:spPr>
        <p:txBody>
          <a:bodyPr/>
          <a:lstStyle/>
          <a:p>
            <a:r>
              <a:rPr lang="en-US" sz="2000" dirty="0" smtClean="0"/>
              <a:t>Processor throughput </a:t>
            </a:r>
          </a:p>
          <a:p>
            <a:pPr lvl="1"/>
            <a:r>
              <a:rPr lang="en-US" sz="1800" dirty="0" smtClean="0"/>
              <a:t>Cores per socket: 5x in last 5 years</a:t>
            </a:r>
          </a:p>
          <a:p>
            <a:pPr lvl="1"/>
            <a:r>
              <a:rPr lang="en-US" sz="1800" dirty="0" smtClean="0"/>
              <a:t>Clock frequency: Flat in last 2 years </a:t>
            </a:r>
          </a:p>
          <a:p>
            <a:r>
              <a:rPr lang="en-US" sz="2000" dirty="0" smtClean="0"/>
              <a:t>Memory capacity 2x every 2 years</a:t>
            </a:r>
          </a:p>
          <a:p>
            <a:r>
              <a:rPr lang="en-US" sz="2000" dirty="0" smtClean="0"/>
              <a:t>High-speed networking: </a:t>
            </a:r>
            <a:r>
              <a:rPr lang="en-US" sz="2000" dirty="0" err="1" smtClean="0"/>
              <a:t>Infiniband</a:t>
            </a:r>
            <a:r>
              <a:rPr lang="en-US" sz="2000" dirty="0" smtClean="0"/>
              <a:t>, </a:t>
            </a:r>
            <a:r>
              <a:rPr lang="en-US" sz="2000" dirty="0" err="1" smtClean="0"/>
              <a:t>RapidIO</a:t>
            </a:r>
            <a:r>
              <a:rPr lang="en-US" sz="2000" dirty="0" smtClean="0"/>
              <a:t>, 10GigE, etc. </a:t>
            </a:r>
          </a:p>
          <a:p>
            <a:r>
              <a:rPr lang="en-US" sz="2000" dirty="0" smtClean="0"/>
              <a:t>Persistent memory technologies</a:t>
            </a:r>
          </a:p>
          <a:p>
            <a:pPr lvl="1"/>
            <a:r>
              <a:rPr lang="en-US" sz="1800" dirty="0" smtClean="0"/>
              <a:t>Flash replacing disks for online storage</a:t>
            </a:r>
          </a:p>
          <a:p>
            <a:pPr lvl="1"/>
            <a:r>
              <a:rPr lang="en-US" sz="1800" dirty="0" smtClean="0"/>
              <a:t>PC-RAM, MRAM : extension of RAM, or superfast disks for hot data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ph_ind_arc_007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644" y="548725"/>
            <a:ext cx="1604356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8114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Trends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4472174" cy="3297237"/>
          </a:xfrm>
        </p:spPr>
        <p:txBody>
          <a:bodyPr/>
          <a:lstStyle/>
          <a:p>
            <a:r>
              <a:rPr lang="en-US" sz="1800" dirty="0" smtClean="0"/>
              <a:t>Emerging Industry Trend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/>
              <a:t>Exadata</a:t>
            </a:r>
            <a:r>
              <a:rPr lang="en-US" sz="1600" dirty="0" smtClean="0"/>
              <a:t>, </a:t>
            </a:r>
            <a:r>
              <a:rPr lang="en-US" sz="1600" dirty="0" err="1" smtClean="0"/>
              <a:t>Exalytics</a:t>
            </a:r>
            <a:r>
              <a:rPr lang="en-US" sz="1600" dirty="0" smtClean="0"/>
              <a:t>, Big-Data Appliance</a:t>
            </a:r>
          </a:p>
          <a:p>
            <a:r>
              <a:rPr lang="en-US" sz="1800" dirty="0" smtClean="0"/>
              <a:t>Balanced Compute/Capacity/Power</a:t>
            </a:r>
          </a:p>
          <a:p>
            <a:r>
              <a:rPr lang="en-US" sz="1800" dirty="0" smtClean="0"/>
              <a:t>Co-developed components</a:t>
            </a:r>
          </a:p>
          <a:p>
            <a:r>
              <a:rPr lang="en-US" sz="1800" dirty="0" smtClean="0"/>
              <a:t>Built-in scale up, scale out</a:t>
            </a:r>
            <a:endParaRPr lang="en-US" sz="1200" dirty="0" smtClean="0"/>
          </a:p>
          <a:p>
            <a:r>
              <a:rPr lang="en-US" sz="1800" dirty="0" smtClean="0"/>
              <a:t>Built-in interoperability</a:t>
            </a:r>
          </a:p>
          <a:p>
            <a:r>
              <a:rPr lang="en-US" sz="1800" dirty="0" smtClean="0"/>
              <a:t>Pushdown functionality into hardware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/>
              <a:t>Exadata</a:t>
            </a:r>
            <a:r>
              <a:rPr lang="en-US" sz="1600" dirty="0" smtClean="0"/>
              <a:t> Smart Storage</a:t>
            </a:r>
            <a:endParaRPr lang="en-US" sz="1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Integrated Appliances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574" y="936905"/>
            <a:ext cx="34369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614597" y="857419"/>
            <a:ext cx="7787390" cy="3678676"/>
            <a:chOff x="614597" y="876925"/>
            <a:chExt cx="7787390" cy="3678676"/>
          </a:xfrm>
        </p:grpSpPr>
        <p:sp>
          <p:nvSpPr>
            <p:cNvPr id="4" name="AutoShape 11"/>
            <p:cNvSpPr>
              <a:spLocks noChangeArrowheads="1"/>
            </p:cNvSpPr>
            <p:nvPr/>
          </p:nvSpPr>
          <p:spPr bwMode="ltGray">
            <a:xfrm>
              <a:off x="614597" y="876925"/>
              <a:ext cx="7787390" cy="3678676"/>
            </a:xfrm>
            <a:prstGeom prst="roundRect">
              <a:avLst>
                <a:gd name="adj" fmla="val 814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1435" tIns="45718" rIns="91435" bIns="45718" anchor="ctr"/>
            <a:lstStyle/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3" name="Group 78"/>
            <p:cNvGrpSpPr/>
            <p:nvPr/>
          </p:nvGrpSpPr>
          <p:grpSpPr>
            <a:xfrm>
              <a:off x="4533941" y="955183"/>
              <a:ext cx="1813742" cy="3522161"/>
              <a:chOff x="4516056" y="955183"/>
              <a:chExt cx="1813742" cy="3522161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516056" y="955183"/>
                <a:ext cx="1813742" cy="3522161"/>
              </a:xfrm>
              <a:prstGeom prst="roundRect">
                <a:avLst>
                  <a:gd name="adj" fmla="val 1251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81883" y="4083776"/>
                <a:ext cx="1682088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100" b="1" kern="1200" dirty="0" smtClean="0">
                    <a:ea typeface="+mn-ea"/>
                    <a:cs typeface="Arial" pitchFamily="34" charset="0"/>
                  </a:rPr>
                  <a:t>In-Memory Analytics Software</a:t>
                </a:r>
              </a:p>
            </p:txBody>
          </p:sp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21436" y="964476"/>
                <a:ext cx="1002982" cy="10026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50594" y="2166554"/>
                <a:ext cx="744667" cy="744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522252" y="2856043"/>
                <a:ext cx="180135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000" dirty="0" smtClean="0">
                    <a:ea typeface="+mn-ea"/>
                    <a:cs typeface="Arial" pitchFamily="34" charset="0"/>
                  </a:rPr>
                  <a:t>Memory Optimized Essbase</a:t>
                </a:r>
                <a:endParaRPr lang="en-US" sz="1000" kern="1200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28875" y="1693895"/>
                <a:ext cx="16820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400" b="1" dirty="0" smtClean="0">
                    <a:ea typeface="+mn-ea"/>
                    <a:cs typeface="Arial" pitchFamily="34" charset="0"/>
                  </a:rPr>
                  <a:t>TimesTen for Exalytics</a:t>
                </a:r>
                <a:endParaRPr lang="en-US" sz="1400" b="1" kern="1200" dirty="0"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4" name="Picture 6" descr="C:\Documents and Settings\vamurth.ST-USERS\Local Settings\Temporary Internet Files\Content.IE5\WXA9FRCV\MC900241119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98953" y="3201740"/>
                <a:ext cx="647948" cy="484311"/>
              </a:xfrm>
              <a:prstGeom prst="rect">
                <a:avLst/>
              </a:prstGeom>
              <a:noFill/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522252" y="3738980"/>
                <a:ext cx="180135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000" dirty="0" smtClean="0">
                    <a:ea typeface="+mn-ea"/>
                    <a:cs typeface="Arial" pitchFamily="34" charset="0"/>
                  </a:rPr>
                  <a:t>Adaptive In-Memory Tools</a:t>
                </a:r>
                <a:endParaRPr lang="en-US" sz="1000" kern="1200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79"/>
            <p:cNvGrpSpPr/>
            <p:nvPr/>
          </p:nvGrpSpPr>
          <p:grpSpPr>
            <a:xfrm>
              <a:off x="6469344" y="955183"/>
              <a:ext cx="1813742" cy="3522161"/>
              <a:chOff x="6469344" y="955183"/>
              <a:chExt cx="1813742" cy="3522161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6469344" y="955183"/>
                <a:ext cx="1813742" cy="3522161"/>
              </a:xfrm>
              <a:prstGeom prst="roundRect">
                <a:avLst>
                  <a:gd name="adj" fmla="val 1251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427" name="Picture 3" descr="C:\Documents and Settings\vamurth.ST-USERS\Desktop\Hardware\bimachine_PNGs\bimachine_la5d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76115" y="1874131"/>
                <a:ext cx="1600200" cy="737245"/>
              </a:xfrm>
              <a:prstGeom prst="rect">
                <a:avLst/>
              </a:prstGeom>
              <a:noFill/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6475540" y="2691886"/>
                <a:ext cx="18013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000" dirty="0" smtClean="0">
                    <a:ea typeface="+mn-ea"/>
                  </a:rPr>
                  <a:t>1 TB RAM</a:t>
                </a:r>
              </a:p>
              <a:p>
                <a:pPr algn="ctr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000" kern="1200" dirty="0" smtClean="0">
                    <a:ea typeface="+mn-ea"/>
                    <a:cs typeface="Arial" pitchFamily="34" charset="0"/>
                  </a:rPr>
                  <a:t>40 Processing Cores</a:t>
                </a:r>
              </a:p>
              <a:p>
                <a:pPr algn="ctr" rtl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000" dirty="0" smtClean="0">
                    <a:ea typeface="+mn-ea"/>
                  </a:rPr>
                  <a:t>High Speed Networking</a:t>
                </a:r>
                <a:endParaRPr lang="en-US" sz="1000" kern="1200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535171" y="4083776"/>
                <a:ext cx="1682088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100" b="1" kern="1200" dirty="0" smtClean="0">
                    <a:ea typeface="+mn-ea"/>
                    <a:cs typeface="Arial" pitchFamily="34" charset="0"/>
                  </a:rPr>
                  <a:t>In-Memory Analytics Hardware</a:t>
                </a:r>
              </a:p>
            </p:txBody>
          </p:sp>
        </p:grpSp>
        <p:grpSp>
          <p:nvGrpSpPr>
            <p:cNvPr id="16" name="Group 77"/>
            <p:cNvGrpSpPr/>
            <p:nvPr/>
          </p:nvGrpSpPr>
          <p:grpSpPr>
            <a:xfrm>
              <a:off x="750719" y="955183"/>
              <a:ext cx="3661561" cy="3522161"/>
              <a:chOff x="750719" y="955183"/>
              <a:chExt cx="3661561" cy="352216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50719" y="955183"/>
                <a:ext cx="3661561" cy="3522161"/>
              </a:xfrm>
              <a:prstGeom prst="roundRect">
                <a:avLst>
                  <a:gd name="adj" fmla="val 6466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sz="11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4658" y="4083776"/>
                <a:ext cx="3633682" cy="380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D0000"/>
                  </a:buClr>
                  <a:defRPr/>
                </a:pPr>
                <a:r>
                  <a:rPr lang="en-US" sz="1100" b="1" kern="1200" dirty="0" smtClean="0">
                    <a:ea typeface="+mn-ea"/>
                    <a:cs typeface="Arial" pitchFamily="34" charset="0"/>
                  </a:rPr>
                  <a:t>Optimized Oracle Business Intelligence Foundation Suite</a:t>
                </a:r>
              </a:p>
            </p:txBody>
          </p:sp>
          <p:grpSp>
            <p:nvGrpSpPr>
              <p:cNvPr id="17" name="Group 33"/>
              <p:cNvGrpSpPr>
                <a:grpSpLocks noChangeAspect="1"/>
              </p:cNvGrpSpPr>
              <p:nvPr/>
            </p:nvGrpSpPr>
            <p:grpSpPr>
              <a:xfrm>
                <a:off x="1109598" y="1159699"/>
                <a:ext cx="2943802" cy="2751110"/>
                <a:chOff x="1617158" y="1805753"/>
                <a:chExt cx="3175560" cy="2967691"/>
              </a:xfrm>
            </p:grpSpPr>
            <p:pic>
              <p:nvPicPr>
                <p:cNvPr id="59" name="Picture 2" descr="Screen20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099007" y="3876429"/>
                  <a:ext cx="463220" cy="347416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0" name="Picture 3" descr="AnswersPlusEdi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617158" y="3235868"/>
                  <a:ext cx="448298" cy="336337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1" name="Picture 2" descr="Indicator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264542" y="1897496"/>
                  <a:ext cx="481222" cy="360916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18" name="Group 70"/>
                <p:cNvGrpSpPr>
                  <a:grpSpLocks/>
                </p:cNvGrpSpPr>
                <p:nvPr/>
              </p:nvGrpSpPr>
              <p:grpSpPr bwMode="auto">
                <a:xfrm>
                  <a:off x="4287616" y="3198262"/>
                  <a:ext cx="505102" cy="363431"/>
                  <a:chOff x="1799" y="785"/>
                  <a:chExt cx="3911" cy="3053"/>
                </a:xfrm>
              </p:grpSpPr>
              <p:pic>
                <p:nvPicPr>
                  <p:cNvPr id="7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r="47423"/>
                  <a:stretch>
                    <a:fillRect/>
                  </a:stretch>
                </p:blipFill>
                <p:spPr bwMode="auto">
                  <a:xfrm>
                    <a:off x="1799" y="785"/>
                    <a:ext cx="2771" cy="3053"/>
                  </a:xfrm>
                  <a:prstGeom prst="rect">
                    <a:avLst/>
                  </a:prstGeom>
                  <a:noFill/>
                  <a:ln w="9525">
                    <a:solidFill>
                      <a:schemeClr val="bg2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</p:spPr>
              </p:pic>
              <p:pic>
                <p:nvPicPr>
                  <p:cNvPr id="7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4570" y="785"/>
                    <a:ext cx="1140" cy="3053"/>
                  </a:xfrm>
                  <a:prstGeom prst="rect">
                    <a:avLst/>
                  </a:prstGeom>
                  <a:noFill/>
                  <a:ln w="9525">
                    <a:solidFill>
                      <a:schemeClr val="bg2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</p:spPr>
              </p:pic>
            </p:grpSp>
            <p:pic>
              <p:nvPicPr>
                <p:cNvPr id="63" name="Picture 7" descr="http://biui/BI_Studio/negril/scorecard/design/drafts/diagrams/2007-10-31/Tree_Diagram_Overview_Opened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224534" y="2531080"/>
                  <a:ext cx="505122" cy="37897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bg2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4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651895" y="3808095"/>
                  <a:ext cx="522969" cy="31064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1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 bwMode="auto">
                <a:xfrm>
                  <a:off x="3038867" y="4420266"/>
                  <a:ext cx="470443" cy="3531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" name="Picture 10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648841" y="2667157"/>
                  <a:ext cx="490258" cy="316468"/>
                </a:xfrm>
                <a:prstGeom prst="rect">
                  <a:avLst/>
                </a:prstGeom>
                <a:noFill/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9" name="Group 42"/>
                <p:cNvGrpSpPr/>
                <p:nvPr/>
              </p:nvGrpSpPr>
              <p:grpSpPr>
                <a:xfrm>
                  <a:off x="3865372" y="2049903"/>
                  <a:ext cx="287823" cy="354241"/>
                  <a:chOff x="5233040" y="1103843"/>
                  <a:chExt cx="346190" cy="731665"/>
                </a:xfrm>
              </p:grpSpPr>
              <p:pic>
                <p:nvPicPr>
                  <p:cNvPr id="74" name="Picture 11" descr="phone_hero20071019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 l="42252" r="30782" b="27794"/>
                  <a:stretch>
                    <a:fillRect/>
                  </a:stretch>
                </p:blipFill>
                <p:spPr bwMode="auto">
                  <a:xfrm>
                    <a:off x="5233040" y="1103843"/>
                    <a:ext cx="346190" cy="73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5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5261326" y="1321860"/>
                    <a:ext cx="291517" cy="48052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68" name="Picture 13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2671992" y="1805753"/>
                  <a:ext cx="255208" cy="484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15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665444" y="4434843"/>
                  <a:ext cx="205783" cy="325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Picture 69" descr="process_icon.png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3663946" y="4269955"/>
                  <a:ext cx="549557" cy="343692"/>
                </a:xfrm>
                <a:prstGeom prst="rect">
                  <a:avLst/>
                </a:prstGeom>
              </p:spPr>
            </p:pic>
            <p:pic>
              <p:nvPicPr>
                <p:cNvPr id="71" name="Picture 2" descr="C:\DOCUME~1\aagarwa\LOCALS~1\Temp\HS6ClipImage_4c6af091.jpg"/>
                <p:cNvPicPr>
                  <a:picLocks noChangeAspect="1" noChangeArrowheads="1"/>
                </p:cNvPicPr>
                <p:nvPr/>
              </p:nvPicPr>
              <p:blipFill>
                <a:blip r:embed="rId21" cstate="screen"/>
                <a:srcRect/>
                <a:stretch>
                  <a:fillRect/>
                </a:stretch>
              </p:blipFill>
              <p:spPr bwMode="auto">
                <a:xfrm>
                  <a:off x="2168165" y="4175805"/>
                  <a:ext cx="342665" cy="443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72" name="Picture 71" descr="revised_new_bevelled_bullseye.png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2173963" y="2244798"/>
                  <a:ext cx="2029035" cy="2084626"/>
                </a:xfrm>
                <a:prstGeom prst="rect">
                  <a:avLst/>
                </a:prstGeom>
              </p:spPr>
            </p:pic>
            <p:pic>
              <p:nvPicPr>
                <p:cNvPr id="7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ltGray">
                <a:xfrm>
                  <a:off x="2174988" y="2106606"/>
                  <a:ext cx="325333" cy="44405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3" name="Title 1"/>
          <p:cNvSpPr txBox="1">
            <a:spLocks/>
          </p:cNvSpPr>
          <p:nvPr/>
        </p:nvSpPr>
        <p:spPr bwMode="auto">
          <a:xfrm>
            <a:off x="808038" y="201075"/>
            <a:ext cx="8132762" cy="4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ea typeface="ＭＳ Ｐゴシック" pitchFamily="127" charset="-128"/>
                <a:cs typeface="ＭＳ Ｐゴシック" pitchFamily="127" charset="-128"/>
              </a:rPr>
              <a:t>Example: Oracle </a:t>
            </a:r>
            <a:r>
              <a:rPr lang="en-US" sz="2800" b="1" dirty="0" err="1" smtClean="0">
                <a:ea typeface="ＭＳ Ｐゴシック" pitchFamily="127" charset="-128"/>
                <a:cs typeface="ＭＳ Ｐゴシック" pitchFamily="127" charset="-128"/>
              </a:rPr>
              <a:t>Exalytics</a:t>
            </a:r>
            <a:r>
              <a:rPr lang="en-US" sz="2800" b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800" b="1" smtClean="0">
                <a:ea typeface="ＭＳ Ｐゴシック" pitchFamily="127" charset="-128"/>
                <a:cs typeface="ＭＳ Ｐゴシック" pitchFamily="127" charset="-128"/>
              </a:rPr>
              <a:t>In-Memory 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08688" y="998200"/>
            <a:ext cx="2054087" cy="1192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Trends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7" y="1164165"/>
            <a:ext cx="6318904" cy="3297237"/>
          </a:xfrm>
        </p:spPr>
        <p:txBody>
          <a:bodyPr/>
          <a:lstStyle/>
          <a:p>
            <a:r>
              <a:rPr lang="en-US" sz="2000" dirty="0" smtClean="0"/>
              <a:t>CPU core performance is flat</a:t>
            </a:r>
          </a:p>
          <a:p>
            <a:r>
              <a:rPr lang="en-US" sz="2000" dirty="0" smtClean="0"/>
              <a:t>Parallelize (don’t paralyze)</a:t>
            </a:r>
          </a:p>
          <a:p>
            <a:pPr lvl="1"/>
            <a:r>
              <a:rPr lang="en-US" sz="1800" dirty="0" smtClean="0"/>
              <a:t>Coarse-grained parallelism</a:t>
            </a:r>
          </a:p>
          <a:p>
            <a:pPr marL="914400" lvl="2" indent="-342900">
              <a:buFont typeface="Wingdings" pitchFamily="2" charset="2"/>
              <a:buChar char="q"/>
            </a:pPr>
            <a:r>
              <a:rPr lang="en-US" sz="1400" dirty="0" smtClean="0"/>
              <a:t>Exploit workload parallelism</a:t>
            </a:r>
          </a:p>
          <a:p>
            <a:pPr marL="914400" lvl="2" indent="-342900">
              <a:buFont typeface="Wingdings" pitchFamily="2" charset="2"/>
              <a:buChar char="q"/>
            </a:pPr>
            <a:r>
              <a:rPr lang="en-US" sz="1400" dirty="0" smtClean="0"/>
              <a:t>Parallelize query execution</a:t>
            </a:r>
          </a:p>
          <a:p>
            <a:pPr marL="914400" lvl="2" indent="-342900">
              <a:buFont typeface="Wingdings" pitchFamily="2" charset="2"/>
              <a:buChar char="q"/>
            </a:pPr>
            <a:r>
              <a:rPr lang="en-US" sz="1400" dirty="0" smtClean="0"/>
              <a:t>Parallelize maintenance operations (backup/restore)</a:t>
            </a:r>
          </a:p>
          <a:p>
            <a:pPr marL="914400" lvl="2" indent="-342900">
              <a:buFont typeface="Wingdings" pitchFamily="2" charset="2"/>
              <a:buChar char="q"/>
            </a:pPr>
            <a:r>
              <a:rPr lang="en-US" sz="1400" dirty="0" smtClean="0"/>
              <a:t>Exploit high speed communication primitives (e.g. </a:t>
            </a:r>
            <a:r>
              <a:rPr lang="en-US" sz="1400" dirty="0" err="1" smtClean="0"/>
              <a:t>Infiniband</a:t>
            </a:r>
            <a:r>
              <a:rPr lang="en-US" sz="1400" dirty="0" smtClean="0"/>
              <a:t> RDS</a:t>
            </a:r>
            <a:r>
              <a:rPr lang="en-US" sz="1600" dirty="0" smtClean="0"/>
              <a:t>)</a:t>
            </a:r>
          </a:p>
          <a:p>
            <a:pPr lvl="1"/>
            <a:r>
              <a:rPr lang="en-US" sz="1800" dirty="0" smtClean="0"/>
              <a:t>Fine-grained parallelism</a:t>
            </a:r>
          </a:p>
          <a:p>
            <a:pPr lvl="2">
              <a:buFont typeface="Wingdings" pitchFamily="2" charset="2"/>
              <a:buChar char="q"/>
            </a:pPr>
            <a:r>
              <a:rPr lang="en-US" sz="1400" dirty="0" smtClean="0"/>
              <a:t>Vector execution </a:t>
            </a:r>
          </a:p>
          <a:p>
            <a:pPr lvl="2">
              <a:buFont typeface="Wingdings" pitchFamily="2" charset="2"/>
              <a:buChar char="q"/>
            </a:pPr>
            <a:r>
              <a:rPr lang="en-US" sz="1400" dirty="0" smtClean="0"/>
              <a:t>Multi-threading of low-level primitives</a:t>
            </a:r>
          </a:p>
          <a:p>
            <a:pPr lvl="2"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Parallelism Everywhere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Trends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9" y="1164165"/>
            <a:ext cx="4992126" cy="3297237"/>
          </a:xfrm>
        </p:spPr>
        <p:txBody>
          <a:bodyPr/>
          <a:lstStyle/>
          <a:p>
            <a:r>
              <a:rPr lang="en-US" sz="1800" dirty="0" smtClean="0"/>
              <a:t>Use all the available tools:</a:t>
            </a:r>
          </a:p>
          <a:p>
            <a:pPr lvl="1"/>
            <a:r>
              <a:rPr lang="en-US" sz="1600" dirty="0" smtClean="0"/>
              <a:t>In-memory storage when </a:t>
            </a:r>
            <a:r>
              <a:rPr lang="en-US" sz="1600" dirty="0" smtClean="0"/>
              <a:t>applicable</a:t>
            </a:r>
            <a:endParaRPr lang="en-US" sz="1400" dirty="0" smtClean="0"/>
          </a:p>
          <a:p>
            <a:pPr lvl="1"/>
            <a:r>
              <a:rPr lang="en-US" sz="1600" dirty="0" smtClean="0"/>
              <a:t>Column storage for sequential accesses</a:t>
            </a:r>
          </a:p>
          <a:p>
            <a:pPr lvl="1"/>
            <a:r>
              <a:rPr lang="en-US" sz="1600" dirty="0" smtClean="0"/>
              <a:t>Row storage for random accesses</a:t>
            </a:r>
          </a:p>
          <a:p>
            <a:r>
              <a:rPr lang="en-US" sz="1800" dirty="0" smtClean="0"/>
              <a:t>Advanced compression techniques</a:t>
            </a:r>
          </a:p>
          <a:p>
            <a:pPr lvl="1"/>
            <a:r>
              <a:rPr lang="en-US" sz="1400" dirty="0" smtClean="0"/>
              <a:t>More bang for your storage buck</a:t>
            </a:r>
          </a:p>
          <a:p>
            <a:pPr marL="212725" lvl="2" indent="-212725">
              <a:spcBef>
                <a:spcPts val="5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!!</a:t>
            </a:r>
            <a:r>
              <a:rPr lang="en-US" sz="1600" dirty="0" smtClean="0"/>
              <a:t> </a:t>
            </a:r>
            <a:r>
              <a:rPr lang="en-US" dirty="0" smtClean="0"/>
              <a:t>Beware of NUMA </a:t>
            </a:r>
            <a:r>
              <a:rPr lang="en-US" dirty="0" smtClean="0">
                <a:solidFill>
                  <a:schemeClr val="tx2"/>
                </a:solidFill>
              </a:rPr>
              <a:t>!!</a:t>
            </a:r>
            <a:endParaRPr lang="en-US" sz="2000" b="1" dirty="0" smtClean="0"/>
          </a:p>
          <a:p>
            <a:pPr lvl="1"/>
            <a:r>
              <a:rPr lang="en-US" sz="1600" dirty="0" smtClean="0"/>
              <a:t>NUMA locality awareness </a:t>
            </a:r>
          </a:p>
          <a:p>
            <a:pPr lvl="1"/>
            <a:r>
              <a:rPr lang="en-US" sz="1600" dirty="0" smtClean="0"/>
              <a:t>Lock free or well partitioned data structures</a:t>
            </a:r>
          </a:p>
          <a:p>
            <a:pPr lvl="1"/>
            <a:r>
              <a:rPr lang="en-US" sz="1600" dirty="0" smtClean="0"/>
              <a:t>Avoid global updates to shared memory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Storage Management</a:t>
            </a:r>
            <a:endParaRPr lang="en-US" dirty="0"/>
          </a:p>
        </p:txBody>
      </p:sp>
      <p:sp>
        <p:nvSpPr>
          <p:cNvPr id="32770" name="AutoShape 2" descr="http://www.plastic-storage-containers.com/perfect-storage-containers/images/storage-bin-containers.jpg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3524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625" y="872378"/>
            <a:ext cx="3460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Trends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038" y="1164165"/>
            <a:ext cx="5090738" cy="3297237"/>
          </a:xfrm>
        </p:spPr>
        <p:txBody>
          <a:bodyPr/>
          <a:lstStyle/>
          <a:p>
            <a:r>
              <a:rPr lang="en-US" sz="2000" dirty="0" smtClean="0"/>
              <a:t>Enhance for analytics 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Analytic functions, data mining models, graph models, etc</a:t>
            </a:r>
          </a:p>
          <a:p>
            <a:r>
              <a:rPr lang="en-US" sz="2000" dirty="0" smtClean="0"/>
              <a:t>Cache-friendly access methods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Sequential scans better than random access</a:t>
            </a:r>
          </a:p>
          <a:p>
            <a:r>
              <a:rPr lang="en-US" sz="2000" dirty="0" smtClean="0"/>
              <a:t>Cost modeling for modern hardware  </a:t>
            </a:r>
          </a:p>
          <a:p>
            <a:pPr lvl="1"/>
            <a:r>
              <a:rPr lang="en-US" sz="1600" dirty="0" smtClean="0"/>
              <a:t>Disk IOs are no longer the dominant cost</a:t>
            </a:r>
          </a:p>
          <a:p>
            <a:pPr lvl="1"/>
            <a:r>
              <a:rPr lang="en-US" sz="1600" dirty="0" smtClean="0"/>
              <a:t>Cache Misses / Memory References</a:t>
            </a:r>
          </a:p>
          <a:p>
            <a:pPr lvl="1"/>
            <a:r>
              <a:rPr lang="en-US" sz="1600" dirty="0" smtClean="0"/>
              <a:t>CPU cycles, execution time</a:t>
            </a:r>
          </a:p>
          <a:p>
            <a:pPr lvl="1">
              <a:buNone/>
            </a:pPr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Query Optimization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179" y="1057836"/>
            <a:ext cx="3248821" cy="307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6266330" y="331694"/>
            <a:ext cx="1604682" cy="1255059"/>
          </a:xfrm>
          <a:prstGeom prst="wedgeEllipseCallout">
            <a:avLst>
              <a:gd name="adj1" fmla="val 29438"/>
              <a:gd name="adj2" fmla="val 68928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Where’s that %^@#$ plan??</a:t>
            </a: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PPT_Template_10x5.6_v2">
  <a:themeElements>
    <a:clrScheme name="Custom 2">
      <a:dk1>
        <a:srgbClr val="000000"/>
      </a:dk1>
      <a:lt1>
        <a:srgbClr val="FFFFFF"/>
      </a:lt1>
      <a:dk2>
        <a:srgbClr val="FF0000"/>
      </a:dk2>
      <a:lt2>
        <a:srgbClr val="C9C9C9"/>
      </a:lt2>
      <a:accent1>
        <a:srgbClr val="829E7E"/>
      </a:accent1>
      <a:accent2>
        <a:srgbClr val="7F7F7F"/>
      </a:accent2>
      <a:accent3>
        <a:srgbClr val="C8CC94"/>
      </a:accent3>
      <a:accent4>
        <a:srgbClr val="9FB3A9"/>
      </a:accent4>
      <a:accent5>
        <a:srgbClr val="5B6981"/>
      </a:accent5>
      <a:accent6>
        <a:srgbClr val="D3CAAF"/>
      </a:accent6>
      <a:hlink>
        <a:srgbClr val="0070C0"/>
      </a:hlink>
      <a:folHlink>
        <a:srgbClr val="2929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t" anchorCtr="0"/>
      <a:lstStyle>
        <a:defPPr algn="l"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Corporate_PPT_Template_10x5.6_v2.potx</Template>
  <TotalTime>25269</TotalTime>
  <Words>349</Words>
  <Application>Microsoft Office PowerPoint</Application>
  <PresentationFormat>On-screen Show (16:9)</PresentationFormat>
  <Paragraphs>92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Corporate_PPT_Template_10x5.6_v2</vt:lpstr>
      <vt:lpstr>Convergence of HPC, Databases, and Analytics</vt:lpstr>
      <vt:lpstr>Slide 2</vt:lpstr>
      <vt:lpstr>Analytics Requirements</vt:lpstr>
      <vt:lpstr>Hardware Trends </vt:lpstr>
      <vt:lpstr>Database Design Trends </vt:lpstr>
      <vt:lpstr>Slide 6</vt:lpstr>
      <vt:lpstr>Database Design Trends </vt:lpstr>
      <vt:lpstr>Database Design Trends </vt:lpstr>
      <vt:lpstr>Database Design Trends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Maricel Lennon</dc:creator>
  <dc:description>This presentation contains information proprietary to Oracle Corporation</dc:description>
  <cp:lastModifiedBy>Tirthankar Lahiri</cp:lastModifiedBy>
  <cp:revision>605</cp:revision>
  <cp:lastPrinted>2011-07-26T01:11:56Z</cp:lastPrinted>
  <dcterms:created xsi:type="dcterms:W3CDTF">2011-03-30T19:10:18Z</dcterms:created>
  <dcterms:modified xsi:type="dcterms:W3CDTF">2012-09-04T19:58:39Z</dcterms:modified>
</cp:coreProperties>
</file>