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08" r:id="rId1"/>
  </p:sldMasterIdLst>
  <p:notesMasterIdLst>
    <p:notesMasterId r:id="rId18"/>
  </p:notesMasterIdLst>
  <p:sldIdLst>
    <p:sldId id="256" r:id="rId2"/>
    <p:sldId id="267" r:id="rId3"/>
    <p:sldId id="268" r:id="rId4"/>
    <p:sldId id="275" r:id="rId5"/>
    <p:sldId id="269" r:id="rId6"/>
    <p:sldId id="270" r:id="rId7"/>
    <p:sldId id="271" r:id="rId8"/>
    <p:sldId id="273" r:id="rId9"/>
    <p:sldId id="277" r:id="rId10"/>
    <p:sldId id="278" r:id="rId11"/>
    <p:sldId id="262" r:id="rId12"/>
    <p:sldId id="263" r:id="rId13"/>
    <p:sldId id="274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0000"/>
    <a:srgbClr val="961A7B"/>
    <a:srgbClr val="AA0612"/>
    <a:srgbClr val="020AAE"/>
    <a:srgbClr val="FF9900"/>
    <a:srgbClr val="996633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7767" autoAdjust="0"/>
  </p:normalViewPr>
  <p:slideViewPr>
    <p:cSldViewPr>
      <p:cViewPr>
        <p:scale>
          <a:sx n="100" d="100"/>
          <a:sy n="100" d="100"/>
        </p:scale>
        <p:origin x="-1136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43027F-424E-40B0-B655-08B2DF205DDF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E09079-DE93-4B2D-9368-EDCBD97C7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You may not have time for this slide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583A68-5CCE-42EA-9407-09684F3E57AF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Be systenmatic with periods at ends of sentences in this and other slides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62BDC6-060E-4922-9F71-9B66E368B88B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E4FFB3-0C0E-4EFD-9BC8-19B8CBCEE300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1662DD-DC8D-4B17-98CC-70E93FB24E1C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2413FB-C0A3-41B3-B09F-146D8A65FD43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7B7BEF-73D1-4922-8C6C-19C538627319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100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0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E3553-FA85-4D3C-A791-31C9DCA51B32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5DF7-2CDE-4ACB-9077-A967371B6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88913"/>
            <a:ext cx="2125663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229350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F26CA-3A04-4C82-B3FF-E7536C7B5899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5EBB5-32CF-483E-B23A-BCA4FD9B2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07413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24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1243B-C796-4594-9A36-504E2225CAC1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1791A-F7BB-4571-8FE2-D9A919F11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xfrm>
            <a:off x="8388350" y="6524625"/>
            <a:ext cx="792163" cy="4333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9B076C-28F8-44A9-9A72-F36A14CF1DF0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15113" y="616585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A4DEB1-9728-4246-8DAE-C504BB7CC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xfrm>
            <a:off x="8450263" y="6577013"/>
            <a:ext cx="730250" cy="28098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4FED0B-54D8-422A-89F3-81CABD6B36D4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EF8C53-3C25-4362-9A32-661D1C98F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268413"/>
            <a:ext cx="417195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2FD49-1B6A-471C-974D-174FB2E40384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7CBFF-439C-4CA3-B951-C9C0A2C29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FC616-B10D-4D30-98A0-5FD61DAED353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30A37-F6B6-4CBB-A7DC-F8DA7BA0E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xfrm>
            <a:off x="8450263" y="6584950"/>
            <a:ext cx="801687" cy="4635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B93539-A842-4F1A-BE3E-23C90BCBEE25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C2983E-FB66-4ECF-8526-FEC600E9E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DE68F-F385-4059-AC18-5055F2EA6490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98713-06BD-4593-8B08-00639954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6EE9E-5157-49A2-8AF0-06F50AC33835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C924E-441E-4BBE-9710-3E0CEAA75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5E9E6-64A1-4E27-B34B-8F3A005FA70F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738B-FE1B-445D-A8D7-1A3E82E72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993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994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4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4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3994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994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4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4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4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5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995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95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95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9956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57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5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996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6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6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996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6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996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3996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6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6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7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98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3998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85074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268413"/>
            <a:ext cx="84963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8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400" i="0" smtClean="0">
                <a:latin typeface="+mn-lt"/>
              </a:defRPr>
            </a:lvl1pPr>
          </a:lstStyle>
          <a:p>
            <a:pPr>
              <a:defRPr/>
            </a:pPr>
            <a:fld id="{4391BF54-4122-4840-B9EE-44FFBD46AEB7}" type="datetimeFigureOut">
              <a:rPr lang="en-US"/>
              <a:pPr>
                <a:defRPr/>
              </a:pPr>
              <a:t>8/27/12</a:t>
            </a:fld>
            <a:endParaRPr lang="en-US"/>
          </a:p>
        </p:txBody>
      </p:sp>
      <p:sp>
        <p:nvSpPr>
          <p:cNvPr id="3998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8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 sz="1800" i="0" smtClean="0">
                <a:latin typeface="+mn-lt"/>
              </a:defRPr>
            </a:lvl1pPr>
          </a:lstStyle>
          <a:p>
            <a:pPr>
              <a:defRPr/>
            </a:pPr>
            <a:fld id="{2AA13689-F833-4644-8961-1417FCC94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0" r:id="rId4"/>
    <p:sldLayoutId id="2147483719" r:id="rId5"/>
    <p:sldLayoutId id="2147483724" r:id="rId6"/>
    <p:sldLayoutId id="2147483718" r:id="rId7"/>
    <p:sldLayoutId id="2147483717" r:id="rId8"/>
    <p:sldLayoutId id="2147483716" r:id="rId9"/>
    <p:sldLayoutId id="2147483715" r:id="rId10"/>
    <p:sldLayoutId id="2147483714" r:id="rId11"/>
    <p:sldLayoutId id="214748371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ＭＳ Ｐゴシック" pitchFamily="-72" charset="-128"/>
          <a:cs typeface="ＭＳ Ｐゴシック" pitchFamily="-72" charset="-128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lnSpc>
          <a:spcPct val="110000"/>
        </a:lnSpc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2pPr>
      <a:lvl3pPr marL="11430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3pPr>
      <a:lvl4pPr marL="16002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4pPr>
      <a:lvl5pPr marL="2057400" indent="-228600" algn="l" rtl="0" fontAlgn="base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5pPr>
      <a:lvl6pPr marL="2514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" y="228600"/>
            <a:ext cx="9024938" cy="1676400"/>
          </a:xfrm>
        </p:spPr>
        <p:txBody>
          <a:bodyPr lIns="0" tIns="0" rIns="0" bIns="0"/>
          <a:lstStyle/>
          <a:p>
            <a:pPr>
              <a:defRPr/>
            </a:pPr>
            <a:r>
              <a:rPr lang="en-US" sz="4000" dirty="0">
                <a:ea typeface="+mj-ea"/>
                <a:cs typeface="+mj-cs"/>
              </a:rPr>
              <a:t>A Parallel Twig Join Algorithm for XML Processing using a</a:t>
            </a:r>
            <a:br>
              <a:rPr lang="en-US" sz="4000" dirty="0">
                <a:ea typeface="+mj-ea"/>
                <a:cs typeface="+mj-cs"/>
              </a:rPr>
            </a:br>
            <a:r>
              <a:rPr lang="en-US" sz="4000" dirty="0">
                <a:ea typeface="+mj-ea"/>
                <a:cs typeface="+mj-cs"/>
              </a:rPr>
              <a:t>GPGPU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690938"/>
            <a:ext cx="5070475" cy="27860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</a:rPr>
              <a:t>Lila Shnaiderman Oded Shmueli</a:t>
            </a:r>
            <a:r>
              <a:rPr lang="en-US" sz="400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>
                <a:effectLst>
                  <a:outerShdw blurRad="38100" dist="38100" dir="2700000" algn="tl">
                    <a:srgbClr val="DDDDDD"/>
                  </a:outerShdw>
                </a:effectLst>
              </a:rPr>
              <a:t>CS Faculty Technion</a:t>
            </a:r>
            <a:endParaRPr lang="en-US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</a:rPr>
              <a:t>August 27, 2012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</a:rPr>
              <a:t>Istanbul</a:t>
            </a:r>
          </a:p>
        </p:txBody>
      </p:sp>
      <p:grpSp>
        <p:nvGrpSpPr>
          <p:cNvPr id="15363" name="Group 33"/>
          <p:cNvGrpSpPr>
            <a:grpSpLocks/>
          </p:cNvGrpSpPr>
          <p:nvPr/>
        </p:nvGrpSpPr>
        <p:grpSpPr bwMode="auto">
          <a:xfrm>
            <a:off x="5688013" y="1393825"/>
            <a:ext cx="3303587" cy="2576513"/>
            <a:chOff x="3288" y="1480"/>
            <a:chExt cx="1905" cy="1679"/>
          </a:xfrm>
        </p:grpSpPr>
        <p:sp>
          <p:nvSpPr>
            <p:cNvPr id="15402" name="Oval 4"/>
            <p:cNvSpPr>
              <a:spLocks noChangeArrowheads="1"/>
            </p:cNvSpPr>
            <p:nvPr/>
          </p:nvSpPr>
          <p:spPr bwMode="auto">
            <a:xfrm>
              <a:off x="4150" y="1480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he-IL" sz="1600">
                  <a:ea typeface="ＭＳ Ｐゴシック" pitchFamily="-72" charset="-128"/>
                  <a:cs typeface="ＭＳ Ｐゴシック" pitchFamily="-72" charset="-128"/>
                </a:rPr>
                <a:t>1</a:t>
              </a: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a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15403" name="Oval 5"/>
            <p:cNvSpPr>
              <a:spLocks noChangeArrowheads="1"/>
            </p:cNvSpPr>
            <p:nvPr/>
          </p:nvSpPr>
          <p:spPr bwMode="auto">
            <a:xfrm>
              <a:off x="3469" y="2024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b</a:t>
              </a:r>
              <a:r>
                <a:rPr lang="en-US" sz="1600">
                  <a:ea typeface="ＭＳ Ｐゴシック" pitchFamily="-72" charset="-128"/>
                  <a:cs typeface="ＭＳ Ｐゴシック" pitchFamily="-72" charset="-128"/>
                </a:rPr>
                <a:t>1</a:t>
              </a:r>
            </a:p>
          </p:txBody>
        </p:sp>
        <p:sp>
          <p:nvSpPr>
            <p:cNvPr id="15404" name="Oval 6"/>
            <p:cNvSpPr>
              <a:spLocks noChangeArrowheads="1"/>
            </p:cNvSpPr>
            <p:nvPr/>
          </p:nvSpPr>
          <p:spPr bwMode="auto">
            <a:xfrm>
              <a:off x="4150" y="2024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e</a:t>
              </a:r>
              <a:r>
                <a:rPr lang="en-US" sz="1600">
                  <a:ea typeface="ＭＳ Ｐゴシック" pitchFamily="-72" charset="-128"/>
                  <a:cs typeface="ＭＳ Ｐゴシック" pitchFamily="-72" charset="-128"/>
                </a:rPr>
                <a:t>1</a:t>
              </a:r>
            </a:p>
          </p:txBody>
        </p:sp>
        <p:sp>
          <p:nvSpPr>
            <p:cNvPr id="15405" name="Oval 7"/>
            <p:cNvSpPr>
              <a:spLocks noChangeArrowheads="1"/>
            </p:cNvSpPr>
            <p:nvPr/>
          </p:nvSpPr>
          <p:spPr bwMode="auto">
            <a:xfrm>
              <a:off x="3288" y="2478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c</a:t>
              </a:r>
              <a:r>
                <a:rPr lang="en-US" sz="1600">
                  <a:ea typeface="ＭＳ Ｐゴシック" pitchFamily="-72" charset="-128"/>
                  <a:cs typeface="ＭＳ Ｐゴシック" pitchFamily="-72" charset="-128"/>
                </a:rPr>
                <a:t>1</a:t>
              </a:r>
            </a:p>
          </p:txBody>
        </p:sp>
        <p:sp>
          <p:nvSpPr>
            <p:cNvPr id="15406" name="Oval 8"/>
            <p:cNvSpPr>
              <a:spLocks noChangeArrowheads="1"/>
            </p:cNvSpPr>
            <p:nvPr/>
          </p:nvSpPr>
          <p:spPr bwMode="auto">
            <a:xfrm>
              <a:off x="4831" y="2024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b3</a:t>
              </a:r>
            </a:p>
          </p:txBody>
        </p:sp>
        <p:sp>
          <p:nvSpPr>
            <p:cNvPr id="15407" name="Oval 9"/>
            <p:cNvSpPr>
              <a:spLocks noChangeArrowheads="1"/>
            </p:cNvSpPr>
            <p:nvPr/>
          </p:nvSpPr>
          <p:spPr bwMode="auto">
            <a:xfrm>
              <a:off x="3969" y="2478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ea typeface="ＭＳ Ｐゴシック" pitchFamily="-72" charset="-128"/>
                  <a:cs typeface="ＭＳ Ｐゴシック" pitchFamily="-72" charset="-128"/>
                </a:rPr>
                <a:t>f1</a:t>
              </a:r>
            </a:p>
          </p:txBody>
        </p:sp>
        <p:sp>
          <p:nvSpPr>
            <p:cNvPr id="15408" name="Oval 10"/>
            <p:cNvSpPr>
              <a:spLocks noChangeArrowheads="1"/>
            </p:cNvSpPr>
            <p:nvPr/>
          </p:nvSpPr>
          <p:spPr bwMode="auto">
            <a:xfrm>
              <a:off x="4332" y="2478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ea typeface="ＭＳ Ｐゴシック" pitchFamily="-72" charset="-128"/>
                  <a:cs typeface="ＭＳ Ｐゴシック" pitchFamily="-72" charset="-128"/>
                </a:rPr>
                <a:t>b2</a:t>
              </a:r>
            </a:p>
          </p:txBody>
        </p:sp>
        <p:sp>
          <p:nvSpPr>
            <p:cNvPr id="15409" name="Oval 11"/>
            <p:cNvSpPr>
              <a:spLocks noChangeArrowheads="1"/>
            </p:cNvSpPr>
            <p:nvPr/>
          </p:nvSpPr>
          <p:spPr bwMode="auto">
            <a:xfrm>
              <a:off x="5012" y="2478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d3</a:t>
              </a:r>
            </a:p>
          </p:txBody>
        </p:sp>
        <p:sp>
          <p:nvSpPr>
            <p:cNvPr id="15410" name="Oval 12"/>
            <p:cNvSpPr>
              <a:spLocks noChangeArrowheads="1"/>
            </p:cNvSpPr>
            <p:nvPr/>
          </p:nvSpPr>
          <p:spPr bwMode="auto">
            <a:xfrm>
              <a:off x="3651" y="2478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he-IL" sz="1600">
                  <a:ea typeface="ＭＳ Ｐゴシック" pitchFamily="-72" charset="-128"/>
                  <a:cs typeface="ＭＳ Ｐゴシック" pitchFamily="-72" charset="-128"/>
                </a:rPr>
                <a:t>1</a:t>
              </a: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d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15411" name="Oval 13"/>
            <p:cNvSpPr>
              <a:spLocks noChangeArrowheads="1"/>
            </p:cNvSpPr>
            <p:nvPr/>
          </p:nvSpPr>
          <p:spPr bwMode="auto">
            <a:xfrm>
              <a:off x="4150" y="2977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he-IL" sz="1600">
                  <a:ea typeface="ＭＳ Ｐゴシック" pitchFamily="-72" charset="-128"/>
                  <a:cs typeface="ＭＳ Ｐゴシック" pitchFamily="-72" charset="-128"/>
                </a:rPr>
                <a:t>2</a:t>
              </a: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c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15412" name="Oval 14"/>
            <p:cNvSpPr>
              <a:spLocks noChangeArrowheads="1"/>
            </p:cNvSpPr>
            <p:nvPr/>
          </p:nvSpPr>
          <p:spPr bwMode="auto">
            <a:xfrm>
              <a:off x="4649" y="2478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c3</a:t>
              </a:r>
            </a:p>
          </p:txBody>
        </p:sp>
        <p:sp>
          <p:nvSpPr>
            <p:cNvPr id="15413" name="Oval 15"/>
            <p:cNvSpPr>
              <a:spLocks noChangeArrowheads="1"/>
            </p:cNvSpPr>
            <p:nvPr/>
          </p:nvSpPr>
          <p:spPr bwMode="auto">
            <a:xfrm>
              <a:off x="4513" y="2977"/>
              <a:ext cx="181" cy="18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>
                  <a:ea typeface="ＭＳ Ｐゴシック" pitchFamily="-72" charset="-128"/>
                  <a:cs typeface="ＭＳ Ｐゴシック" pitchFamily="-72" charset="-128"/>
                </a:rPr>
                <a:t>d2</a:t>
              </a:r>
            </a:p>
          </p:txBody>
        </p:sp>
        <p:cxnSp>
          <p:nvCxnSpPr>
            <p:cNvPr id="15414" name="AutoShape 16"/>
            <p:cNvCxnSpPr>
              <a:cxnSpLocks noChangeShapeType="1"/>
              <a:stCxn id="15402" idx="3"/>
              <a:endCxn id="15403" idx="0"/>
            </p:cNvCxnSpPr>
            <p:nvPr/>
          </p:nvCxnSpPr>
          <p:spPr bwMode="auto">
            <a:xfrm flipH="1">
              <a:off x="3560" y="1635"/>
              <a:ext cx="617" cy="3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15" name="AutoShape 17"/>
            <p:cNvCxnSpPr>
              <a:cxnSpLocks noChangeShapeType="1"/>
              <a:stCxn id="15402" idx="4"/>
              <a:endCxn id="15404" idx="0"/>
            </p:cNvCxnSpPr>
            <p:nvPr/>
          </p:nvCxnSpPr>
          <p:spPr bwMode="auto">
            <a:xfrm>
              <a:off x="4241" y="1662"/>
              <a:ext cx="0" cy="3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16" name="AutoShape 18"/>
            <p:cNvCxnSpPr>
              <a:cxnSpLocks noChangeShapeType="1"/>
              <a:stCxn id="15402" idx="5"/>
              <a:endCxn id="15406" idx="0"/>
            </p:cNvCxnSpPr>
            <p:nvPr/>
          </p:nvCxnSpPr>
          <p:spPr bwMode="auto">
            <a:xfrm>
              <a:off x="4304" y="1635"/>
              <a:ext cx="618" cy="3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17" name="AutoShape 19"/>
            <p:cNvCxnSpPr>
              <a:cxnSpLocks noChangeShapeType="1"/>
              <a:stCxn id="15403" idx="3"/>
              <a:endCxn id="15405" idx="0"/>
            </p:cNvCxnSpPr>
            <p:nvPr/>
          </p:nvCxnSpPr>
          <p:spPr bwMode="auto">
            <a:xfrm flipH="1">
              <a:off x="3379" y="2179"/>
              <a:ext cx="117" cy="2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18" name="AutoShape 20"/>
            <p:cNvCxnSpPr>
              <a:cxnSpLocks noChangeShapeType="1"/>
              <a:stCxn id="15403" idx="5"/>
              <a:endCxn id="15410" idx="0"/>
            </p:cNvCxnSpPr>
            <p:nvPr/>
          </p:nvCxnSpPr>
          <p:spPr bwMode="auto">
            <a:xfrm>
              <a:off x="3623" y="2179"/>
              <a:ext cx="119" cy="2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19" name="AutoShape 21"/>
            <p:cNvCxnSpPr>
              <a:cxnSpLocks noChangeShapeType="1"/>
              <a:stCxn id="15404" idx="3"/>
              <a:endCxn id="15407" idx="0"/>
            </p:cNvCxnSpPr>
            <p:nvPr/>
          </p:nvCxnSpPr>
          <p:spPr bwMode="auto">
            <a:xfrm flipH="1">
              <a:off x="4060" y="2179"/>
              <a:ext cx="117" cy="2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20" name="AutoShape 22"/>
            <p:cNvCxnSpPr>
              <a:cxnSpLocks noChangeShapeType="1"/>
              <a:stCxn id="15404" idx="5"/>
              <a:endCxn id="15408" idx="0"/>
            </p:cNvCxnSpPr>
            <p:nvPr/>
          </p:nvCxnSpPr>
          <p:spPr bwMode="auto">
            <a:xfrm>
              <a:off x="4304" y="2179"/>
              <a:ext cx="119" cy="2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21" name="AutoShape 23"/>
            <p:cNvCxnSpPr>
              <a:cxnSpLocks noChangeShapeType="1"/>
              <a:stCxn id="15406" idx="3"/>
              <a:endCxn id="15412" idx="0"/>
            </p:cNvCxnSpPr>
            <p:nvPr/>
          </p:nvCxnSpPr>
          <p:spPr bwMode="auto">
            <a:xfrm flipH="1">
              <a:off x="4740" y="2179"/>
              <a:ext cx="118" cy="2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22" name="AutoShape 24"/>
            <p:cNvCxnSpPr>
              <a:cxnSpLocks noChangeShapeType="1"/>
              <a:stCxn id="15406" idx="5"/>
              <a:endCxn id="15409" idx="0"/>
            </p:cNvCxnSpPr>
            <p:nvPr/>
          </p:nvCxnSpPr>
          <p:spPr bwMode="auto">
            <a:xfrm>
              <a:off x="4985" y="2179"/>
              <a:ext cx="118" cy="2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23" name="AutoShape 25"/>
            <p:cNvCxnSpPr>
              <a:cxnSpLocks noChangeShapeType="1"/>
              <a:stCxn id="15408" idx="3"/>
              <a:endCxn id="15411" idx="0"/>
            </p:cNvCxnSpPr>
            <p:nvPr/>
          </p:nvCxnSpPr>
          <p:spPr bwMode="auto">
            <a:xfrm flipH="1">
              <a:off x="4241" y="2633"/>
              <a:ext cx="118" cy="3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424" name="AutoShape 26"/>
            <p:cNvCxnSpPr>
              <a:cxnSpLocks noChangeShapeType="1"/>
              <a:stCxn id="15408" idx="5"/>
              <a:endCxn id="15413" idx="0"/>
            </p:cNvCxnSpPr>
            <p:nvPr/>
          </p:nvCxnSpPr>
          <p:spPr bwMode="auto">
            <a:xfrm>
              <a:off x="4486" y="2633"/>
              <a:ext cx="118" cy="3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5364" name="Group 63"/>
          <p:cNvGrpSpPr>
            <a:grpSpLocks/>
          </p:cNvGrpSpPr>
          <p:nvPr/>
        </p:nvGrpSpPr>
        <p:grpSpPr bwMode="auto">
          <a:xfrm>
            <a:off x="166688" y="1981200"/>
            <a:ext cx="3490912" cy="1447800"/>
            <a:chOff x="4786314" y="1702346"/>
            <a:chExt cx="3429024" cy="1167292"/>
          </a:xfrm>
        </p:grpSpPr>
        <p:grpSp>
          <p:nvGrpSpPr>
            <p:cNvPr id="15366" name="Group 27"/>
            <p:cNvGrpSpPr>
              <a:grpSpLocks/>
            </p:cNvGrpSpPr>
            <p:nvPr/>
          </p:nvGrpSpPr>
          <p:grpSpPr bwMode="auto">
            <a:xfrm>
              <a:off x="4786314" y="1714488"/>
              <a:ext cx="500066" cy="1155150"/>
              <a:chOff x="5643570" y="1714488"/>
              <a:chExt cx="500066" cy="115515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>
                <a:off x="5071443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643570" y="2858119"/>
                <a:ext cx="42882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 flipH="1" flipV="1">
                <a:off x="5500266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01" name="TextBox 31"/>
              <p:cNvSpPr txBox="1">
                <a:spLocks noChangeArrowheads="1"/>
              </p:cNvSpPr>
              <p:nvPr/>
            </p:nvSpPr>
            <p:spPr bwMode="auto">
              <a:xfrm>
                <a:off x="5643570" y="250030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a1</a:t>
                </a:r>
              </a:p>
            </p:txBody>
          </p:sp>
        </p:grpSp>
        <p:grpSp>
          <p:nvGrpSpPr>
            <p:cNvPr id="15367" name="Group 32"/>
            <p:cNvGrpSpPr>
              <a:grpSpLocks/>
            </p:cNvGrpSpPr>
            <p:nvPr/>
          </p:nvGrpSpPr>
          <p:grpSpPr bwMode="auto">
            <a:xfrm>
              <a:off x="5357818" y="1714488"/>
              <a:ext cx="500066" cy="1155150"/>
              <a:chOff x="6572264" y="1714488"/>
              <a:chExt cx="500066" cy="115515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5400000">
                <a:off x="6000916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573043" y="2858119"/>
                <a:ext cx="427264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 flipH="1" flipV="1">
                <a:off x="6428180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95" name="TextBox 36"/>
              <p:cNvSpPr txBox="1">
                <a:spLocks noChangeArrowheads="1"/>
              </p:cNvSpPr>
              <p:nvPr/>
            </p:nvSpPr>
            <p:spPr bwMode="auto">
              <a:xfrm>
                <a:off x="6572264" y="250030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b1</a:t>
                </a:r>
              </a:p>
            </p:txBody>
          </p:sp>
          <p:sp>
            <p:nvSpPr>
              <p:cNvPr id="15396" name="TextBox 37"/>
              <p:cNvSpPr txBox="1">
                <a:spLocks noChangeArrowheads="1"/>
              </p:cNvSpPr>
              <p:nvPr/>
            </p:nvSpPr>
            <p:spPr bwMode="auto">
              <a:xfrm>
                <a:off x="6572264" y="214311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b2</a:t>
                </a:r>
              </a:p>
            </p:txBody>
          </p:sp>
          <p:sp>
            <p:nvSpPr>
              <p:cNvPr id="15397" name="TextBox 38"/>
              <p:cNvSpPr txBox="1">
                <a:spLocks noChangeArrowheads="1"/>
              </p:cNvSpPr>
              <p:nvPr/>
            </p:nvSpPr>
            <p:spPr bwMode="auto">
              <a:xfrm>
                <a:off x="6572264" y="178592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b3</a:t>
                </a:r>
              </a:p>
            </p:txBody>
          </p:sp>
        </p:grpSp>
        <p:grpSp>
          <p:nvGrpSpPr>
            <p:cNvPr id="15368" name="Group 39"/>
            <p:cNvGrpSpPr>
              <a:grpSpLocks/>
            </p:cNvGrpSpPr>
            <p:nvPr/>
          </p:nvGrpSpPr>
          <p:grpSpPr bwMode="auto">
            <a:xfrm>
              <a:off x="5929322" y="1714488"/>
              <a:ext cx="500066" cy="1155150"/>
              <a:chOff x="6572264" y="1714488"/>
              <a:chExt cx="500066" cy="115515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5400000">
                <a:off x="6000137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6572264" y="2858119"/>
                <a:ext cx="428824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6428961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89" name="TextBox 43"/>
              <p:cNvSpPr txBox="1">
                <a:spLocks noChangeArrowheads="1"/>
              </p:cNvSpPr>
              <p:nvPr/>
            </p:nvSpPr>
            <p:spPr bwMode="auto">
              <a:xfrm>
                <a:off x="6572264" y="250030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c1</a:t>
                </a:r>
              </a:p>
            </p:txBody>
          </p:sp>
          <p:sp>
            <p:nvSpPr>
              <p:cNvPr id="15390" name="TextBox 44"/>
              <p:cNvSpPr txBox="1">
                <a:spLocks noChangeArrowheads="1"/>
              </p:cNvSpPr>
              <p:nvPr/>
            </p:nvSpPr>
            <p:spPr bwMode="auto">
              <a:xfrm>
                <a:off x="6572264" y="214311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c2</a:t>
                </a:r>
              </a:p>
            </p:txBody>
          </p:sp>
          <p:sp>
            <p:nvSpPr>
              <p:cNvPr id="15391" name="TextBox 45"/>
              <p:cNvSpPr txBox="1">
                <a:spLocks noChangeArrowheads="1"/>
              </p:cNvSpPr>
              <p:nvPr/>
            </p:nvSpPr>
            <p:spPr bwMode="auto">
              <a:xfrm>
                <a:off x="6572264" y="178592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c3</a:t>
                </a:r>
              </a:p>
            </p:txBody>
          </p:sp>
        </p:grpSp>
        <p:grpSp>
          <p:nvGrpSpPr>
            <p:cNvPr id="15369" name="Group 46"/>
            <p:cNvGrpSpPr>
              <a:grpSpLocks/>
            </p:cNvGrpSpPr>
            <p:nvPr/>
          </p:nvGrpSpPr>
          <p:grpSpPr bwMode="auto">
            <a:xfrm>
              <a:off x="6500826" y="1702346"/>
              <a:ext cx="500066" cy="1155150"/>
              <a:chOff x="6572264" y="1714488"/>
              <a:chExt cx="500066" cy="115515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 rot="5400000">
                <a:off x="6000917" y="2286615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6573044" y="2858741"/>
                <a:ext cx="427264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6428181" y="2286615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83" name="TextBox 50"/>
              <p:cNvSpPr txBox="1">
                <a:spLocks noChangeArrowheads="1"/>
              </p:cNvSpPr>
              <p:nvPr/>
            </p:nvSpPr>
            <p:spPr bwMode="auto">
              <a:xfrm>
                <a:off x="6572264" y="250030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d1</a:t>
                </a:r>
              </a:p>
            </p:txBody>
          </p:sp>
          <p:sp>
            <p:nvSpPr>
              <p:cNvPr id="15384" name="TextBox 51"/>
              <p:cNvSpPr txBox="1">
                <a:spLocks noChangeArrowheads="1"/>
              </p:cNvSpPr>
              <p:nvPr/>
            </p:nvSpPr>
            <p:spPr bwMode="auto">
              <a:xfrm>
                <a:off x="6572264" y="214311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d2</a:t>
                </a:r>
              </a:p>
            </p:txBody>
          </p:sp>
          <p:sp>
            <p:nvSpPr>
              <p:cNvPr id="15385" name="TextBox 52"/>
              <p:cNvSpPr txBox="1">
                <a:spLocks noChangeArrowheads="1"/>
              </p:cNvSpPr>
              <p:nvPr/>
            </p:nvSpPr>
            <p:spPr bwMode="auto">
              <a:xfrm>
                <a:off x="6572264" y="178592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d3</a:t>
                </a:r>
              </a:p>
            </p:txBody>
          </p:sp>
        </p:grpSp>
        <p:grpSp>
          <p:nvGrpSpPr>
            <p:cNvPr id="15370" name="Group 53"/>
            <p:cNvGrpSpPr>
              <a:grpSpLocks/>
            </p:cNvGrpSpPr>
            <p:nvPr/>
          </p:nvGrpSpPr>
          <p:grpSpPr bwMode="auto">
            <a:xfrm>
              <a:off x="7072330" y="1714488"/>
              <a:ext cx="500066" cy="1155150"/>
              <a:chOff x="5643570" y="1714488"/>
              <a:chExt cx="500066" cy="115515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>
                <a:off x="5071443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643570" y="2858119"/>
                <a:ext cx="42882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5500266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79" name="TextBox 57"/>
              <p:cNvSpPr txBox="1">
                <a:spLocks noChangeArrowheads="1"/>
              </p:cNvSpPr>
              <p:nvPr/>
            </p:nvSpPr>
            <p:spPr bwMode="auto">
              <a:xfrm>
                <a:off x="5643570" y="250030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e1</a:t>
                </a:r>
              </a:p>
            </p:txBody>
          </p:sp>
        </p:grpSp>
        <p:grpSp>
          <p:nvGrpSpPr>
            <p:cNvPr id="15371" name="Group 58"/>
            <p:cNvGrpSpPr>
              <a:grpSpLocks/>
            </p:cNvGrpSpPr>
            <p:nvPr/>
          </p:nvGrpSpPr>
          <p:grpSpPr bwMode="auto">
            <a:xfrm>
              <a:off x="7715272" y="1714488"/>
              <a:ext cx="500066" cy="1155150"/>
              <a:chOff x="5643570" y="1714488"/>
              <a:chExt cx="500066" cy="115515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>
                <a:off x="5070956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643083" y="2858119"/>
                <a:ext cx="42882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5499778" y="2285993"/>
                <a:ext cx="1144253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75" name="TextBox 62"/>
              <p:cNvSpPr txBox="1">
                <a:spLocks noChangeArrowheads="1"/>
              </p:cNvSpPr>
              <p:nvPr/>
            </p:nvSpPr>
            <p:spPr bwMode="auto">
              <a:xfrm>
                <a:off x="5643570" y="2500306"/>
                <a:ext cx="50006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ea typeface="ＭＳ Ｐゴシック" pitchFamily="-72" charset="-128"/>
                    <a:cs typeface="ＭＳ Ｐゴシック" pitchFamily="-72" charset="-128"/>
                  </a:rPr>
                  <a:t>f1</a:t>
                </a:r>
              </a:p>
            </p:txBody>
          </p:sp>
        </p:grpSp>
      </p:grpSp>
      <p:pic>
        <p:nvPicPr>
          <p:cNvPr id="15365" name="Picture 2" descr="C:\Documents and Settings\lilas\Desktop\phd\gpuWork\gpu2011\figs\gpu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6675" y="4141788"/>
            <a:ext cx="384492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07413" cy="725487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GPU-Twig (first phase)</a:t>
            </a:r>
          </a:p>
        </p:txBody>
      </p:sp>
      <p:sp>
        <p:nvSpPr>
          <p:cNvPr id="4" name="Oval 3"/>
          <p:cNvSpPr/>
          <p:nvPr/>
        </p:nvSpPr>
        <p:spPr>
          <a:xfrm>
            <a:off x="5267325" y="16621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16250" y="22717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67325" y="227171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9525" y="22717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21050" y="2957513"/>
            <a:ext cx="304800" cy="3048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35450" y="2957513"/>
            <a:ext cx="304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244850" y="3643313"/>
            <a:ext cx="304800" cy="3048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67325" y="29575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f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35450" y="36433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67325" y="364331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248525" y="29575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67325" y="4252913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35450" y="4252913"/>
            <a:ext cx="304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48525" y="42529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48525" y="36433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9" name="Straight Connector 18"/>
          <p:cNvCxnSpPr>
            <a:stCxn id="4" idx="3"/>
            <a:endCxn id="5" idx="7"/>
          </p:cNvCxnSpPr>
          <p:nvPr/>
        </p:nvCxnSpPr>
        <p:spPr>
          <a:xfrm rot="5400000">
            <a:off x="4097338" y="1101725"/>
            <a:ext cx="393700" cy="2035175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6" idx="0"/>
          </p:cNvCxnSpPr>
          <p:nvPr/>
        </p:nvCxnSpPr>
        <p:spPr>
          <a:xfrm rot="5400000">
            <a:off x="5267325" y="2119313"/>
            <a:ext cx="3048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5"/>
            <a:endCxn id="7" idx="0"/>
          </p:cNvCxnSpPr>
          <p:nvPr/>
        </p:nvCxnSpPr>
        <p:spPr>
          <a:xfrm rot="16200000" flipH="1">
            <a:off x="6479382" y="969169"/>
            <a:ext cx="349250" cy="2255837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3"/>
            <a:endCxn id="9" idx="7"/>
          </p:cNvCxnSpPr>
          <p:nvPr/>
        </p:nvCxnSpPr>
        <p:spPr>
          <a:xfrm rot="5400000">
            <a:off x="4668838" y="2359025"/>
            <a:ext cx="469900" cy="815975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4"/>
            <a:endCxn id="11" idx="0"/>
          </p:cNvCxnSpPr>
          <p:nvPr/>
        </p:nvCxnSpPr>
        <p:spPr>
          <a:xfrm rot="5400000">
            <a:off x="5229225" y="2767013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3"/>
            <a:endCxn id="14" idx="0"/>
          </p:cNvCxnSpPr>
          <p:nvPr/>
        </p:nvCxnSpPr>
        <p:spPr>
          <a:xfrm rot="5400000">
            <a:off x="7324725" y="2608263"/>
            <a:ext cx="425450" cy="27305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8162925" y="36433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162925" y="29575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f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7" name="Straight Connector 26"/>
          <p:cNvCxnSpPr>
            <a:stCxn id="7" idx="5"/>
            <a:endCxn id="26" idx="0"/>
          </p:cNvCxnSpPr>
          <p:nvPr/>
        </p:nvCxnSpPr>
        <p:spPr>
          <a:xfrm rot="16200000" flipH="1">
            <a:off x="7889082" y="2531269"/>
            <a:ext cx="425450" cy="427037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428875" y="2957513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c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9" name="Straight Connector 28"/>
          <p:cNvCxnSpPr>
            <a:stCxn id="5" idx="3"/>
            <a:endCxn id="28" idx="0"/>
          </p:cNvCxnSpPr>
          <p:nvPr/>
        </p:nvCxnSpPr>
        <p:spPr>
          <a:xfrm rot="5400000">
            <a:off x="2608263" y="2505075"/>
            <a:ext cx="425450" cy="479425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5" idx="5"/>
            <a:endCxn id="8" idx="0"/>
          </p:cNvCxnSpPr>
          <p:nvPr/>
        </p:nvCxnSpPr>
        <p:spPr>
          <a:xfrm rot="16200000" flipH="1">
            <a:off x="3162300" y="2646363"/>
            <a:ext cx="425450" cy="19685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4"/>
            <a:endCxn id="12" idx="0"/>
          </p:cNvCxnSpPr>
          <p:nvPr/>
        </p:nvCxnSpPr>
        <p:spPr>
          <a:xfrm rot="5400000">
            <a:off x="4197350" y="3452813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215063" y="2940050"/>
            <a:ext cx="304800" cy="3048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3" name="Straight Connector 32"/>
          <p:cNvCxnSpPr>
            <a:stCxn id="6" idx="5"/>
            <a:endCxn id="32" idx="0"/>
          </p:cNvCxnSpPr>
          <p:nvPr/>
        </p:nvCxnSpPr>
        <p:spPr>
          <a:xfrm>
            <a:off x="5526088" y="2532063"/>
            <a:ext cx="841375" cy="407987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4"/>
            <a:endCxn id="13" idx="0"/>
          </p:cNvCxnSpPr>
          <p:nvPr/>
        </p:nvCxnSpPr>
        <p:spPr>
          <a:xfrm rot="5400000">
            <a:off x="5229225" y="3452813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3" idx="4"/>
            <a:endCxn id="15" idx="0"/>
          </p:cNvCxnSpPr>
          <p:nvPr/>
        </p:nvCxnSpPr>
        <p:spPr>
          <a:xfrm rot="5400000">
            <a:off x="5267325" y="4100513"/>
            <a:ext cx="3048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4"/>
            <a:endCxn id="18" idx="0"/>
          </p:cNvCxnSpPr>
          <p:nvPr/>
        </p:nvCxnSpPr>
        <p:spPr>
          <a:xfrm rot="5400000">
            <a:off x="7210425" y="3452813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8" idx="4"/>
            <a:endCxn id="17" idx="0"/>
          </p:cNvCxnSpPr>
          <p:nvPr/>
        </p:nvCxnSpPr>
        <p:spPr>
          <a:xfrm rot="5400000">
            <a:off x="7248525" y="4100513"/>
            <a:ext cx="3048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2" idx="4"/>
            <a:endCxn id="16" idx="0"/>
          </p:cNvCxnSpPr>
          <p:nvPr/>
        </p:nvCxnSpPr>
        <p:spPr>
          <a:xfrm rot="5400000">
            <a:off x="4235450" y="4100513"/>
            <a:ext cx="3048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6" idx="4"/>
            <a:endCxn id="25" idx="0"/>
          </p:cNvCxnSpPr>
          <p:nvPr/>
        </p:nvCxnSpPr>
        <p:spPr>
          <a:xfrm rot="5400000">
            <a:off x="8124825" y="3452813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914525" y="295751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2482850" y="2195513"/>
          <a:ext cx="48895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12325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2846388" y="295751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711450" y="356711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3702050" y="4287838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3684588" y="3625850"/>
          <a:ext cx="5334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"/>
                <a:gridCol w="106680"/>
                <a:gridCol w="90452"/>
                <a:gridCol w="122908"/>
                <a:gridCol w="106680"/>
              </a:tblGrid>
              <a:tr h="1882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882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3751263" y="2890838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7" name="Straight Connector 46"/>
          <p:cNvCxnSpPr>
            <a:stCxn id="9" idx="3"/>
          </p:cNvCxnSpPr>
          <p:nvPr/>
        </p:nvCxnSpPr>
        <p:spPr>
          <a:xfrm rot="5400000">
            <a:off x="3625850" y="2989263"/>
            <a:ext cx="425450" cy="8826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4733925" y="3600450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733925" y="4244975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6715125" y="425291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7629525" y="364331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6715125" y="2973388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5691188" y="2987675"/>
          <a:ext cx="457200" cy="73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7121525" y="2244725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4733925" y="2209800"/>
          <a:ext cx="4826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117475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011" name="TextBox 55"/>
          <p:cNvSpPr txBox="1">
            <a:spLocks noChangeArrowheads="1"/>
          </p:cNvSpPr>
          <p:nvPr/>
        </p:nvSpPr>
        <p:spPr bwMode="auto">
          <a:xfrm>
            <a:off x="4730750" y="1582738"/>
            <a:ext cx="5365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1:38,1</a:t>
            </a:r>
          </a:p>
        </p:txBody>
      </p:sp>
      <p:sp>
        <p:nvSpPr>
          <p:cNvPr id="29012" name="TextBox 56"/>
          <p:cNvSpPr txBox="1">
            <a:spLocks noChangeArrowheads="1"/>
          </p:cNvSpPr>
          <p:nvPr/>
        </p:nvSpPr>
        <p:spPr bwMode="auto">
          <a:xfrm>
            <a:off x="2524125" y="1955800"/>
            <a:ext cx="4921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2:7,2</a:t>
            </a:r>
          </a:p>
        </p:txBody>
      </p:sp>
      <p:sp>
        <p:nvSpPr>
          <p:cNvPr id="29013" name="TextBox 57"/>
          <p:cNvSpPr txBox="1">
            <a:spLocks noChangeArrowheads="1"/>
          </p:cNvSpPr>
          <p:nvPr/>
        </p:nvSpPr>
        <p:spPr bwMode="auto">
          <a:xfrm>
            <a:off x="1957388" y="2728913"/>
            <a:ext cx="4714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3:4,3</a:t>
            </a:r>
          </a:p>
        </p:txBody>
      </p:sp>
      <p:sp>
        <p:nvSpPr>
          <p:cNvPr id="29014" name="TextBox 58"/>
          <p:cNvSpPr txBox="1">
            <a:spLocks noChangeArrowheads="1"/>
          </p:cNvSpPr>
          <p:nvPr/>
        </p:nvSpPr>
        <p:spPr bwMode="auto">
          <a:xfrm>
            <a:off x="2849563" y="2717800"/>
            <a:ext cx="4270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5:6,3</a:t>
            </a:r>
          </a:p>
        </p:txBody>
      </p:sp>
      <p:sp>
        <p:nvSpPr>
          <p:cNvPr id="29015" name="TextBox 59"/>
          <p:cNvSpPr txBox="1">
            <a:spLocks noChangeArrowheads="1"/>
          </p:cNvSpPr>
          <p:nvPr/>
        </p:nvSpPr>
        <p:spPr bwMode="auto">
          <a:xfrm>
            <a:off x="3743325" y="2652713"/>
            <a:ext cx="5508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9:16,3</a:t>
            </a:r>
          </a:p>
        </p:txBody>
      </p:sp>
      <p:sp>
        <p:nvSpPr>
          <p:cNvPr id="29016" name="TextBox 60"/>
          <p:cNvSpPr txBox="1">
            <a:spLocks noChangeArrowheads="1"/>
          </p:cNvSpPr>
          <p:nvPr/>
        </p:nvSpPr>
        <p:spPr bwMode="auto">
          <a:xfrm>
            <a:off x="2676525" y="3360738"/>
            <a:ext cx="609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10:11,4</a:t>
            </a:r>
          </a:p>
        </p:txBody>
      </p:sp>
      <p:sp>
        <p:nvSpPr>
          <p:cNvPr id="29017" name="TextBox 61"/>
          <p:cNvSpPr txBox="1">
            <a:spLocks noChangeArrowheads="1"/>
          </p:cNvSpPr>
          <p:nvPr/>
        </p:nvSpPr>
        <p:spPr bwMode="auto">
          <a:xfrm>
            <a:off x="3676650" y="3387725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12:15,4</a:t>
            </a:r>
          </a:p>
        </p:txBody>
      </p:sp>
      <p:sp>
        <p:nvSpPr>
          <p:cNvPr id="29018" name="TextBox 62"/>
          <p:cNvSpPr txBox="1">
            <a:spLocks noChangeArrowheads="1"/>
          </p:cNvSpPr>
          <p:nvPr/>
        </p:nvSpPr>
        <p:spPr bwMode="auto">
          <a:xfrm>
            <a:off x="3667125" y="4059238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13:14,5</a:t>
            </a:r>
          </a:p>
        </p:txBody>
      </p:sp>
      <p:sp>
        <p:nvSpPr>
          <p:cNvPr id="29019" name="TextBox 63"/>
          <p:cNvSpPr txBox="1">
            <a:spLocks noChangeArrowheads="1"/>
          </p:cNvSpPr>
          <p:nvPr/>
        </p:nvSpPr>
        <p:spPr bwMode="auto">
          <a:xfrm>
            <a:off x="4730750" y="2762250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17:22,3</a:t>
            </a:r>
          </a:p>
        </p:txBody>
      </p:sp>
      <p:sp>
        <p:nvSpPr>
          <p:cNvPr id="29020" name="TextBox 64"/>
          <p:cNvSpPr txBox="1">
            <a:spLocks noChangeArrowheads="1"/>
          </p:cNvSpPr>
          <p:nvPr/>
        </p:nvSpPr>
        <p:spPr bwMode="auto">
          <a:xfrm>
            <a:off x="4687888" y="3351213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18:21,4</a:t>
            </a:r>
          </a:p>
        </p:txBody>
      </p:sp>
      <p:sp>
        <p:nvSpPr>
          <p:cNvPr id="29021" name="TextBox 65"/>
          <p:cNvSpPr txBox="1">
            <a:spLocks noChangeArrowheads="1"/>
          </p:cNvSpPr>
          <p:nvPr/>
        </p:nvSpPr>
        <p:spPr bwMode="auto">
          <a:xfrm>
            <a:off x="4687888" y="4038600"/>
            <a:ext cx="609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19:20,5</a:t>
            </a:r>
          </a:p>
        </p:txBody>
      </p:sp>
      <p:sp>
        <p:nvSpPr>
          <p:cNvPr id="29022" name="TextBox 66"/>
          <p:cNvSpPr txBox="1">
            <a:spLocks noChangeArrowheads="1"/>
          </p:cNvSpPr>
          <p:nvPr/>
        </p:nvSpPr>
        <p:spPr bwMode="auto">
          <a:xfrm>
            <a:off x="5562600" y="2759075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23:24,3</a:t>
            </a:r>
          </a:p>
        </p:txBody>
      </p:sp>
      <p:sp>
        <p:nvSpPr>
          <p:cNvPr id="29023" name="TextBox 67"/>
          <p:cNvSpPr txBox="1">
            <a:spLocks noChangeArrowheads="1"/>
          </p:cNvSpPr>
          <p:nvPr/>
        </p:nvSpPr>
        <p:spPr bwMode="auto">
          <a:xfrm>
            <a:off x="7534275" y="1989138"/>
            <a:ext cx="609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26:37,2</a:t>
            </a:r>
          </a:p>
        </p:txBody>
      </p:sp>
      <p:sp>
        <p:nvSpPr>
          <p:cNvPr id="29024" name="TextBox 68"/>
          <p:cNvSpPr txBox="1">
            <a:spLocks noChangeArrowheads="1"/>
          </p:cNvSpPr>
          <p:nvPr/>
        </p:nvSpPr>
        <p:spPr bwMode="auto">
          <a:xfrm>
            <a:off x="6635750" y="2708275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27:32,3</a:t>
            </a:r>
          </a:p>
        </p:txBody>
      </p:sp>
      <p:sp>
        <p:nvSpPr>
          <p:cNvPr id="29025" name="TextBox 69"/>
          <p:cNvSpPr txBox="1">
            <a:spLocks noChangeArrowheads="1"/>
          </p:cNvSpPr>
          <p:nvPr/>
        </p:nvSpPr>
        <p:spPr bwMode="auto">
          <a:xfrm>
            <a:off x="6604000" y="3414713"/>
            <a:ext cx="609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28:31,4</a:t>
            </a:r>
          </a:p>
        </p:txBody>
      </p:sp>
      <p:sp>
        <p:nvSpPr>
          <p:cNvPr id="29026" name="TextBox 70"/>
          <p:cNvSpPr txBox="1">
            <a:spLocks noChangeArrowheads="1"/>
          </p:cNvSpPr>
          <p:nvPr/>
        </p:nvSpPr>
        <p:spPr bwMode="auto">
          <a:xfrm>
            <a:off x="6646863" y="4003675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29:30,5</a:t>
            </a:r>
          </a:p>
        </p:txBody>
      </p:sp>
      <p:sp>
        <p:nvSpPr>
          <p:cNvPr id="29027" name="TextBox 71"/>
          <p:cNvSpPr txBox="1">
            <a:spLocks noChangeArrowheads="1"/>
          </p:cNvSpPr>
          <p:nvPr/>
        </p:nvSpPr>
        <p:spPr bwMode="auto">
          <a:xfrm>
            <a:off x="7553325" y="2728913"/>
            <a:ext cx="609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33:36,3</a:t>
            </a:r>
          </a:p>
        </p:txBody>
      </p:sp>
      <p:sp>
        <p:nvSpPr>
          <p:cNvPr id="29028" name="TextBox 72"/>
          <p:cNvSpPr txBox="1">
            <a:spLocks noChangeArrowheads="1"/>
          </p:cNvSpPr>
          <p:nvPr/>
        </p:nvSpPr>
        <p:spPr bwMode="auto">
          <a:xfrm>
            <a:off x="7612063" y="3382963"/>
            <a:ext cx="6175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34:35,4</a:t>
            </a:r>
          </a:p>
        </p:txBody>
      </p:sp>
      <p:sp>
        <p:nvSpPr>
          <p:cNvPr id="29029" name="TextBox 73"/>
          <p:cNvSpPr txBox="1">
            <a:spLocks noChangeArrowheads="1"/>
          </p:cNvSpPr>
          <p:nvPr/>
        </p:nvSpPr>
        <p:spPr bwMode="auto">
          <a:xfrm>
            <a:off x="4721225" y="1963738"/>
            <a:ext cx="5365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8:25,2</a:t>
            </a:r>
          </a:p>
        </p:txBody>
      </p:sp>
      <p:sp>
        <p:nvSpPr>
          <p:cNvPr id="75" name="Oval 74"/>
          <p:cNvSpPr/>
          <p:nvPr/>
        </p:nvSpPr>
        <p:spPr>
          <a:xfrm>
            <a:off x="5219700" y="2205038"/>
            <a:ext cx="401638" cy="433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6680200" y="363696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9051" name="Group 76"/>
          <p:cNvGrpSpPr>
            <a:grpSpLocks/>
          </p:cNvGrpSpPr>
          <p:nvPr/>
        </p:nvGrpSpPr>
        <p:grpSpPr bwMode="auto">
          <a:xfrm>
            <a:off x="631825" y="4648200"/>
            <a:ext cx="1905000" cy="1676400"/>
            <a:chOff x="304800" y="228600"/>
            <a:chExt cx="1905000" cy="1676400"/>
          </a:xfrm>
        </p:grpSpPr>
        <p:grpSp>
          <p:nvGrpSpPr>
            <p:cNvPr id="29070" name="Group 116"/>
            <p:cNvGrpSpPr>
              <a:grpSpLocks/>
            </p:cNvGrpSpPr>
            <p:nvPr/>
          </p:nvGrpSpPr>
          <p:grpSpPr bwMode="auto">
            <a:xfrm>
              <a:off x="533400" y="304800"/>
              <a:ext cx="1676400" cy="1600200"/>
              <a:chOff x="1143000" y="1143000"/>
              <a:chExt cx="1676400" cy="16002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828800" y="1143000"/>
                <a:ext cx="304800" cy="304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0070C0"/>
                    </a:solidFill>
                  </a:rPr>
                  <a:t>a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1143000" y="18288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514600" y="18288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00B050"/>
                    </a:solidFill>
                  </a:rPr>
                  <a:t>c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1828800" y="18288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99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9900FF"/>
                    </a:solidFill>
                  </a:rPr>
                  <a:t>b</a:t>
                </a:r>
                <a:endParaRPr lang="en-US" dirty="0">
                  <a:solidFill>
                    <a:srgbClr val="9900FF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1828800" y="2438400"/>
                <a:ext cx="304800" cy="304800"/>
              </a:xfrm>
              <a:prstGeom prst="ellipse">
                <a:avLst/>
              </a:prstGeom>
              <a:noFill/>
              <a:ln w="57150" cmpd="dbl">
                <a:solidFill>
                  <a:srgbClr val="AA06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0070C0"/>
                    </a:solidFill>
                  </a:rPr>
                  <a:t>d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89" name="Straight Connector 88"/>
              <p:cNvCxnSpPr>
                <a:stCxn id="84" idx="3"/>
                <a:endCxn id="85" idx="7"/>
              </p:cNvCxnSpPr>
              <p:nvPr/>
            </p:nvCxnSpPr>
            <p:spPr>
              <a:xfrm rot="5400000">
                <a:off x="1403350" y="1403350"/>
                <a:ext cx="469900" cy="469900"/>
              </a:xfrm>
              <a:prstGeom prst="line">
                <a:avLst/>
              </a:prstGeom>
              <a:ln w="50800" cmpd="dbl">
                <a:solidFill>
                  <a:srgbClr val="020A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84" idx="5"/>
                <a:endCxn id="86" idx="1"/>
              </p:cNvCxnSpPr>
              <p:nvPr/>
            </p:nvCxnSpPr>
            <p:spPr>
              <a:xfrm rot="16200000" flipH="1">
                <a:off x="2089150" y="1403350"/>
                <a:ext cx="469900" cy="469900"/>
              </a:xfrm>
              <a:prstGeom prst="line">
                <a:avLst/>
              </a:prstGeom>
              <a:ln w="50800" cmpd="dbl">
                <a:solidFill>
                  <a:srgbClr val="020A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84" idx="4"/>
                <a:endCxn id="87" idx="0"/>
              </p:cNvCxnSpPr>
              <p:nvPr/>
            </p:nvCxnSpPr>
            <p:spPr>
              <a:xfrm rot="5400000">
                <a:off x="1790700" y="1638300"/>
                <a:ext cx="381000" cy="0"/>
              </a:xfrm>
              <a:prstGeom prst="line">
                <a:avLst/>
              </a:prstGeom>
              <a:ln w="50800" cmpd="dbl">
                <a:solidFill>
                  <a:srgbClr val="020A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87" idx="4"/>
                <a:endCxn id="88" idx="0"/>
              </p:cNvCxnSpPr>
              <p:nvPr/>
            </p:nvCxnSpPr>
            <p:spPr>
              <a:xfrm rot="5400000">
                <a:off x="1828800" y="2286000"/>
                <a:ext cx="304800" cy="0"/>
              </a:xfrm>
              <a:prstGeom prst="line">
                <a:avLst/>
              </a:prstGeom>
              <a:ln w="50800" cmpd="dbl">
                <a:solidFill>
                  <a:srgbClr val="020A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071" name="TextBox 78"/>
            <p:cNvSpPr txBox="1">
              <a:spLocks noChangeArrowheads="1"/>
            </p:cNvSpPr>
            <p:nvPr/>
          </p:nvSpPr>
          <p:spPr bwMode="auto">
            <a:xfrm>
              <a:off x="1032186" y="2286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</a:t>
              </a:r>
            </a:p>
          </p:txBody>
        </p:sp>
        <p:sp>
          <p:nvSpPr>
            <p:cNvPr id="29072" name="TextBox 79"/>
            <p:cNvSpPr txBox="1">
              <a:spLocks noChangeArrowheads="1"/>
            </p:cNvSpPr>
            <p:nvPr/>
          </p:nvSpPr>
          <p:spPr bwMode="auto">
            <a:xfrm>
              <a:off x="304800" y="9144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</a:t>
              </a:r>
            </a:p>
          </p:txBody>
        </p:sp>
        <p:sp>
          <p:nvSpPr>
            <p:cNvPr id="29073" name="TextBox 80"/>
            <p:cNvSpPr txBox="1">
              <a:spLocks noChangeArrowheads="1"/>
            </p:cNvSpPr>
            <p:nvPr/>
          </p:nvSpPr>
          <p:spPr bwMode="auto">
            <a:xfrm>
              <a:off x="990600" y="9144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3</a:t>
              </a:r>
            </a:p>
          </p:txBody>
        </p:sp>
        <p:sp>
          <p:nvSpPr>
            <p:cNvPr id="29074" name="TextBox 81"/>
            <p:cNvSpPr txBox="1">
              <a:spLocks noChangeArrowheads="1"/>
            </p:cNvSpPr>
            <p:nvPr/>
          </p:nvSpPr>
          <p:spPr bwMode="auto">
            <a:xfrm>
              <a:off x="990600" y="15240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4</a:t>
              </a:r>
            </a:p>
          </p:txBody>
        </p:sp>
        <p:sp>
          <p:nvSpPr>
            <p:cNvPr id="29075" name="TextBox 82"/>
            <p:cNvSpPr txBox="1">
              <a:spLocks noChangeArrowheads="1"/>
            </p:cNvSpPr>
            <p:nvPr/>
          </p:nvSpPr>
          <p:spPr bwMode="auto">
            <a:xfrm>
              <a:off x="1676400" y="9144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5</a:t>
              </a:r>
            </a:p>
          </p:txBody>
        </p:sp>
      </p:grpSp>
      <p:sp>
        <p:nvSpPr>
          <p:cNvPr id="29052" name="TextBox 92"/>
          <p:cNvSpPr txBox="1">
            <a:spLocks noChangeArrowheads="1"/>
          </p:cNvSpPr>
          <p:nvPr/>
        </p:nvSpPr>
        <p:spPr bwMode="auto">
          <a:xfrm>
            <a:off x="403225" y="46482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i="1">
                <a:solidFill>
                  <a:srgbClr val="0070C0"/>
                </a:solidFill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qTree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1317625" y="5291138"/>
            <a:ext cx="685800" cy="542925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3676650" y="2708275"/>
            <a:ext cx="960438" cy="652463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3625850" y="4046538"/>
            <a:ext cx="958850" cy="654050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4695825" y="3400425"/>
            <a:ext cx="958850" cy="1417638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317625" y="4648200"/>
            <a:ext cx="685800" cy="565150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2414588" y="1989138"/>
            <a:ext cx="960437" cy="654050"/>
          </a:xfrm>
          <a:prstGeom prst="rect">
            <a:avLst/>
          </a:prstGeom>
          <a:solidFill>
            <a:srgbClr val="CC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6977063" y="1933575"/>
            <a:ext cx="1185862" cy="722313"/>
          </a:xfrm>
          <a:prstGeom prst="rect">
            <a:avLst/>
          </a:prstGeom>
          <a:solidFill>
            <a:srgbClr val="CC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4637088" y="1976438"/>
            <a:ext cx="1017587" cy="722312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2689225" y="3386138"/>
            <a:ext cx="960438" cy="652462"/>
          </a:xfrm>
          <a:prstGeom prst="rect">
            <a:avLst/>
          </a:prstGeom>
          <a:solidFill>
            <a:srgbClr val="CC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2697163" y="2711450"/>
            <a:ext cx="960437" cy="654050"/>
          </a:xfrm>
          <a:prstGeom prst="rect">
            <a:avLst/>
          </a:prstGeom>
          <a:solidFill>
            <a:srgbClr val="CC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906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B9B4D390-61A6-47FC-845E-BECCFDCE53D7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9064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2F7CC6C6-7F7F-48A5-97BC-737E768A2DBD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10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01" name="Rounded Rectangular Callout 100"/>
          <p:cNvSpPr>
            <a:spLocks noChangeArrowheads="1"/>
          </p:cNvSpPr>
          <p:nvPr/>
        </p:nvSpPr>
        <p:spPr bwMode="auto">
          <a:xfrm>
            <a:off x="5694363" y="4657725"/>
            <a:ext cx="3108325" cy="904875"/>
          </a:xfrm>
          <a:prstGeom prst="wedgeRoundRectCallout">
            <a:avLst>
              <a:gd name="adj1" fmla="val -61940"/>
              <a:gd name="adj2" fmla="val -182523"/>
              <a:gd name="adj3" fmla="val 16667"/>
            </a:avLst>
          </a:prstGeom>
          <a:solidFill>
            <a:schemeClr val="accent2"/>
          </a:solidFill>
          <a:ln w="9525">
            <a:solidFill>
              <a:srgbClr val="961A7B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18:21,4 =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the open index: the close index, the depth in the document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4695825" y="3389313"/>
            <a:ext cx="958850" cy="654050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09" name="Rounded Rectangular Callout 108"/>
          <p:cNvSpPr>
            <a:spLocks noChangeArrowheads="1"/>
          </p:cNvSpPr>
          <p:nvPr/>
        </p:nvSpPr>
        <p:spPr bwMode="auto">
          <a:xfrm>
            <a:off x="3276600" y="5562600"/>
            <a:ext cx="4648200" cy="1143000"/>
          </a:xfrm>
          <a:prstGeom prst="wedgeRoundRectCallout">
            <a:avLst>
              <a:gd name="adj1" fmla="val -15810"/>
              <a:gd name="adj2" fmla="val -190370"/>
              <a:gd name="adj3" fmla="val 16667"/>
            </a:avLst>
          </a:prstGeom>
          <a:solidFill>
            <a:schemeClr val="accent2"/>
          </a:solidFill>
          <a:ln w="9525">
            <a:solidFill>
              <a:srgbClr val="961A7B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            	qArray: </a:t>
            </a:r>
            <a:r>
              <a:rPr lang="en-US" sz="1400" b="1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Table indexes</a:t>
            </a:r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 are the qTree 	indexes. </a:t>
            </a:r>
            <a:b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</a:br>
            <a:r>
              <a:rPr lang="en-US" sz="1400" b="1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The content: </a:t>
            </a:r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is current node has descendant that matches node with the given index in qTree?</a:t>
            </a:r>
          </a:p>
        </p:txBody>
      </p:sp>
      <p:pic>
        <p:nvPicPr>
          <p:cNvPr id="111" name="Content Placeholder 110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06788" y="5645150"/>
            <a:ext cx="490537" cy="468313"/>
          </a:xfrm>
        </p:spPr>
      </p:pic>
      <p:sp>
        <p:nvSpPr>
          <p:cNvPr id="112" name="Rectangle 111"/>
          <p:cNvSpPr/>
          <p:nvPr/>
        </p:nvSpPr>
        <p:spPr bwMode="auto">
          <a:xfrm>
            <a:off x="6604000" y="3379788"/>
            <a:ext cx="958850" cy="1417637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100" grpId="0" animBg="1"/>
      <p:bldP spid="100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1" grpId="0" animBg="1"/>
      <p:bldP spid="101" grpId="1" animBg="1"/>
      <p:bldP spid="108" grpId="0" animBg="1"/>
      <p:bldP spid="108" grpId="1" animBg="1"/>
      <p:bldP spid="109" grpId="0" animBg="1"/>
      <p:bldP spid="109" grpId="1" animBg="1"/>
      <p:bldP spid="112" grpId="0" animBg="1"/>
      <p:bldP spid="1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i="1" smtClean="0">
                <a:solidFill>
                  <a:srgbClr val="7030A0"/>
                </a:solidFill>
              </a:rPr>
              <a:t>Goal</a:t>
            </a:r>
            <a:r>
              <a:rPr lang="en-US" sz="2800" smtClean="0">
                <a:solidFill>
                  <a:srgbClr val="7030A0"/>
                </a:solidFill>
              </a:rPr>
              <a:t>: </a:t>
            </a:r>
            <a:r>
              <a:rPr lang="en-US" sz="2800" smtClean="0"/>
              <a:t>Find the answer nodes using the </a:t>
            </a:r>
            <a:r>
              <a:rPr lang="en-US" sz="2800" i="1" smtClean="0"/>
              <a:t>qArray</a:t>
            </a:r>
            <a:r>
              <a:rPr lang="en-US" sz="2800" smtClean="0"/>
              <a:t> structures (holding the derived info). </a:t>
            </a:r>
          </a:p>
          <a:p>
            <a:pPr>
              <a:lnSpc>
                <a:spcPct val="130000"/>
              </a:lnSpc>
            </a:pPr>
            <a:r>
              <a:rPr lang="en-US" sz="2800" i="1" smtClean="0">
                <a:solidFill>
                  <a:srgbClr val="C00000"/>
                </a:solidFill>
              </a:rPr>
              <a:t>qPath:</a:t>
            </a:r>
            <a:r>
              <a:rPr lang="en-US" sz="2800" smtClean="0"/>
              <a:t> the path between the answer node </a:t>
            </a:r>
            <a:r>
              <a:rPr lang="en-US" sz="2800" i="1" smtClean="0"/>
              <a:t>qAnsN</a:t>
            </a:r>
            <a:r>
              <a:rPr lang="en-US" sz="2800" smtClean="0"/>
              <a:t> and the </a:t>
            </a:r>
            <a:r>
              <a:rPr lang="en-US" sz="2800" i="1" smtClean="0"/>
              <a:t>qTree</a:t>
            </a:r>
            <a:r>
              <a:rPr lang="en-US" sz="2800" smtClean="0"/>
              <a:t> root node. </a:t>
            </a:r>
          </a:p>
          <a:p>
            <a:pPr>
              <a:lnSpc>
                <a:spcPct val="130000"/>
              </a:lnSpc>
            </a:pPr>
            <a:r>
              <a:rPr lang="en-US" sz="2800" i="1" smtClean="0">
                <a:solidFill>
                  <a:srgbClr val="C00000"/>
                </a:solidFill>
              </a:rPr>
              <a:t>AnsN</a:t>
            </a:r>
            <a:r>
              <a:rPr lang="en-US" sz="2800" smtClean="0">
                <a:solidFill>
                  <a:srgbClr val="C00000"/>
                </a:solidFill>
              </a:rPr>
              <a:t> is an answer: </a:t>
            </a:r>
          </a:p>
          <a:p>
            <a:pPr lvl="1">
              <a:lnSpc>
                <a:spcPct val="130000"/>
              </a:lnSpc>
            </a:pPr>
            <a:r>
              <a:rPr lang="en-US" sz="2400" smtClean="0"/>
              <a:t>if there is at least one match of </a:t>
            </a:r>
            <a:r>
              <a:rPr lang="en-US" sz="2400" i="1" smtClean="0"/>
              <a:t>qPath</a:t>
            </a:r>
            <a:r>
              <a:rPr lang="en-US" sz="2400" smtClean="0"/>
              <a:t> in </a:t>
            </a:r>
            <a:r>
              <a:rPr lang="en-US" sz="2400" i="1" smtClean="0"/>
              <a:t>dTree</a:t>
            </a:r>
            <a:r>
              <a:rPr lang="en-US" sz="2400" smtClean="0"/>
              <a:t> such that </a:t>
            </a:r>
          </a:p>
          <a:p>
            <a:pPr lvl="2">
              <a:lnSpc>
                <a:spcPct val="130000"/>
              </a:lnSpc>
            </a:pPr>
            <a:r>
              <a:rPr lang="en-US" sz="2000" i="1" smtClean="0"/>
              <a:t>AnsN</a:t>
            </a:r>
            <a:r>
              <a:rPr lang="en-US" sz="2000" smtClean="0"/>
              <a:t> node maps to </a:t>
            </a:r>
            <a:r>
              <a:rPr lang="en-US" sz="2000" i="1" smtClean="0"/>
              <a:t>qAnsN</a:t>
            </a:r>
          </a:p>
          <a:p>
            <a:pPr lvl="2">
              <a:lnSpc>
                <a:spcPct val="130000"/>
              </a:lnSpc>
            </a:pPr>
            <a:r>
              <a:rPr lang="en-US" sz="2000" i="1" smtClean="0"/>
              <a:t>And </a:t>
            </a:r>
            <a:r>
              <a:rPr lang="en-US" sz="2000" smtClean="0"/>
              <a:t>in all the path nodes </a:t>
            </a:r>
            <a:r>
              <a:rPr lang="en-US" sz="2000" i="1" smtClean="0"/>
              <a:t>qArray</a:t>
            </a:r>
            <a:r>
              <a:rPr lang="en-US" sz="2000" smtClean="0"/>
              <a:t> is filled according to the requirements of the relevant </a:t>
            </a:r>
            <a:r>
              <a:rPr lang="en-US" sz="2000" i="1" smtClean="0"/>
              <a:t>q node</a:t>
            </a:r>
            <a:r>
              <a:rPr lang="en-US" sz="2000" smtClean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07413" cy="6492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GPU-Twig (second phase)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96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8E011975-B446-4B99-992B-528D95C83F1C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9700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D003F08-D146-459A-8D3C-E1595322057E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11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323850" y="188913"/>
            <a:ext cx="850741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2pPr>
            <a:lvl3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3pPr>
            <a:lvl4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4pPr>
            <a:lvl5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5pPr>
            <a:lvl6pPr marL="4572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6pPr>
            <a:lvl7pPr marL="9144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7pPr>
            <a:lvl8pPr marL="13716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8pPr>
            <a:lvl9pPr marL="1828800"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GPU-Twig (second phase)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267325" y="18319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016250" y="24415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267325" y="2441575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9525" y="24415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321050" y="3127375"/>
            <a:ext cx="304800" cy="3048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35450" y="3127375"/>
            <a:ext cx="304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44850" y="3813175"/>
            <a:ext cx="304800" cy="3048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267325" y="31273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f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35450" y="38131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67325" y="3813175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248525" y="31273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67325" y="4422775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35450" y="4422775"/>
            <a:ext cx="304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248525" y="44227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248525" y="38131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b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0" name="Straight Connector 19"/>
          <p:cNvCxnSpPr>
            <a:stCxn id="4" idx="3"/>
            <a:endCxn id="5" idx="7"/>
          </p:cNvCxnSpPr>
          <p:nvPr/>
        </p:nvCxnSpPr>
        <p:spPr>
          <a:xfrm rot="5400000">
            <a:off x="4097338" y="1271587"/>
            <a:ext cx="393700" cy="2035175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4"/>
            <a:endCxn id="6" idx="0"/>
          </p:cNvCxnSpPr>
          <p:nvPr/>
        </p:nvCxnSpPr>
        <p:spPr>
          <a:xfrm rot="5400000">
            <a:off x="5267325" y="2289175"/>
            <a:ext cx="3048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  <a:endCxn id="7" idx="0"/>
          </p:cNvCxnSpPr>
          <p:nvPr/>
        </p:nvCxnSpPr>
        <p:spPr>
          <a:xfrm rot="16200000" flipH="1">
            <a:off x="6479382" y="1139031"/>
            <a:ext cx="349250" cy="2255837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3"/>
            <a:endCxn id="10" idx="7"/>
          </p:cNvCxnSpPr>
          <p:nvPr/>
        </p:nvCxnSpPr>
        <p:spPr>
          <a:xfrm rot="5400000">
            <a:off x="4668838" y="2528887"/>
            <a:ext cx="469900" cy="815975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4"/>
            <a:endCxn id="12" idx="0"/>
          </p:cNvCxnSpPr>
          <p:nvPr/>
        </p:nvCxnSpPr>
        <p:spPr>
          <a:xfrm rot="5400000">
            <a:off x="5229225" y="2936875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3"/>
            <a:endCxn id="15" idx="0"/>
          </p:cNvCxnSpPr>
          <p:nvPr/>
        </p:nvCxnSpPr>
        <p:spPr>
          <a:xfrm rot="5400000">
            <a:off x="7324725" y="2778125"/>
            <a:ext cx="425450" cy="27305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162925" y="38131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162925" y="31273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f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28" name="Straight Connector 27"/>
          <p:cNvCxnSpPr>
            <a:stCxn id="7" idx="5"/>
            <a:endCxn id="27" idx="0"/>
          </p:cNvCxnSpPr>
          <p:nvPr/>
        </p:nvCxnSpPr>
        <p:spPr>
          <a:xfrm rot="16200000" flipH="1">
            <a:off x="7889082" y="2701131"/>
            <a:ext cx="425450" cy="427037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428875" y="31273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c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30" name="Straight Connector 29"/>
          <p:cNvCxnSpPr>
            <a:stCxn id="5" idx="3"/>
            <a:endCxn id="29" idx="0"/>
          </p:cNvCxnSpPr>
          <p:nvPr/>
        </p:nvCxnSpPr>
        <p:spPr>
          <a:xfrm rot="5400000">
            <a:off x="2608263" y="2674937"/>
            <a:ext cx="425450" cy="479425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5"/>
            <a:endCxn id="9" idx="0"/>
          </p:cNvCxnSpPr>
          <p:nvPr/>
        </p:nvCxnSpPr>
        <p:spPr>
          <a:xfrm rot="16200000" flipH="1">
            <a:off x="3162300" y="2816225"/>
            <a:ext cx="425450" cy="19685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4"/>
            <a:endCxn id="13" idx="0"/>
          </p:cNvCxnSpPr>
          <p:nvPr/>
        </p:nvCxnSpPr>
        <p:spPr>
          <a:xfrm rot="5400000">
            <a:off x="4197350" y="3622675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215063" y="3109913"/>
            <a:ext cx="304800" cy="3048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>
            <a:stCxn id="6" idx="5"/>
            <a:endCxn id="33" idx="0"/>
          </p:cNvCxnSpPr>
          <p:nvPr/>
        </p:nvCxnSpPr>
        <p:spPr>
          <a:xfrm>
            <a:off x="5526088" y="2701925"/>
            <a:ext cx="841375" cy="407988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2" idx="4"/>
            <a:endCxn id="14" idx="0"/>
          </p:cNvCxnSpPr>
          <p:nvPr/>
        </p:nvCxnSpPr>
        <p:spPr>
          <a:xfrm rot="5400000">
            <a:off x="5229225" y="3622675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4"/>
            <a:endCxn id="16" idx="0"/>
          </p:cNvCxnSpPr>
          <p:nvPr/>
        </p:nvCxnSpPr>
        <p:spPr>
          <a:xfrm rot="5400000">
            <a:off x="5267325" y="4270375"/>
            <a:ext cx="3048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4"/>
            <a:endCxn id="19" idx="0"/>
          </p:cNvCxnSpPr>
          <p:nvPr/>
        </p:nvCxnSpPr>
        <p:spPr>
          <a:xfrm rot="5400000">
            <a:off x="7210425" y="3622675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4"/>
            <a:endCxn id="18" idx="0"/>
          </p:cNvCxnSpPr>
          <p:nvPr/>
        </p:nvCxnSpPr>
        <p:spPr>
          <a:xfrm rot="5400000">
            <a:off x="7248525" y="4270375"/>
            <a:ext cx="3048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3" idx="4"/>
            <a:endCxn id="17" idx="0"/>
          </p:cNvCxnSpPr>
          <p:nvPr/>
        </p:nvCxnSpPr>
        <p:spPr>
          <a:xfrm rot="5400000">
            <a:off x="4235450" y="4270375"/>
            <a:ext cx="3048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7" idx="4"/>
            <a:endCxn id="26" idx="0"/>
          </p:cNvCxnSpPr>
          <p:nvPr/>
        </p:nvCxnSpPr>
        <p:spPr>
          <a:xfrm rot="5400000">
            <a:off x="8124825" y="3622675"/>
            <a:ext cx="381000" cy="0"/>
          </a:xfrm>
          <a:prstGeom prst="line">
            <a:avLst/>
          </a:prstGeom>
          <a:ln>
            <a:solidFill>
              <a:srgbClr val="020A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914525" y="3127375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2482850" y="2365375"/>
          <a:ext cx="48895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12325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846388" y="3127375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711450" y="3736975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3702050" y="445611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3684588" y="3795713"/>
          <a:ext cx="5334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"/>
                <a:gridCol w="106680"/>
                <a:gridCol w="90452"/>
                <a:gridCol w="122908"/>
                <a:gridCol w="106680"/>
              </a:tblGrid>
              <a:tr h="1882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8828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3751263" y="305911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48" name="Straight Connector 47"/>
          <p:cNvCxnSpPr>
            <a:stCxn id="10" idx="3"/>
          </p:cNvCxnSpPr>
          <p:nvPr/>
        </p:nvCxnSpPr>
        <p:spPr>
          <a:xfrm rot="5400000">
            <a:off x="3625850" y="3159125"/>
            <a:ext cx="425450" cy="8826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733925" y="377031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4733925" y="4414838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6715125" y="4422775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7629525" y="3813175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6715125" y="3141663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691188" y="3155950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7121525" y="2414588"/>
          <a:ext cx="4572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4733925" y="2379663"/>
          <a:ext cx="482600" cy="731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117475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059" name="TextBox 56"/>
          <p:cNvSpPr txBox="1">
            <a:spLocks noChangeArrowheads="1"/>
          </p:cNvSpPr>
          <p:nvPr/>
        </p:nvSpPr>
        <p:spPr bwMode="auto">
          <a:xfrm>
            <a:off x="4730750" y="1752600"/>
            <a:ext cx="536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1:38,1</a:t>
            </a:r>
          </a:p>
        </p:txBody>
      </p:sp>
      <p:sp>
        <p:nvSpPr>
          <p:cNvPr id="31060" name="TextBox 57"/>
          <p:cNvSpPr txBox="1">
            <a:spLocks noChangeArrowheads="1"/>
          </p:cNvSpPr>
          <p:nvPr/>
        </p:nvSpPr>
        <p:spPr bwMode="auto">
          <a:xfrm>
            <a:off x="2524125" y="2125663"/>
            <a:ext cx="4921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2:7,2</a:t>
            </a:r>
          </a:p>
        </p:txBody>
      </p:sp>
      <p:sp>
        <p:nvSpPr>
          <p:cNvPr id="31061" name="TextBox 58"/>
          <p:cNvSpPr txBox="1">
            <a:spLocks noChangeArrowheads="1"/>
          </p:cNvSpPr>
          <p:nvPr/>
        </p:nvSpPr>
        <p:spPr bwMode="auto">
          <a:xfrm>
            <a:off x="1957388" y="2898775"/>
            <a:ext cx="471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3:4,3</a:t>
            </a:r>
          </a:p>
        </p:txBody>
      </p:sp>
      <p:sp>
        <p:nvSpPr>
          <p:cNvPr id="31062" name="TextBox 59"/>
          <p:cNvSpPr txBox="1">
            <a:spLocks noChangeArrowheads="1"/>
          </p:cNvSpPr>
          <p:nvPr/>
        </p:nvSpPr>
        <p:spPr bwMode="auto">
          <a:xfrm>
            <a:off x="2849563" y="2887663"/>
            <a:ext cx="4270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5:6,3</a:t>
            </a:r>
          </a:p>
        </p:txBody>
      </p:sp>
      <p:sp>
        <p:nvSpPr>
          <p:cNvPr id="31063" name="TextBox 60"/>
          <p:cNvSpPr txBox="1">
            <a:spLocks noChangeArrowheads="1"/>
          </p:cNvSpPr>
          <p:nvPr/>
        </p:nvSpPr>
        <p:spPr bwMode="auto">
          <a:xfrm>
            <a:off x="3743325" y="2822575"/>
            <a:ext cx="550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9:16,3</a:t>
            </a:r>
          </a:p>
        </p:txBody>
      </p:sp>
      <p:sp>
        <p:nvSpPr>
          <p:cNvPr id="31064" name="TextBox 61"/>
          <p:cNvSpPr txBox="1">
            <a:spLocks noChangeArrowheads="1"/>
          </p:cNvSpPr>
          <p:nvPr/>
        </p:nvSpPr>
        <p:spPr bwMode="auto">
          <a:xfrm>
            <a:off x="2676525" y="3530600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10:11,4</a:t>
            </a:r>
          </a:p>
        </p:txBody>
      </p:sp>
      <p:sp>
        <p:nvSpPr>
          <p:cNvPr id="31065" name="TextBox 62"/>
          <p:cNvSpPr txBox="1">
            <a:spLocks noChangeArrowheads="1"/>
          </p:cNvSpPr>
          <p:nvPr/>
        </p:nvSpPr>
        <p:spPr bwMode="auto">
          <a:xfrm>
            <a:off x="3676650" y="3556000"/>
            <a:ext cx="609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12:15,4</a:t>
            </a:r>
          </a:p>
        </p:txBody>
      </p:sp>
      <p:sp>
        <p:nvSpPr>
          <p:cNvPr id="31066" name="TextBox 63"/>
          <p:cNvSpPr txBox="1">
            <a:spLocks noChangeArrowheads="1"/>
          </p:cNvSpPr>
          <p:nvPr/>
        </p:nvSpPr>
        <p:spPr bwMode="auto">
          <a:xfrm>
            <a:off x="3667125" y="4227513"/>
            <a:ext cx="609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13:14,5</a:t>
            </a:r>
          </a:p>
        </p:txBody>
      </p:sp>
      <p:sp>
        <p:nvSpPr>
          <p:cNvPr id="31067" name="TextBox 64"/>
          <p:cNvSpPr txBox="1">
            <a:spLocks noChangeArrowheads="1"/>
          </p:cNvSpPr>
          <p:nvPr/>
        </p:nvSpPr>
        <p:spPr bwMode="auto">
          <a:xfrm>
            <a:off x="4730750" y="2930525"/>
            <a:ext cx="609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17:22,3</a:t>
            </a:r>
          </a:p>
        </p:txBody>
      </p:sp>
      <p:sp>
        <p:nvSpPr>
          <p:cNvPr id="31068" name="TextBox 65"/>
          <p:cNvSpPr txBox="1">
            <a:spLocks noChangeArrowheads="1"/>
          </p:cNvSpPr>
          <p:nvPr/>
        </p:nvSpPr>
        <p:spPr bwMode="auto">
          <a:xfrm>
            <a:off x="4687888" y="3519488"/>
            <a:ext cx="609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18:21,4</a:t>
            </a:r>
          </a:p>
        </p:txBody>
      </p:sp>
      <p:sp>
        <p:nvSpPr>
          <p:cNvPr id="31069" name="TextBox 66"/>
          <p:cNvSpPr txBox="1">
            <a:spLocks noChangeArrowheads="1"/>
          </p:cNvSpPr>
          <p:nvPr/>
        </p:nvSpPr>
        <p:spPr bwMode="auto">
          <a:xfrm>
            <a:off x="4687888" y="4208463"/>
            <a:ext cx="609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19:20,5</a:t>
            </a:r>
          </a:p>
        </p:txBody>
      </p:sp>
      <p:sp>
        <p:nvSpPr>
          <p:cNvPr id="31070" name="TextBox 67"/>
          <p:cNvSpPr txBox="1">
            <a:spLocks noChangeArrowheads="1"/>
          </p:cNvSpPr>
          <p:nvPr/>
        </p:nvSpPr>
        <p:spPr bwMode="auto">
          <a:xfrm>
            <a:off x="5562600" y="2927350"/>
            <a:ext cx="609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23:24,3</a:t>
            </a:r>
          </a:p>
        </p:txBody>
      </p:sp>
      <p:sp>
        <p:nvSpPr>
          <p:cNvPr id="31071" name="TextBox 68"/>
          <p:cNvSpPr txBox="1">
            <a:spLocks noChangeArrowheads="1"/>
          </p:cNvSpPr>
          <p:nvPr/>
        </p:nvSpPr>
        <p:spPr bwMode="auto">
          <a:xfrm>
            <a:off x="7534275" y="2159000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26:37,2</a:t>
            </a:r>
          </a:p>
        </p:txBody>
      </p:sp>
      <p:sp>
        <p:nvSpPr>
          <p:cNvPr id="31072" name="TextBox 69"/>
          <p:cNvSpPr txBox="1">
            <a:spLocks noChangeArrowheads="1"/>
          </p:cNvSpPr>
          <p:nvPr/>
        </p:nvSpPr>
        <p:spPr bwMode="auto">
          <a:xfrm>
            <a:off x="6635750" y="2876550"/>
            <a:ext cx="609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27:32,3</a:t>
            </a:r>
          </a:p>
        </p:txBody>
      </p:sp>
      <p:sp>
        <p:nvSpPr>
          <p:cNvPr id="31073" name="TextBox 70"/>
          <p:cNvSpPr txBox="1">
            <a:spLocks noChangeArrowheads="1"/>
          </p:cNvSpPr>
          <p:nvPr/>
        </p:nvSpPr>
        <p:spPr bwMode="auto">
          <a:xfrm>
            <a:off x="6604000" y="3584575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28:31,4</a:t>
            </a:r>
          </a:p>
        </p:txBody>
      </p:sp>
      <p:sp>
        <p:nvSpPr>
          <p:cNvPr id="31074" name="TextBox 71"/>
          <p:cNvSpPr txBox="1">
            <a:spLocks noChangeArrowheads="1"/>
          </p:cNvSpPr>
          <p:nvPr/>
        </p:nvSpPr>
        <p:spPr bwMode="auto">
          <a:xfrm>
            <a:off x="6646863" y="4171950"/>
            <a:ext cx="6096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29:30,5</a:t>
            </a:r>
          </a:p>
        </p:txBody>
      </p:sp>
      <p:sp>
        <p:nvSpPr>
          <p:cNvPr id="31075" name="TextBox 72"/>
          <p:cNvSpPr txBox="1">
            <a:spLocks noChangeArrowheads="1"/>
          </p:cNvSpPr>
          <p:nvPr/>
        </p:nvSpPr>
        <p:spPr bwMode="auto">
          <a:xfrm>
            <a:off x="7553325" y="2898775"/>
            <a:ext cx="60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33:36,3</a:t>
            </a:r>
          </a:p>
        </p:txBody>
      </p:sp>
      <p:sp>
        <p:nvSpPr>
          <p:cNvPr id="31076" name="TextBox 73"/>
          <p:cNvSpPr txBox="1">
            <a:spLocks noChangeArrowheads="1"/>
          </p:cNvSpPr>
          <p:nvPr/>
        </p:nvSpPr>
        <p:spPr bwMode="auto">
          <a:xfrm>
            <a:off x="7612063" y="3552825"/>
            <a:ext cx="6175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34:35,4</a:t>
            </a:r>
          </a:p>
        </p:txBody>
      </p:sp>
      <p:sp>
        <p:nvSpPr>
          <p:cNvPr id="31077" name="TextBox 74"/>
          <p:cNvSpPr txBox="1">
            <a:spLocks noChangeArrowheads="1"/>
          </p:cNvSpPr>
          <p:nvPr/>
        </p:nvSpPr>
        <p:spPr bwMode="auto">
          <a:xfrm>
            <a:off x="4721225" y="2133600"/>
            <a:ext cx="536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8:25,2</a:t>
            </a:r>
          </a:p>
        </p:txBody>
      </p:sp>
      <p:sp>
        <p:nvSpPr>
          <p:cNvPr id="76" name="Oval 75"/>
          <p:cNvSpPr/>
          <p:nvPr/>
        </p:nvSpPr>
        <p:spPr>
          <a:xfrm>
            <a:off x="5219700" y="2374900"/>
            <a:ext cx="401638" cy="4333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6680200" y="3806825"/>
          <a:ext cx="4572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"/>
                <a:gridCol w="91440"/>
                <a:gridCol w="91440"/>
                <a:gridCol w="91440"/>
                <a:gridCol w="91440"/>
              </a:tblGrid>
              <a:tr h="1447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099" name="TextBox 93"/>
          <p:cNvSpPr txBox="1">
            <a:spLocks noChangeArrowheads="1"/>
          </p:cNvSpPr>
          <p:nvPr/>
        </p:nvSpPr>
        <p:spPr bwMode="auto">
          <a:xfrm>
            <a:off x="403225" y="4818063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i="1">
                <a:solidFill>
                  <a:srgbClr val="0070C0"/>
                </a:solidFill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qTree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1317625" y="6070600"/>
            <a:ext cx="685800" cy="541338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317625" y="4811713"/>
            <a:ext cx="685800" cy="565150"/>
          </a:xfrm>
          <a:prstGeom prst="rect">
            <a:avLst/>
          </a:prstGeom>
          <a:solidFill>
            <a:srgbClr val="00B05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grpSp>
        <p:nvGrpSpPr>
          <p:cNvPr id="31102" name="Group 121"/>
          <p:cNvGrpSpPr>
            <a:grpSpLocks/>
          </p:cNvGrpSpPr>
          <p:nvPr/>
        </p:nvGrpSpPr>
        <p:grpSpPr bwMode="auto">
          <a:xfrm>
            <a:off x="631825" y="4818063"/>
            <a:ext cx="1905000" cy="1676400"/>
            <a:chOff x="304800" y="228600"/>
            <a:chExt cx="1905000" cy="1676400"/>
          </a:xfrm>
        </p:grpSpPr>
        <p:grpSp>
          <p:nvGrpSpPr>
            <p:cNvPr id="31120" name="Group 116"/>
            <p:cNvGrpSpPr>
              <a:grpSpLocks/>
            </p:cNvGrpSpPr>
            <p:nvPr/>
          </p:nvGrpSpPr>
          <p:grpSpPr bwMode="auto">
            <a:xfrm>
              <a:off x="533400" y="304800"/>
              <a:ext cx="1676400" cy="1600200"/>
              <a:chOff x="1143000" y="1143000"/>
              <a:chExt cx="1676400" cy="160020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828800" y="1143000"/>
                <a:ext cx="304800" cy="304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0070C0"/>
                    </a:solidFill>
                  </a:rPr>
                  <a:t>a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1143000" y="18288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514600" y="18288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00B050"/>
                    </a:solidFill>
                  </a:rPr>
                  <a:t>c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828800" y="18288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99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9900FF"/>
                    </a:solidFill>
                  </a:rPr>
                  <a:t>b</a:t>
                </a:r>
                <a:endParaRPr lang="en-US" dirty="0">
                  <a:solidFill>
                    <a:srgbClr val="9900FF"/>
                  </a:solidFill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828800" y="2438400"/>
                <a:ext cx="304800" cy="304800"/>
              </a:xfrm>
              <a:prstGeom prst="ellipse">
                <a:avLst/>
              </a:prstGeom>
              <a:noFill/>
              <a:ln w="57150" cmpd="dbl">
                <a:solidFill>
                  <a:srgbClr val="AA06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srgbClr val="0070C0"/>
                    </a:solidFill>
                  </a:rPr>
                  <a:t>d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34" name="Straight Connector 133"/>
              <p:cNvCxnSpPr>
                <a:stCxn id="129" idx="3"/>
                <a:endCxn id="130" idx="7"/>
              </p:cNvCxnSpPr>
              <p:nvPr/>
            </p:nvCxnSpPr>
            <p:spPr>
              <a:xfrm rot="5400000">
                <a:off x="1403350" y="1403350"/>
                <a:ext cx="469900" cy="469900"/>
              </a:xfrm>
              <a:prstGeom prst="line">
                <a:avLst/>
              </a:prstGeom>
              <a:ln w="50800" cmpd="dbl">
                <a:solidFill>
                  <a:srgbClr val="020A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>
                <a:stCxn id="129" idx="5"/>
                <a:endCxn id="131" idx="1"/>
              </p:cNvCxnSpPr>
              <p:nvPr/>
            </p:nvCxnSpPr>
            <p:spPr>
              <a:xfrm rot="16200000" flipH="1">
                <a:off x="2089150" y="1403350"/>
                <a:ext cx="469900" cy="469900"/>
              </a:xfrm>
              <a:prstGeom prst="line">
                <a:avLst/>
              </a:prstGeom>
              <a:ln w="50800" cmpd="dbl">
                <a:solidFill>
                  <a:srgbClr val="020A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>
                <a:stCxn id="129" idx="4"/>
                <a:endCxn id="132" idx="0"/>
              </p:cNvCxnSpPr>
              <p:nvPr/>
            </p:nvCxnSpPr>
            <p:spPr>
              <a:xfrm rot="5400000">
                <a:off x="1790700" y="1638300"/>
                <a:ext cx="381000" cy="0"/>
              </a:xfrm>
              <a:prstGeom prst="line">
                <a:avLst/>
              </a:prstGeom>
              <a:ln w="50800" cmpd="dbl">
                <a:solidFill>
                  <a:srgbClr val="020A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stCxn id="132" idx="4"/>
                <a:endCxn id="133" idx="0"/>
              </p:cNvCxnSpPr>
              <p:nvPr/>
            </p:nvCxnSpPr>
            <p:spPr>
              <a:xfrm rot="5400000">
                <a:off x="1828800" y="2286000"/>
                <a:ext cx="304800" cy="0"/>
              </a:xfrm>
              <a:prstGeom prst="line">
                <a:avLst/>
              </a:prstGeom>
              <a:ln w="50800" cmpd="dbl">
                <a:solidFill>
                  <a:srgbClr val="020AA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121" name="TextBox 123"/>
            <p:cNvSpPr txBox="1">
              <a:spLocks noChangeArrowheads="1"/>
            </p:cNvSpPr>
            <p:nvPr/>
          </p:nvSpPr>
          <p:spPr bwMode="auto">
            <a:xfrm>
              <a:off x="1032186" y="2286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</a:t>
              </a:r>
            </a:p>
          </p:txBody>
        </p:sp>
        <p:sp>
          <p:nvSpPr>
            <p:cNvPr id="31122" name="TextBox 124"/>
            <p:cNvSpPr txBox="1">
              <a:spLocks noChangeArrowheads="1"/>
            </p:cNvSpPr>
            <p:nvPr/>
          </p:nvSpPr>
          <p:spPr bwMode="auto">
            <a:xfrm>
              <a:off x="304800" y="9144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</a:t>
              </a:r>
            </a:p>
          </p:txBody>
        </p:sp>
        <p:sp>
          <p:nvSpPr>
            <p:cNvPr id="31123" name="TextBox 125"/>
            <p:cNvSpPr txBox="1">
              <a:spLocks noChangeArrowheads="1"/>
            </p:cNvSpPr>
            <p:nvPr/>
          </p:nvSpPr>
          <p:spPr bwMode="auto">
            <a:xfrm>
              <a:off x="990600" y="9144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3</a:t>
              </a:r>
            </a:p>
          </p:txBody>
        </p:sp>
        <p:sp>
          <p:nvSpPr>
            <p:cNvPr id="31124" name="TextBox 126"/>
            <p:cNvSpPr txBox="1">
              <a:spLocks noChangeArrowheads="1"/>
            </p:cNvSpPr>
            <p:nvPr/>
          </p:nvSpPr>
          <p:spPr bwMode="auto">
            <a:xfrm>
              <a:off x="990600" y="15240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4</a:t>
              </a:r>
            </a:p>
          </p:txBody>
        </p:sp>
        <p:sp>
          <p:nvSpPr>
            <p:cNvPr id="31125" name="TextBox 127"/>
            <p:cNvSpPr txBox="1">
              <a:spLocks noChangeArrowheads="1"/>
            </p:cNvSpPr>
            <p:nvPr/>
          </p:nvSpPr>
          <p:spPr bwMode="auto">
            <a:xfrm>
              <a:off x="1676400" y="914400"/>
              <a:ext cx="2824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70C0"/>
                  </a:solidFill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5</a:t>
              </a:r>
            </a:p>
          </p:txBody>
        </p:sp>
      </p:grpSp>
      <p:sp>
        <p:nvSpPr>
          <p:cNvPr id="138" name="Rectangle 137"/>
          <p:cNvSpPr/>
          <p:nvPr/>
        </p:nvSpPr>
        <p:spPr bwMode="auto">
          <a:xfrm>
            <a:off x="3657600" y="4244975"/>
            <a:ext cx="911225" cy="655638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7081838" y="2133600"/>
            <a:ext cx="1165225" cy="655638"/>
          </a:xfrm>
          <a:prstGeom prst="rect">
            <a:avLst/>
          </a:prstGeom>
          <a:solidFill>
            <a:srgbClr val="FF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3667125" y="2836863"/>
            <a:ext cx="909638" cy="655637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4687888" y="4227513"/>
            <a:ext cx="933450" cy="657225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4673600" y="2174875"/>
            <a:ext cx="993775" cy="676275"/>
          </a:xfrm>
          <a:prstGeom prst="rect">
            <a:avLst/>
          </a:prstGeom>
          <a:solidFill>
            <a:srgbClr val="00B05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4694238" y="3552825"/>
            <a:ext cx="933450" cy="655638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1317625" y="5440363"/>
            <a:ext cx="685800" cy="565150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1317625" y="4805363"/>
            <a:ext cx="685800" cy="565150"/>
          </a:xfrm>
          <a:prstGeom prst="rect">
            <a:avLst/>
          </a:prstGeom>
          <a:solidFill>
            <a:srgbClr val="FF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48" name="Rectangle 147"/>
          <p:cNvSpPr>
            <a:spLocks noChangeArrowheads="1"/>
          </p:cNvSpPr>
          <p:nvPr/>
        </p:nvSpPr>
        <p:spPr bwMode="auto">
          <a:xfrm>
            <a:off x="3625850" y="4230688"/>
            <a:ext cx="992188" cy="674687"/>
          </a:xfrm>
          <a:prstGeom prst="rect">
            <a:avLst/>
          </a:prstGeom>
          <a:solidFill>
            <a:srgbClr val="00B05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4664075" y="4211638"/>
            <a:ext cx="993775" cy="674687"/>
          </a:xfrm>
          <a:prstGeom prst="rect">
            <a:avLst/>
          </a:prstGeom>
          <a:solidFill>
            <a:srgbClr val="00B05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11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46831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2200" smtClean="0">
                <a:solidFill>
                  <a:srgbClr val="7030A0"/>
                </a:solidFill>
              </a:rPr>
              <a:t>Each node in </a:t>
            </a:r>
            <a:r>
              <a:rPr lang="en-US" sz="2200" i="1" smtClean="0">
                <a:solidFill>
                  <a:srgbClr val="7030A0"/>
                </a:solidFill>
              </a:rPr>
              <a:t>qAnsN</a:t>
            </a:r>
            <a:r>
              <a:rPr lang="en-US" sz="2200" smtClean="0">
                <a:solidFill>
                  <a:srgbClr val="7030A0"/>
                </a:solidFill>
              </a:rPr>
              <a:t> stream corresponds to different thread!</a:t>
            </a:r>
          </a:p>
        </p:txBody>
      </p:sp>
      <p:sp>
        <p:nvSpPr>
          <p:cNvPr id="3111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E0654AFF-EA62-4288-80D9-AD5EA82DF34F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115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82072EA-E37F-4305-AACA-77AD7ED1FB98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12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2308225" y="2160588"/>
            <a:ext cx="1165225" cy="657225"/>
          </a:xfrm>
          <a:prstGeom prst="rect">
            <a:avLst/>
          </a:prstGeom>
          <a:solidFill>
            <a:srgbClr val="FF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657975" y="4208463"/>
            <a:ext cx="935038" cy="657225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664325" y="3533775"/>
            <a:ext cx="935038" cy="655638"/>
          </a:xfrm>
          <a:prstGeom prst="rect">
            <a:avLst/>
          </a:prstGeom>
          <a:solidFill>
            <a:schemeClr val="accent5">
              <a:lumMod val="5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6548438" y="4189413"/>
            <a:ext cx="1165225" cy="655637"/>
          </a:xfrm>
          <a:prstGeom prst="rect">
            <a:avLst/>
          </a:prstGeom>
          <a:solidFill>
            <a:srgbClr val="FF0000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3600" i="1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9" grpId="0" animBg="1"/>
      <p:bldP spid="138" grpId="0" animBg="1"/>
      <p:bldP spid="138" grpId="1" animBg="1"/>
      <p:bldP spid="141" grpId="0" animBg="1"/>
      <p:bldP spid="142" grpId="0" animBg="1"/>
      <p:bldP spid="143" grpId="0" animBg="1"/>
      <p:bldP spid="143" grpId="1" animBg="1"/>
      <p:bldP spid="144" grpId="0" animBg="1"/>
      <p:bldP spid="145" grpId="0" animBg="1"/>
      <p:bldP spid="146" grpId="0" animBg="1"/>
      <p:bldP spid="147" grpId="0" animBg="1"/>
      <p:bldP spid="147" grpId="1" animBg="1"/>
      <p:bldP spid="148" grpId="0" animBg="1"/>
      <p:bldP spid="149" grpId="0" animBg="1"/>
      <p:bldP spid="108" grpId="0" animBg="1"/>
      <p:bldP spid="109" grpId="0" animBg="1"/>
      <p:bldP spid="109" grpId="1" animBg="1"/>
      <p:bldP spid="110" grpId="0" animBg="1"/>
      <p:bldP spid="1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858250" cy="6683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Experiments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81075"/>
            <a:ext cx="8858250" cy="523398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Used </a:t>
            </a:r>
            <a:r>
              <a:rPr lang="en-US" sz="2400" dirty="0" err="1" smtClean="0">
                <a:solidFill>
                  <a:srgbClr val="7030A0"/>
                </a:solidFill>
                <a:ea typeface="+mn-ea"/>
                <a:cs typeface="+mn-cs"/>
              </a:rPr>
              <a:t>XMark</a:t>
            </a:r>
            <a:r>
              <a:rPr lang="en-US" sz="2400" dirty="0" smtClean="0">
                <a:solidFill>
                  <a:srgbClr val="7030A0"/>
                </a:solidFill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rgbClr val="7030A0"/>
                </a:solidFill>
                <a:ea typeface="+mn-ea"/>
                <a:cs typeface="+mn-cs"/>
              </a:rPr>
              <a:t>benchmark </a:t>
            </a:r>
            <a:r>
              <a:rPr lang="en-US" sz="2400" dirty="0" smtClean="0">
                <a:ea typeface="+mn-ea"/>
                <a:cs typeface="+mn-cs"/>
              </a:rPr>
              <a:t>to build different XML docs. 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Used different twig patterns</a:t>
            </a:r>
            <a:r>
              <a:rPr lang="en-US" sz="2400" dirty="0">
                <a:ea typeface="+mn-ea"/>
                <a:cs typeface="+mn-cs"/>
              </a:rPr>
              <a:t>. </a:t>
            </a:r>
            <a:endParaRPr lang="en-US" sz="24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7030A0"/>
                </a:solidFill>
                <a:ea typeface="+mn-ea"/>
                <a:cs typeface="+mn-cs"/>
              </a:rPr>
              <a:t>Platform: </a:t>
            </a:r>
          </a:p>
          <a:p>
            <a:pPr lvl="1">
              <a:defRPr/>
            </a:pPr>
            <a:r>
              <a:rPr lang="en-US" sz="2000" dirty="0">
                <a:cs typeface="+mn-cs"/>
              </a:rPr>
              <a:t>3 GHz Intel S5520SC </a:t>
            </a:r>
            <a:r>
              <a:rPr lang="en-US" sz="2000" dirty="0" err="1">
                <a:cs typeface="+mn-cs"/>
              </a:rPr>
              <a:t>ShadyCove</a:t>
            </a:r>
            <a:r>
              <a:rPr lang="en-US" sz="2000" dirty="0">
                <a:cs typeface="+mn-cs"/>
              </a:rPr>
              <a:t> 5520 </a:t>
            </a:r>
            <a:r>
              <a:rPr lang="en-US" sz="2000" dirty="0" smtClean="0">
                <a:cs typeface="+mn-cs"/>
              </a:rPr>
              <a:t>12DDR3 6SATA/R </a:t>
            </a:r>
            <a:r>
              <a:rPr lang="en-US" sz="2000" dirty="0">
                <a:cs typeface="+mn-cs"/>
              </a:rPr>
              <a:t>2LAN1000 EATX work station </a:t>
            </a:r>
          </a:p>
          <a:p>
            <a:pPr lvl="1">
              <a:defRPr/>
            </a:pPr>
            <a:r>
              <a:rPr lang="en-US" sz="2000" dirty="0">
                <a:cs typeface="+mn-cs"/>
              </a:rPr>
              <a:t>NVIDIA GTX 480 GPU</a:t>
            </a:r>
          </a:p>
          <a:p>
            <a:pPr lvl="1">
              <a:defRPr/>
            </a:pPr>
            <a:r>
              <a:rPr lang="en-US" sz="2000" dirty="0" smtClean="0">
                <a:cs typeface="+mn-cs"/>
              </a:rPr>
              <a:t>Two </a:t>
            </a:r>
            <a:r>
              <a:rPr lang="en-US" sz="2000" dirty="0">
                <a:cs typeface="+mn-cs"/>
              </a:rPr>
              <a:t>Intel Xeon 6C X5650 </a:t>
            </a:r>
            <a:r>
              <a:rPr lang="en-US" sz="2000" dirty="0" smtClean="0">
                <a:cs typeface="+mn-cs"/>
              </a:rPr>
              <a:t>processors </a:t>
            </a:r>
          </a:p>
          <a:p>
            <a:pPr lvl="1">
              <a:defRPr/>
            </a:pPr>
            <a:r>
              <a:rPr lang="en-US" sz="2000" dirty="0" smtClean="0">
                <a:cs typeface="+mn-cs"/>
              </a:rPr>
              <a:t>24GB </a:t>
            </a:r>
            <a:r>
              <a:rPr lang="en-US" sz="2000" dirty="0">
                <a:cs typeface="+mn-cs"/>
              </a:rPr>
              <a:t>of RAM.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solidFill>
                  <a:srgbClr val="7030A0"/>
                </a:solidFill>
                <a:ea typeface="+mn-ea"/>
                <a:cs typeface="+mn-cs"/>
              </a:rPr>
              <a:t>Main metric of performance: </a:t>
            </a:r>
            <a:r>
              <a:rPr lang="en-US" sz="2400" dirty="0">
                <a:ea typeface="+mn-ea"/>
                <a:cs typeface="+mn-cs"/>
              </a:rPr>
              <a:t>run </a:t>
            </a:r>
            <a:r>
              <a:rPr lang="en-US" sz="2400" dirty="0" smtClean="0">
                <a:ea typeface="+mn-ea"/>
                <a:cs typeface="+mn-cs"/>
              </a:rPr>
              <a:t>time.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solidFill>
                  <a:srgbClr val="7030A0"/>
                </a:solidFill>
                <a:ea typeface="+mn-ea"/>
                <a:cs typeface="+mn-cs"/>
              </a:rPr>
              <a:t>Experiment </a:t>
            </a:r>
            <a:r>
              <a:rPr lang="en-US" sz="2400" dirty="0">
                <a:solidFill>
                  <a:srgbClr val="7030A0"/>
                </a:solidFill>
                <a:ea typeface="+mn-ea"/>
                <a:cs typeface="+mn-cs"/>
              </a:rPr>
              <a:t>input </a:t>
            </a:r>
            <a:r>
              <a:rPr lang="en-US" sz="2400" dirty="0" smtClean="0">
                <a:solidFill>
                  <a:srgbClr val="7030A0"/>
                </a:solidFill>
                <a:ea typeface="+mn-ea"/>
                <a:cs typeface="+mn-cs"/>
              </a:rPr>
              <a:t>files</a:t>
            </a:r>
            <a:r>
              <a:rPr lang="en-US" sz="2400" dirty="0">
                <a:solidFill>
                  <a:srgbClr val="7030A0"/>
                </a:solidFill>
                <a:ea typeface="+mn-ea"/>
                <a:cs typeface="+mn-cs"/>
              </a:rPr>
              <a:t>: </a:t>
            </a:r>
            <a:endParaRPr lang="en-US" sz="2400" dirty="0" smtClean="0">
              <a:solidFill>
                <a:srgbClr val="7030A0"/>
              </a:solidFill>
              <a:ea typeface="+mn-ea"/>
              <a:cs typeface="+mn-cs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2000" dirty="0">
                <a:ea typeface="+mn-ea"/>
                <a:cs typeface="+mn-cs"/>
              </a:rPr>
              <a:t>A</a:t>
            </a:r>
            <a:r>
              <a:rPr lang="en-US" sz="2000" dirty="0" smtClean="0">
                <a:ea typeface="+mn-ea"/>
                <a:cs typeface="+mn-cs"/>
              </a:rPr>
              <a:t>n </a:t>
            </a:r>
            <a:r>
              <a:rPr lang="en-US" sz="2000" dirty="0">
                <a:ea typeface="+mn-ea"/>
                <a:cs typeface="+mn-cs"/>
              </a:rPr>
              <a:t>XML </a:t>
            </a:r>
            <a:r>
              <a:rPr lang="en-US" sz="2000" dirty="0" smtClean="0">
                <a:ea typeface="+mn-ea"/>
                <a:cs typeface="+mn-cs"/>
              </a:rPr>
              <a:t>document.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dirty="0" smtClean="0">
                <a:ea typeface="+mn-ea"/>
                <a:cs typeface="+mn-cs"/>
              </a:rPr>
              <a:t>A text file with </a:t>
            </a:r>
            <a:r>
              <a:rPr lang="en-US" sz="2000" dirty="0">
                <a:ea typeface="+mn-ea"/>
                <a:cs typeface="+mn-cs"/>
              </a:rPr>
              <a:t>a query (twig</a:t>
            </a:r>
            <a:r>
              <a:rPr lang="en-US" sz="2000" dirty="0" smtClean="0">
                <a:ea typeface="+mn-ea"/>
                <a:cs typeface="+mn-cs"/>
              </a:rPr>
              <a:t>) patterns. 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solidFill>
                  <a:srgbClr val="7030A0"/>
                </a:solidFill>
                <a:ea typeface="+mn-ea"/>
                <a:cs typeface="+mn-cs"/>
              </a:rPr>
              <a:t>Experiment steps:</a:t>
            </a:r>
            <a:endParaRPr lang="en-US" sz="2400" dirty="0">
              <a:solidFill>
                <a:srgbClr val="7030A0"/>
              </a:solidFill>
              <a:ea typeface="+mn-ea"/>
              <a:cs typeface="+mn-cs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sz="2000" dirty="0" smtClean="0">
                <a:ea typeface="+mn-ea"/>
                <a:cs typeface="+mn-cs"/>
              </a:rPr>
              <a:t>Load document </a:t>
            </a:r>
            <a:r>
              <a:rPr lang="en-US" sz="2000" i="1" dirty="0" smtClean="0">
                <a:ea typeface="+mn-ea"/>
                <a:cs typeface="+mn-cs"/>
              </a:rPr>
              <a:t>d</a:t>
            </a:r>
            <a:r>
              <a:rPr lang="en-US" sz="2000" dirty="0" smtClean="0">
                <a:ea typeface="+mn-ea"/>
                <a:cs typeface="+mn-cs"/>
              </a:rPr>
              <a:t> </a:t>
            </a:r>
            <a:r>
              <a:rPr lang="en-US" sz="2000" dirty="0">
                <a:ea typeface="+mn-ea"/>
                <a:cs typeface="+mn-cs"/>
              </a:rPr>
              <a:t>into </a:t>
            </a:r>
            <a:r>
              <a:rPr lang="en-US" sz="2000" i="1" dirty="0" smtClean="0">
                <a:ea typeface="+mn-ea"/>
                <a:cs typeface="+mn-cs"/>
              </a:rPr>
              <a:t>XML </a:t>
            </a:r>
            <a:r>
              <a:rPr lang="en-US" sz="2000" i="1" dirty="0">
                <a:ea typeface="+mn-ea"/>
                <a:cs typeface="+mn-cs"/>
              </a:rPr>
              <a:t>Streams </a:t>
            </a:r>
            <a:r>
              <a:rPr lang="en-US" sz="2000" dirty="0" smtClean="0">
                <a:ea typeface="+mn-ea"/>
                <a:cs typeface="+mn-cs"/>
              </a:rPr>
              <a:t>storage. 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dirty="0" smtClean="0">
                <a:ea typeface="+mn-ea"/>
                <a:cs typeface="+mn-cs"/>
              </a:rPr>
              <a:t>Run the queries on </a:t>
            </a:r>
            <a:r>
              <a:rPr lang="en-US" sz="2000" i="1" dirty="0" smtClean="0">
                <a:ea typeface="+mn-ea"/>
                <a:cs typeface="+mn-cs"/>
              </a:rPr>
              <a:t>d</a:t>
            </a:r>
            <a:r>
              <a:rPr lang="en-US" sz="2000" dirty="0" smtClean="0">
                <a:ea typeface="+mn-ea"/>
                <a:cs typeface="+mn-cs"/>
              </a:rPr>
              <a:t> using the CPU with 12 threads.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000" dirty="0">
                <a:cs typeface="+mn-cs"/>
              </a:rPr>
              <a:t>Run the queries on </a:t>
            </a:r>
            <a:r>
              <a:rPr lang="en-US" sz="2000" i="1" dirty="0" smtClean="0">
                <a:cs typeface="+mn-cs"/>
              </a:rPr>
              <a:t>d</a:t>
            </a:r>
            <a:r>
              <a:rPr lang="en-US" sz="2000" dirty="0" smtClean="0">
                <a:cs typeface="+mn-cs"/>
              </a:rPr>
              <a:t> using the GPU.</a:t>
            </a:r>
            <a:endParaRPr lang="en-US" sz="2000" dirty="0">
              <a:cs typeface="+mn-cs"/>
            </a:endParaRPr>
          </a:p>
          <a:p>
            <a:pPr lvl="1">
              <a:lnSpc>
                <a:spcPct val="120000"/>
              </a:lnSpc>
              <a:defRPr/>
            </a:pPr>
            <a:endParaRPr lang="en-US" sz="2000" dirty="0">
              <a:cs typeface="+mn-cs"/>
            </a:endParaRPr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C8849B16-8FD5-41C5-BFF3-0E2DFAA0D14B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1748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540705B-9147-47B2-905F-0DDDA0C63178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13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07413" cy="5730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Experiments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914400"/>
            <a:ext cx="44481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24388" y="914400"/>
            <a:ext cx="444341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3657600"/>
            <a:ext cx="4446588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21213" y="3657600"/>
            <a:ext cx="4446587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2BDA9A97-D3DE-44D5-97D1-5905594D2000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2775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3381385-FDA1-4920-8821-7A21F6B5EC8F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14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07413" cy="5730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Experiments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688" y="1295400"/>
            <a:ext cx="77866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7EE9C0A4-5ED8-4E69-AAF7-38495E0D5312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4820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3A1BCE32-C7FD-4E01-A3E8-8AAD6CB63130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15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57338"/>
            <a:ext cx="8507413" cy="27352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6600" b="1" dirty="0">
                <a:ea typeface="+mj-ea"/>
                <a:cs typeface="+mj-cs"/>
              </a:rPr>
              <a:t>Thank </a:t>
            </a:r>
            <a:r>
              <a:rPr lang="en-US" sz="6600" b="1" dirty="0" smtClean="0">
                <a:ea typeface="+mj-ea"/>
                <a:cs typeface="+mj-cs"/>
              </a:rPr>
              <a:t>You!</a:t>
            </a:r>
            <a:br>
              <a:rPr lang="en-US" sz="6600" b="1" dirty="0" smtClean="0">
                <a:ea typeface="+mj-ea"/>
                <a:cs typeface="+mj-cs"/>
              </a:rPr>
            </a:br>
            <a:r>
              <a:rPr lang="en-US" sz="6600" b="1" dirty="0" smtClean="0">
                <a:ea typeface="+mj-ea"/>
                <a:cs typeface="+mj-cs"/>
              </a:rPr>
              <a:t/>
            </a:r>
            <a:br>
              <a:rPr lang="en-US" sz="6600" b="1" dirty="0" smtClean="0">
                <a:ea typeface="+mj-ea"/>
                <a:cs typeface="+mj-cs"/>
              </a:rPr>
            </a:br>
            <a:r>
              <a:rPr lang="en-US" sz="6600" b="1" dirty="0" smtClean="0">
                <a:ea typeface="+mj-ea"/>
                <a:cs typeface="+mj-cs"/>
              </a:rPr>
              <a:t>Questions?</a:t>
            </a:r>
            <a:endParaRPr lang="en-US" sz="6600" b="1" dirty="0">
              <a:ea typeface="+mj-ea"/>
              <a:cs typeface="+mj-cs"/>
            </a:endParaRPr>
          </a:p>
        </p:txBody>
      </p:sp>
      <p:sp>
        <p:nvSpPr>
          <p:cNvPr id="3686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20209FD6-E56C-4147-930D-91A177000AA7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36867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EF9E7E7-DB33-40A1-9F94-D1BDE00B3559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16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97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507413" cy="72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Background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81075"/>
            <a:ext cx="8928100" cy="53276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  <a:ea typeface="+mn-ea"/>
                <a:cs typeface="+mn-cs"/>
              </a:rPr>
              <a:t>XPath: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The most popular query language for XML.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8000"/>
                </a:solidFill>
                <a:cs typeface="+mn-cs"/>
              </a:rPr>
              <a:t>Twig Pattern (twig query): </a:t>
            </a:r>
            <a:r>
              <a:rPr lang="en-US" sz="2400" dirty="0" smtClean="0">
                <a:cs typeface="+mn-cs"/>
              </a:rPr>
              <a:t>pattern of selection predicates on multiple elements in a tree.</a:t>
            </a:r>
          </a:p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  <a:ea typeface="+mn-ea"/>
                <a:cs typeface="+mn-cs"/>
              </a:rPr>
              <a:t>Answer to a query: 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All occurrences of twig pattern in an XML DB.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Different than XPath semantics.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Variant: just answer nodes, similar to XPath.</a:t>
            </a:r>
          </a:p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  <a:ea typeface="+mn-ea"/>
                <a:cs typeface="+mn-cs"/>
              </a:rPr>
              <a:t>Desire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Improve processing time of a twig query.</a:t>
            </a:r>
          </a:p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  <a:ea typeface="+mn-ea"/>
                <a:cs typeface="+mn-cs"/>
              </a:rPr>
              <a:t>Approach:</a:t>
            </a:r>
          </a:p>
          <a:p>
            <a:pPr lvl="1">
              <a:defRPr/>
            </a:pPr>
            <a:r>
              <a:rPr lang="en-US" sz="2400" i="1" dirty="0" smtClean="0">
                <a:solidFill>
                  <a:srgbClr val="008000"/>
                </a:solidFill>
                <a:cs typeface="+mn-cs"/>
              </a:rPr>
              <a:t>Speed XPath processing using </a:t>
            </a:r>
            <a:r>
              <a:rPr lang="en-US" sz="2600" b="1" i="1" dirty="0" smtClean="0">
                <a:solidFill>
                  <a:srgbClr val="008000"/>
                </a:solidFill>
                <a:cs typeface="+mn-cs"/>
              </a:rPr>
              <a:t>GPGPU</a:t>
            </a:r>
            <a:r>
              <a:rPr lang="en-US" sz="2400" i="1" dirty="0" smtClean="0">
                <a:solidFill>
                  <a:srgbClr val="008000"/>
                </a:solidFill>
                <a:cs typeface="+mn-cs"/>
              </a:rPr>
              <a:t>!</a:t>
            </a:r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2DC2DE44-3BA9-4EC4-B4F4-E57C58E295AE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2</a:t>
            </a:fld>
            <a:r>
              <a:rPr lang="en-US"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638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B21802D2-6693-45B1-B562-75D36EAB97C3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a typeface="+mj-ea"/>
                <a:cs typeface="+mj-cs"/>
              </a:rPr>
              <a:t>XML Usage in modern systems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00B050"/>
                </a:solidFill>
                <a:ea typeface="+mn-ea"/>
                <a:cs typeface="+mn-cs"/>
              </a:rPr>
              <a:t>The </a:t>
            </a:r>
            <a:r>
              <a:rPr lang="en-US" sz="2400" dirty="0">
                <a:solidFill>
                  <a:srgbClr val="00B050"/>
                </a:solidFill>
                <a:ea typeface="+mn-ea"/>
                <a:cs typeface="+mn-cs"/>
              </a:rPr>
              <a:t>DB2 Universal Database </a:t>
            </a:r>
            <a:r>
              <a:rPr lang="en-US" sz="2400" dirty="0" smtClean="0">
                <a:solidFill>
                  <a:srgbClr val="00B050"/>
                </a:solidFill>
                <a:ea typeface="+mn-ea"/>
                <a:cs typeface="+mn-cs"/>
              </a:rPr>
              <a:t>system.</a:t>
            </a:r>
          </a:p>
          <a:p>
            <a:pPr lvl="1">
              <a:defRPr/>
            </a:pPr>
            <a:r>
              <a:rPr lang="en-US" sz="2100" dirty="0" smtClean="0">
                <a:ea typeface="+mn-ea"/>
                <a:cs typeface="+mn-cs"/>
              </a:rPr>
              <a:t>Enhanced </a:t>
            </a:r>
            <a:r>
              <a:rPr lang="en-US" sz="2100" dirty="0">
                <a:ea typeface="+mn-ea"/>
                <a:cs typeface="+mn-cs"/>
              </a:rPr>
              <a:t>with comprehensive Native XML </a:t>
            </a:r>
            <a:r>
              <a:rPr lang="en-US" sz="2100" dirty="0" smtClean="0">
                <a:ea typeface="+mn-ea"/>
                <a:cs typeface="+mn-cs"/>
              </a:rPr>
              <a:t>support.</a:t>
            </a:r>
          </a:p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ea typeface="+mn-ea"/>
                <a:cs typeface="+mn-cs"/>
              </a:rPr>
              <a:t>The Oracle XML DB.</a:t>
            </a:r>
          </a:p>
          <a:p>
            <a:pPr lvl="1">
              <a:defRPr/>
            </a:pPr>
            <a:r>
              <a:rPr lang="en-US" sz="2100" dirty="0">
                <a:ea typeface="+mn-ea"/>
                <a:cs typeface="+mn-cs"/>
              </a:rPr>
              <a:t>provides Native XML support.</a:t>
            </a:r>
          </a:p>
          <a:p>
            <a:pPr>
              <a:defRPr/>
            </a:pPr>
            <a:r>
              <a:rPr lang="en-US" sz="2400" dirty="0" err="1">
                <a:solidFill>
                  <a:srgbClr val="00B050"/>
                </a:solidFill>
                <a:ea typeface="+mn-ea"/>
                <a:cs typeface="+mn-cs"/>
              </a:rPr>
              <a:t>Natix</a:t>
            </a:r>
            <a:r>
              <a:rPr lang="en-US" sz="2400" dirty="0">
                <a:solidFill>
                  <a:srgbClr val="00B050"/>
                </a:solidFill>
                <a:ea typeface="+mn-ea"/>
                <a:cs typeface="+mn-cs"/>
              </a:rPr>
              <a:t>, a database management system.</a:t>
            </a:r>
          </a:p>
          <a:p>
            <a:pPr lvl="1">
              <a:defRPr/>
            </a:pPr>
            <a:r>
              <a:rPr lang="en-US" sz="2100" dirty="0">
                <a:ea typeface="+mn-ea"/>
                <a:cs typeface="+mn-cs"/>
              </a:rPr>
              <a:t>Built from scratch - for storing and processing XML data.</a:t>
            </a:r>
          </a:p>
          <a:p>
            <a:pPr>
              <a:defRPr/>
            </a:pPr>
            <a:r>
              <a:rPr lang="en-US" sz="2400" dirty="0">
                <a:solidFill>
                  <a:srgbClr val="00B050"/>
                </a:solidFill>
                <a:ea typeface="+mn-ea"/>
                <a:cs typeface="+mn-cs"/>
              </a:rPr>
              <a:t>Relational Over XML - ROX </a:t>
            </a:r>
            <a:r>
              <a:rPr lang="en-US" sz="2400" dirty="0" smtClean="0">
                <a:solidFill>
                  <a:srgbClr val="00B050"/>
                </a:solidFill>
                <a:ea typeface="+mn-ea"/>
                <a:cs typeface="+mn-cs"/>
              </a:rPr>
              <a:t>scenario: </a:t>
            </a:r>
            <a:endParaRPr lang="en-US" sz="2400" dirty="0">
              <a:solidFill>
                <a:srgbClr val="00B050"/>
              </a:solidFill>
              <a:ea typeface="+mn-ea"/>
              <a:cs typeface="+mn-cs"/>
            </a:endParaRPr>
          </a:p>
          <a:p>
            <a:pPr lvl="1">
              <a:defRPr/>
            </a:pPr>
            <a:r>
              <a:rPr lang="en-US" sz="2100" dirty="0">
                <a:ea typeface="+mn-ea"/>
                <a:cs typeface="+mn-cs"/>
              </a:rPr>
              <a:t>efforts to enhance SQL, so as to allow it access to natively stored XML data, through traditional SQL </a:t>
            </a:r>
            <a:r>
              <a:rPr lang="en-US" sz="2100" dirty="0" smtClean="0">
                <a:ea typeface="+mn-ea"/>
                <a:cs typeface="+mn-cs"/>
              </a:rPr>
              <a:t>interfaces.</a:t>
            </a:r>
            <a:endParaRPr lang="en-US" sz="2100" dirty="0">
              <a:ea typeface="+mn-ea"/>
              <a:cs typeface="+mn-cs"/>
            </a:endParaRPr>
          </a:p>
        </p:txBody>
      </p:sp>
      <p:sp>
        <p:nvSpPr>
          <p:cNvPr id="1741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7E51B819-D613-4E68-A7B5-91A02A7159A8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7412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C0B48D6-A51B-4AC9-BDEB-F81037275A1F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3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1313"/>
            <a:ext cx="8507413" cy="4968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GPU overview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55575" y="811213"/>
            <a:ext cx="4605338" cy="5665787"/>
          </a:xfrm>
        </p:spPr>
        <p:txBody>
          <a:bodyPr lIns="0" tIns="0" rIns="0" bIns="0"/>
          <a:lstStyle/>
          <a:p>
            <a:r>
              <a:rPr lang="en-US" sz="2400" smtClean="0">
                <a:solidFill>
                  <a:srgbClr val="7030A0"/>
                </a:solidFill>
              </a:rPr>
              <a:t>Highly Parallel, Multithreaded, Manycore Processor</a:t>
            </a:r>
          </a:p>
          <a:p>
            <a:pPr lvl="1"/>
            <a:r>
              <a:rPr lang="en-US" sz="2200" smtClean="0"/>
              <a:t>Supports thousands  of concurrent threads.</a:t>
            </a:r>
          </a:p>
          <a:p>
            <a:pPr lvl="1"/>
            <a:r>
              <a:rPr lang="en-US" sz="2200" smtClean="0">
                <a:solidFill>
                  <a:srgbClr val="7030A0"/>
                </a:solidFill>
              </a:rPr>
              <a:t>In GTX 480: </a:t>
            </a:r>
          </a:p>
          <a:p>
            <a:pPr lvl="2"/>
            <a:r>
              <a:rPr lang="en-US" sz="1800" smtClean="0"/>
              <a:t>15 MPs</a:t>
            </a:r>
          </a:p>
          <a:p>
            <a:pPr lvl="2"/>
            <a:r>
              <a:rPr lang="en-US" sz="1800" smtClean="0"/>
              <a:t>1536 threads per MP</a:t>
            </a:r>
          </a:p>
          <a:p>
            <a:pPr lvl="2"/>
            <a:r>
              <a:rPr lang="en-US" sz="1800" smtClean="0"/>
              <a:t> actually in parallel 15*32 (480).</a:t>
            </a:r>
          </a:p>
          <a:p>
            <a:r>
              <a:rPr lang="en-US" sz="2400" smtClean="0">
                <a:solidFill>
                  <a:srgbClr val="7030A0"/>
                </a:solidFill>
              </a:rPr>
              <a:t>SIMD style</a:t>
            </a:r>
          </a:p>
          <a:p>
            <a:r>
              <a:rPr lang="en-US" sz="2400" smtClean="0"/>
              <a:t>High arithmetic intensity hide memory access latency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5813" y="935038"/>
            <a:ext cx="4425950" cy="234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C:\Documents and Settings\lilas\Desktop\phd\gpuWork\gpu2011\figs\gpuAr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3938" y="3505200"/>
            <a:ext cx="4233862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686F19D1-D532-4DAF-B5DD-6BD9B59863E3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9462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5A16F23-CD01-4244-88CB-B0FCDC8025CF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4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785225" cy="54006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3100" dirty="0" smtClean="0">
                <a:solidFill>
                  <a:srgbClr val="7030A0"/>
                </a:solidFill>
                <a:ea typeface="+mn-ea"/>
                <a:cs typeface="+mn-cs"/>
              </a:rPr>
              <a:t>Database:</a:t>
            </a:r>
            <a:r>
              <a:rPr lang="en-US" sz="3100" dirty="0" smtClean="0">
                <a:ea typeface="+mn-ea"/>
                <a:cs typeface="+mn-cs"/>
              </a:rPr>
              <a:t> 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>
                <a:cs typeface="+mn-cs"/>
              </a:rPr>
              <a:t>forest of rooted, ordered, labeled trees.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rgbClr val="7030A0"/>
                </a:solidFill>
                <a:cs typeface="+mn-cs"/>
              </a:rPr>
              <a:t>Node: </a:t>
            </a:r>
            <a:r>
              <a:rPr lang="en-US" dirty="0" smtClean="0">
                <a:cs typeface="+mn-cs"/>
              </a:rPr>
              <a:t>element or value.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rgbClr val="7030A0"/>
                </a:solidFill>
                <a:cs typeface="+mn-cs"/>
              </a:rPr>
              <a:t>Edge: </a:t>
            </a:r>
            <a:r>
              <a:rPr lang="en-US" dirty="0" smtClean="0">
                <a:cs typeface="+mn-cs"/>
              </a:rPr>
              <a:t>element – sub element, element-value relationship.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rgbClr val="7030A0"/>
                </a:solidFill>
                <a:ea typeface="+mn-ea"/>
                <a:cs typeface="+mn-cs"/>
              </a:rPr>
              <a:t>Twig pattern: </a:t>
            </a:r>
            <a:r>
              <a:rPr lang="en-US" dirty="0" smtClean="0">
                <a:ea typeface="+mn-ea"/>
                <a:cs typeface="+mn-cs"/>
              </a:rPr>
              <a:t>An ordered labeled tree.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rgbClr val="7030A0"/>
                </a:solidFill>
                <a:cs typeface="+mn-cs"/>
              </a:rPr>
              <a:t>Node: </a:t>
            </a:r>
            <a:r>
              <a:rPr lang="en-US" dirty="0" smtClean="0">
                <a:cs typeface="+mn-cs"/>
              </a:rPr>
              <a:t>element tags or string values.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rgbClr val="7030A0"/>
                </a:solidFill>
                <a:cs typeface="+mn-cs"/>
              </a:rPr>
              <a:t>Edge</a:t>
            </a:r>
            <a:r>
              <a:rPr lang="en-US" dirty="0" smtClean="0">
                <a:cs typeface="+mn-cs"/>
              </a:rPr>
              <a:t>: parent-child (single line)  or ancestor-descendant (double line).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3100" dirty="0" smtClean="0">
                <a:solidFill>
                  <a:srgbClr val="7030A0"/>
                </a:solidFill>
                <a:ea typeface="+mn-ea"/>
                <a:cs typeface="+mn-cs"/>
              </a:rPr>
              <a:t>Match of Q in D: </a:t>
            </a:r>
          </a:p>
          <a:p>
            <a:pPr>
              <a:lnSpc>
                <a:spcPct val="140000"/>
              </a:lnSpc>
              <a:spcBef>
                <a:spcPts val="0"/>
              </a:spcBef>
              <a:buFontTx/>
              <a:buNone/>
              <a:defRPr/>
            </a:pPr>
            <a:r>
              <a:rPr lang="en-US" sz="3100" dirty="0" smtClean="0">
                <a:ea typeface="+mn-ea"/>
                <a:cs typeface="+mn-cs"/>
              </a:rPr>
              <a:t>	</a:t>
            </a:r>
            <a:r>
              <a:rPr lang="en-US" sz="2900" dirty="0" smtClean="0">
                <a:ea typeface="+mn-ea"/>
                <a:cs typeface="+mn-cs"/>
              </a:rPr>
              <a:t>Given a twig pattern Q (query) and an XML DB D, mapping from Q to D such that: 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900" dirty="0" smtClean="0">
                <a:cs typeface="+mn-cs"/>
              </a:rPr>
              <a:t>each Q node maps to some node in D.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900" dirty="0" smtClean="0">
                <a:cs typeface="+mn-cs"/>
              </a:rPr>
              <a:t>the structural relationships between Q nodes are satisfied by the corresponding DB nodes (sibling order can be any).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50825" y="333375"/>
            <a:ext cx="85074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4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XML DB model (1)</a:t>
            </a:r>
            <a:endParaRPr lang="en-US" sz="4400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48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DBF36DB3-0865-4F75-A40A-EA941274DD20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0484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A069B12-5221-408A-95A3-9B950CF8CE44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5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507413" cy="5032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XML DB model (2)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765175"/>
            <a:ext cx="8928100" cy="56165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7030A0"/>
                </a:solidFill>
                <a:ea typeface="+mn-ea"/>
                <a:cs typeface="+mn-cs"/>
              </a:rPr>
              <a:t>Answer to </a:t>
            </a:r>
            <a:r>
              <a:rPr lang="en-US" sz="2800" i="1" dirty="0" smtClean="0">
                <a:solidFill>
                  <a:srgbClr val="7030A0"/>
                </a:solidFill>
                <a:ea typeface="+mn-ea"/>
                <a:cs typeface="+mn-cs"/>
              </a:rPr>
              <a:t>Q </a:t>
            </a:r>
            <a:r>
              <a:rPr lang="en-US" sz="2800" dirty="0" smtClean="0">
                <a:solidFill>
                  <a:srgbClr val="7030A0"/>
                </a:solidFill>
                <a:ea typeface="+mn-ea"/>
                <a:cs typeface="+mn-cs"/>
              </a:rPr>
              <a:t>with n nodes: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7030A0"/>
                </a:solidFill>
                <a:cs typeface="+mn-cs"/>
              </a:rPr>
              <a:t>Full answer: </a:t>
            </a:r>
            <a:r>
              <a:rPr lang="en-US" sz="2400" dirty="0" smtClean="0">
                <a:cs typeface="+mn-cs"/>
              </a:rPr>
              <a:t>n-</a:t>
            </a:r>
            <a:r>
              <a:rPr lang="en-US" sz="2400" dirty="0" err="1" smtClean="0">
                <a:cs typeface="+mn-cs"/>
              </a:rPr>
              <a:t>ary</a:t>
            </a:r>
            <a:r>
              <a:rPr lang="en-US" sz="2400" dirty="0" smtClean="0">
                <a:cs typeface="+mn-cs"/>
              </a:rPr>
              <a:t> relation. Each </a:t>
            </a:r>
            <a:r>
              <a:rPr lang="en-US" sz="2400" dirty="0" err="1" smtClean="0">
                <a:cs typeface="+mn-cs"/>
              </a:rPr>
              <a:t>tuple</a:t>
            </a:r>
            <a:r>
              <a:rPr lang="en-US" sz="2400" dirty="0" smtClean="0">
                <a:cs typeface="+mn-cs"/>
              </a:rPr>
              <a:t> (d</a:t>
            </a:r>
            <a:r>
              <a:rPr lang="en-US" sz="2400" baseline="-25000" dirty="0" smtClean="0">
                <a:cs typeface="+mn-cs"/>
              </a:rPr>
              <a:t>1</a:t>
            </a:r>
            <a:r>
              <a:rPr lang="en-US" sz="2400" dirty="0" smtClean="0">
                <a:cs typeface="+mn-cs"/>
              </a:rPr>
              <a:t>,..., </a:t>
            </a:r>
            <a:r>
              <a:rPr lang="en-US" sz="2400" dirty="0" err="1" smtClean="0">
                <a:cs typeface="+mn-cs"/>
              </a:rPr>
              <a:t>d</a:t>
            </a:r>
            <a:r>
              <a:rPr lang="en-US" sz="2400" baseline="-25000" dirty="0" err="1" smtClean="0">
                <a:cs typeface="+mn-cs"/>
              </a:rPr>
              <a:t>n</a:t>
            </a:r>
            <a:r>
              <a:rPr lang="en-US" sz="2400" dirty="0" smtClean="0">
                <a:cs typeface="+mn-cs"/>
              </a:rPr>
              <a:t>) consists of a distinct match of Q in D.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rgbClr val="7030A0"/>
                </a:solidFill>
                <a:cs typeface="+mn-cs"/>
              </a:rPr>
              <a:t>Answer nodes: </a:t>
            </a:r>
            <a:r>
              <a:rPr lang="en-US" sz="2400" dirty="0" smtClean="0">
                <a:cs typeface="+mn-cs"/>
              </a:rPr>
              <a:t>Images of rightmost leaf node of Q in matches of Q in D.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7030A0"/>
                </a:solidFill>
                <a:ea typeface="+mn-ea"/>
                <a:cs typeface="+mn-cs"/>
              </a:rPr>
              <a:t>Twig Pattern Matching problem: 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400" dirty="0" smtClean="0">
                <a:cs typeface="+mn-cs"/>
              </a:rPr>
              <a:t>Given a query twig pattern Q and an XML DB D (represented via streams), compute the answer (all matches, or answer nodes) to Q in D.</a:t>
            </a:r>
          </a:p>
          <a:p>
            <a:pPr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7030A0"/>
                </a:solidFill>
                <a:ea typeface="+mn-ea"/>
                <a:cs typeface="+mn-cs"/>
              </a:rPr>
              <a:t>Stream </a:t>
            </a:r>
            <a:r>
              <a:rPr lang="en-US" sz="2800" dirty="0" err="1" smtClean="0">
                <a:solidFill>
                  <a:srgbClr val="7030A0"/>
                </a:solidFill>
                <a:ea typeface="+mn-ea"/>
                <a:cs typeface="+mn-cs"/>
              </a:rPr>
              <a:t>T</a:t>
            </a:r>
            <a:r>
              <a:rPr lang="en-US" sz="2800" baseline="-25000" dirty="0" err="1" smtClean="0">
                <a:solidFill>
                  <a:srgbClr val="7030A0"/>
                </a:solidFill>
                <a:ea typeface="+mn-ea"/>
                <a:cs typeface="+mn-cs"/>
              </a:rPr>
              <a:t>q</a:t>
            </a:r>
            <a:r>
              <a:rPr lang="en-US" sz="2800" dirty="0" smtClean="0">
                <a:solidFill>
                  <a:srgbClr val="7030A0"/>
                </a:solidFill>
                <a:ea typeface="+mn-ea"/>
                <a:cs typeface="+mn-cs"/>
              </a:rPr>
              <a:t>: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400" dirty="0" smtClean="0">
                <a:cs typeface="+mn-cs"/>
              </a:rPr>
              <a:t>Extends the inverted index data structure used in </a:t>
            </a:r>
            <a:r>
              <a:rPr lang="en-US" sz="2400" dirty="0" err="1" smtClean="0">
                <a:cs typeface="+mn-cs"/>
              </a:rPr>
              <a:t>DBs.</a:t>
            </a:r>
            <a:endParaRPr lang="en-US" sz="2400" dirty="0" smtClean="0">
              <a:cs typeface="+mn-cs"/>
            </a:endParaRP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400" dirty="0" smtClean="0">
                <a:cs typeface="+mn-cs"/>
              </a:rPr>
              <a:t>Separate stream for each element label.</a:t>
            </a:r>
          </a:p>
          <a:p>
            <a:pPr lvl="1">
              <a:lnSpc>
                <a:spcPct val="140000"/>
              </a:lnSpc>
              <a:spcBef>
                <a:spcPts val="0"/>
              </a:spcBef>
              <a:defRPr/>
            </a:pPr>
            <a:r>
              <a:rPr lang="en-US" sz="2400" dirty="0" smtClean="0">
                <a:cs typeface="+mn-cs"/>
              </a:rPr>
              <a:t>Stream ‘</a:t>
            </a:r>
            <a:r>
              <a:rPr lang="en-US" sz="2400" i="1" dirty="0" smtClean="0">
                <a:cs typeface="+mn-cs"/>
              </a:rPr>
              <a:t>a</a:t>
            </a:r>
            <a:r>
              <a:rPr lang="en-US" sz="2400" dirty="0" smtClean="0">
                <a:cs typeface="+mn-cs"/>
              </a:rPr>
              <a:t>’ contains positional representations of DB nodes whose labels are ‘</a:t>
            </a:r>
            <a:r>
              <a:rPr lang="en-US" sz="2400" i="1" dirty="0" smtClean="0">
                <a:cs typeface="+mn-cs"/>
              </a:rPr>
              <a:t>a</a:t>
            </a:r>
            <a:r>
              <a:rPr lang="en-US" sz="2400" dirty="0" smtClean="0">
                <a:cs typeface="+mn-cs"/>
              </a:rPr>
              <a:t>’: (</a:t>
            </a:r>
            <a:r>
              <a:rPr lang="en-US" sz="2400" dirty="0" err="1" smtClean="0">
                <a:cs typeface="+mn-cs"/>
              </a:rPr>
              <a:t>DocId,LeftPos:RightPos</a:t>
            </a:r>
            <a:r>
              <a:rPr lang="en-US" sz="2400" dirty="0" smtClean="0">
                <a:cs typeface="+mn-cs"/>
              </a:rPr>
              <a:t>, </a:t>
            </a:r>
            <a:r>
              <a:rPr lang="en-US" sz="2400" dirty="0" err="1" smtClean="0">
                <a:cs typeface="+mn-cs"/>
              </a:rPr>
              <a:t>LevelNum</a:t>
            </a:r>
            <a:r>
              <a:rPr lang="en-US" sz="2400" dirty="0" smtClean="0">
                <a:cs typeface="+mn-cs"/>
              </a:rPr>
              <a:t>)</a:t>
            </a:r>
          </a:p>
          <a:p>
            <a:pPr lvl="1">
              <a:defRPr/>
            </a:pPr>
            <a:endParaRPr lang="en-US" sz="2400" dirty="0" smtClean="0">
              <a:cs typeface="+mn-cs"/>
            </a:endParaRPr>
          </a:p>
          <a:p>
            <a:pPr lvl="1">
              <a:defRPr/>
            </a:pPr>
            <a:endParaRPr lang="en-US" baseline="-25000" dirty="0">
              <a:cs typeface="+mn-cs"/>
            </a:endParaRPr>
          </a:p>
        </p:txBody>
      </p:sp>
      <p:sp>
        <p:nvSpPr>
          <p:cNvPr id="2253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F796DB1B-234C-4021-BB3D-BF1FBF0F3BB4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2532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FF9219B-F462-4080-97B0-E467FA959CE5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6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98425"/>
            <a:ext cx="8858250" cy="668338"/>
          </a:xfrm>
        </p:spPr>
        <p:txBody>
          <a:bodyPr anchor="ctr">
            <a:noAutofit/>
          </a:bodyPr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XML streams DB example</a:t>
            </a:r>
            <a:endParaRPr lang="en-US" sz="3600" dirty="0">
              <a:ea typeface="+mj-ea"/>
              <a:cs typeface="+mj-cs"/>
            </a:endParaRPr>
          </a:p>
        </p:txBody>
      </p:sp>
      <p:grpSp>
        <p:nvGrpSpPr>
          <p:cNvPr id="23554" name="Group 215058"/>
          <p:cNvGrpSpPr>
            <a:grpSpLocks/>
          </p:cNvGrpSpPr>
          <p:nvPr/>
        </p:nvGrpSpPr>
        <p:grpSpPr bwMode="auto">
          <a:xfrm>
            <a:off x="1503363" y="914400"/>
            <a:ext cx="5741987" cy="2479675"/>
            <a:chOff x="62669" y="3506624"/>
            <a:chExt cx="5742062" cy="2479526"/>
          </a:xfrm>
        </p:grpSpPr>
        <p:sp>
          <p:nvSpPr>
            <p:cNvPr id="23649" name="Rounded Rectangle 3"/>
            <p:cNvSpPr>
              <a:spLocks noChangeArrowheads="1"/>
            </p:cNvSpPr>
            <p:nvPr/>
          </p:nvSpPr>
          <p:spPr bwMode="auto">
            <a:xfrm>
              <a:off x="2514600" y="3667151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Movie</a:t>
              </a:r>
            </a:p>
          </p:txBody>
        </p:sp>
        <p:sp>
          <p:nvSpPr>
            <p:cNvPr id="23650" name="Rounded Rectangle 11"/>
            <p:cNvSpPr>
              <a:spLocks noChangeArrowheads="1"/>
            </p:cNvSpPr>
            <p:nvPr/>
          </p:nvSpPr>
          <p:spPr bwMode="auto">
            <a:xfrm>
              <a:off x="526634" y="4400758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Name</a:t>
              </a:r>
            </a:p>
          </p:txBody>
        </p:sp>
        <p:sp>
          <p:nvSpPr>
            <p:cNvPr id="23651" name="Rounded Rectangle 12"/>
            <p:cNvSpPr>
              <a:spLocks noChangeArrowheads="1"/>
            </p:cNvSpPr>
            <p:nvPr/>
          </p:nvSpPr>
          <p:spPr bwMode="auto">
            <a:xfrm>
              <a:off x="2348669" y="4411247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Actor</a:t>
              </a:r>
            </a:p>
          </p:txBody>
        </p:sp>
        <p:sp>
          <p:nvSpPr>
            <p:cNvPr id="23652" name="Rounded Rectangle 13"/>
            <p:cNvSpPr>
              <a:spLocks noChangeArrowheads="1"/>
            </p:cNvSpPr>
            <p:nvPr/>
          </p:nvSpPr>
          <p:spPr bwMode="auto">
            <a:xfrm>
              <a:off x="1802450" y="5096854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First</a:t>
              </a:r>
            </a:p>
          </p:txBody>
        </p:sp>
        <p:sp>
          <p:nvSpPr>
            <p:cNvPr id="23653" name="Rounded Rectangle 14"/>
            <p:cNvSpPr>
              <a:spLocks noChangeArrowheads="1"/>
            </p:cNvSpPr>
            <p:nvPr/>
          </p:nvSpPr>
          <p:spPr bwMode="auto">
            <a:xfrm>
              <a:off x="2857500" y="5096854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Last</a:t>
              </a:r>
            </a:p>
          </p:txBody>
        </p:sp>
        <p:sp>
          <p:nvSpPr>
            <p:cNvPr id="23654" name="Oval 5"/>
            <p:cNvSpPr>
              <a:spLocks noChangeArrowheads="1"/>
            </p:cNvSpPr>
            <p:nvPr/>
          </p:nvSpPr>
          <p:spPr bwMode="auto">
            <a:xfrm>
              <a:off x="62669" y="5173766"/>
              <a:ext cx="1613731" cy="26670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Harry Potter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23655" name="Oval 16"/>
            <p:cNvSpPr>
              <a:spLocks noChangeArrowheads="1"/>
            </p:cNvSpPr>
            <p:nvPr/>
          </p:nvSpPr>
          <p:spPr bwMode="auto">
            <a:xfrm>
              <a:off x="1738534" y="5683575"/>
              <a:ext cx="813631" cy="26670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Daniel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23656" name="Oval 17"/>
            <p:cNvSpPr>
              <a:spLocks noChangeArrowheads="1"/>
            </p:cNvSpPr>
            <p:nvPr/>
          </p:nvSpPr>
          <p:spPr bwMode="auto">
            <a:xfrm>
              <a:off x="2641184" y="5647700"/>
              <a:ext cx="1118431" cy="33845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Radcliffe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23657" name="Rounded Rectangle 18"/>
            <p:cNvSpPr>
              <a:spLocks noChangeArrowheads="1"/>
            </p:cNvSpPr>
            <p:nvPr/>
          </p:nvSpPr>
          <p:spPr bwMode="auto">
            <a:xfrm>
              <a:off x="4533900" y="4411247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Actor</a:t>
              </a:r>
            </a:p>
          </p:txBody>
        </p:sp>
        <p:sp>
          <p:nvSpPr>
            <p:cNvPr id="23658" name="Rounded Rectangle 19"/>
            <p:cNvSpPr>
              <a:spLocks noChangeArrowheads="1"/>
            </p:cNvSpPr>
            <p:nvPr/>
          </p:nvSpPr>
          <p:spPr bwMode="auto">
            <a:xfrm>
              <a:off x="3987681" y="5096854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First</a:t>
              </a:r>
            </a:p>
          </p:txBody>
        </p:sp>
        <p:sp>
          <p:nvSpPr>
            <p:cNvPr id="23659" name="Rounded Rectangle 20"/>
            <p:cNvSpPr>
              <a:spLocks noChangeArrowheads="1"/>
            </p:cNvSpPr>
            <p:nvPr/>
          </p:nvSpPr>
          <p:spPr bwMode="auto">
            <a:xfrm>
              <a:off x="5042731" y="5096854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Last</a:t>
              </a:r>
            </a:p>
          </p:txBody>
        </p:sp>
        <p:sp>
          <p:nvSpPr>
            <p:cNvPr id="23660" name="Oval 21"/>
            <p:cNvSpPr>
              <a:spLocks noChangeArrowheads="1"/>
            </p:cNvSpPr>
            <p:nvPr/>
          </p:nvSpPr>
          <p:spPr bwMode="auto">
            <a:xfrm>
              <a:off x="3892163" y="5683575"/>
              <a:ext cx="876835" cy="26670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Rupert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23661" name="Oval 22"/>
            <p:cNvSpPr>
              <a:spLocks noChangeArrowheads="1"/>
            </p:cNvSpPr>
            <p:nvPr/>
          </p:nvSpPr>
          <p:spPr bwMode="auto">
            <a:xfrm>
              <a:off x="4966530" y="5647700"/>
              <a:ext cx="838201" cy="33845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Grint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cxnSp>
          <p:nvCxnSpPr>
            <p:cNvPr id="23662" name="Straight Connector 9"/>
            <p:cNvCxnSpPr>
              <a:cxnSpLocks noChangeShapeType="1"/>
              <a:stCxn id="23649" idx="2"/>
              <a:endCxn id="23650" idx="0"/>
            </p:cNvCxnSpPr>
            <p:nvPr/>
          </p:nvCxnSpPr>
          <p:spPr bwMode="auto">
            <a:xfrm flipH="1">
              <a:off x="869534" y="4048151"/>
              <a:ext cx="1987966" cy="352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63" name="Straight Connector 25"/>
            <p:cNvCxnSpPr>
              <a:cxnSpLocks noChangeShapeType="1"/>
              <a:stCxn id="23649" idx="2"/>
              <a:endCxn id="23651" idx="0"/>
            </p:cNvCxnSpPr>
            <p:nvPr/>
          </p:nvCxnSpPr>
          <p:spPr bwMode="auto">
            <a:xfrm flipH="1">
              <a:off x="2691569" y="4048151"/>
              <a:ext cx="165931" cy="363096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64" name="Straight Connector 26"/>
            <p:cNvCxnSpPr>
              <a:cxnSpLocks noChangeShapeType="1"/>
              <a:stCxn id="23649" idx="2"/>
              <a:endCxn id="23657" idx="0"/>
            </p:cNvCxnSpPr>
            <p:nvPr/>
          </p:nvCxnSpPr>
          <p:spPr bwMode="auto">
            <a:xfrm>
              <a:off x="2857500" y="4048151"/>
              <a:ext cx="2019300" cy="363096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65" name="Straight Connector 31"/>
            <p:cNvCxnSpPr>
              <a:cxnSpLocks noChangeShapeType="1"/>
              <a:stCxn id="23650" idx="2"/>
              <a:endCxn id="23654" idx="0"/>
            </p:cNvCxnSpPr>
            <p:nvPr/>
          </p:nvCxnSpPr>
          <p:spPr bwMode="auto">
            <a:xfrm>
              <a:off x="869534" y="4781758"/>
              <a:ext cx="1" cy="392008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66" name="Straight Connector 34"/>
            <p:cNvCxnSpPr>
              <a:cxnSpLocks noChangeShapeType="1"/>
              <a:stCxn id="23651" idx="2"/>
              <a:endCxn id="23652" idx="0"/>
            </p:cNvCxnSpPr>
            <p:nvPr/>
          </p:nvCxnSpPr>
          <p:spPr bwMode="auto">
            <a:xfrm flipH="1">
              <a:off x="2145350" y="4792247"/>
              <a:ext cx="546219" cy="304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67" name="Straight Connector 35"/>
            <p:cNvCxnSpPr>
              <a:cxnSpLocks noChangeShapeType="1"/>
              <a:stCxn id="23651" idx="2"/>
              <a:endCxn id="23653" idx="0"/>
            </p:cNvCxnSpPr>
            <p:nvPr/>
          </p:nvCxnSpPr>
          <p:spPr bwMode="auto">
            <a:xfrm>
              <a:off x="2691569" y="4792247"/>
              <a:ext cx="508831" cy="304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68" name="Straight Connector 40"/>
            <p:cNvCxnSpPr>
              <a:cxnSpLocks noChangeShapeType="1"/>
              <a:stCxn id="23657" idx="2"/>
              <a:endCxn id="23658" idx="0"/>
            </p:cNvCxnSpPr>
            <p:nvPr/>
          </p:nvCxnSpPr>
          <p:spPr bwMode="auto">
            <a:xfrm flipH="1">
              <a:off x="4330581" y="4792247"/>
              <a:ext cx="546219" cy="304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69" name="Straight Connector 41"/>
            <p:cNvCxnSpPr>
              <a:cxnSpLocks noChangeShapeType="1"/>
              <a:stCxn id="23657" idx="2"/>
              <a:endCxn id="23659" idx="0"/>
            </p:cNvCxnSpPr>
            <p:nvPr/>
          </p:nvCxnSpPr>
          <p:spPr bwMode="auto">
            <a:xfrm>
              <a:off x="4876800" y="4792247"/>
              <a:ext cx="508831" cy="304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70" name="Straight Connector 46"/>
            <p:cNvCxnSpPr>
              <a:cxnSpLocks noChangeShapeType="1"/>
              <a:stCxn id="23652" idx="2"/>
              <a:endCxn id="23655" idx="0"/>
            </p:cNvCxnSpPr>
            <p:nvPr/>
          </p:nvCxnSpPr>
          <p:spPr bwMode="auto">
            <a:xfrm>
              <a:off x="2145350" y="5477854"/>
              <a:ext cx="0" cy="205721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71" name="Straight Connector 49"/>
            <p:cNvCxnSpPr>
              <a:cxnSpLocks noChangeShapeType="1"/>
              <a:stCxn id="23653" idx="2"/>
              <a:endCxn id="23656" idx="0"/>
            </p:cNvCxnSpPr>
            <p:nvPr/>
          </p:nvCxnSpPr>
          <p:spPr bwMode="auto">
            <a:xfrm>
              <a:off x="3200400" y="5477854"/>
              <a:ext cx="0" cy="169846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72" name="Straight Connector 52"/>
            <p:cNvCxnSpPr>
              <a:cxnSpLocks noChangeShapeType="1"/>
              <a:stCxn id="23658" idx="2"/>
              <a:endCxn id="23660" idx="0"/>
            </p:cNvCxnSpPr>
            <p:nvPr/>
          </p:nvCxnSpPr>
          <p:spPr bwMode="auto">
            <a:xfrm>
              <a:off x="4330581" y="5477854"/>
              <a:ext cx="0" cy="205721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3673" name="Straight Connector 55"/>
            <p:cNvCxnSpPr>
              <a:cxnSpLocks noChangeShapeType="1"/>
              <a:stCxn id="23659" idx="2"/>
              <a:endCxn id="23661" idx="0"/>
            </p:cNvCxnSpPr>
            <p:nvPr/>
          </p:nvCxnSpPr>
          <p:spPr bwMode="auto">
            <a:xfrm>
              <a:off x="5385631" y="5477854"/>
              <a:ext cx="0" cy="169846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sp>
          <p:nvSpPr>
            <p:cNvPr id="23674" name="TextBox 215057"/>
            <p:cNvSpPr txBox="1">
              <a:spLocks noChangeArrowheads="1"/>
            </p:cNvSpPr>
            <p:nvPr/>
          </p:nvSpPr>
          <p:spPr bwMode="auto">
            <a:xfrm>
              <a:off x="2514600" y="3506624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1:26</a:t>
              </a:r>
            </a:p>
          </p:txBody>
        </p:sp>
        <p:sp>
          <p:nvSpPr>
            <p:cNvPr id="23675" name="TextBox 59"/>
            <p:cNvSpPr txBox="1">
              <a:spLocks noChangeArrowheads="1"/>
            </p:cNvSpPr>
            <p:nvPr/>
          </p:nvSpPr>
          <p:spPr bwMode="auto">
            <a:xfrm>
              <a:off x="527170" y="4241970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2:5</a:t>
              </a:r>
            </a:p>
          </p:txBody>
        </p:sp>
        <p:sp>
          <p:nvSpPr>
            <p:cNvPr id="23676" name="TextBox 60"/>
            <p:cNvSpPr txBox="1">
              <a:spLocks noChangeArrowheads="1"/>
            </p:cNvSpPr>
            <p:nvPr/>
          </p:nvSpPr>
          <p:spPr bwMode="auto">
            <a:xfrm>
              <a:off x="2349204" y="4241970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6:15</a:t>
              </a:r>
            </a:p>
          </p:txBody>
        </p:sp>
        <p:sp>
          <p:nvSpPr>
            <p:cNvPr id="23677" name="TextBox 61"/>
            <p:cNvSpPr txBox="1">
              <a:spLocks noChangeArrowheads="1"/>
            </p:cNvSpPr>
            <p:nvPr/>
          </p:nvSpPr>
          <p:spPr bwMode="auto">
            <a:xfrm>
              <a:off x="4768998" y="4242463"/>
              <a:ext cx="44491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16:25</a:t>
              </a:r>
            </a:p>
          </p:txBody>
        </p:sp>
        <p:sp>
          <p:nvSpPr>
            <p:cNvPr id="23678" name="TextBox 62"/>
            <p:cNvSpPr txBox="1">
              <a:spLocks noChangeArrowheads="1"/>
            </p:cNvSpPr>
            <p:nvPr/>
          </p:nvSpPr>
          <p:spPr bwMode="auto">
            <a:xfrm>
              <a:off x="243378" y="5004489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3:4</a:t>
              </a:r>
            </a:p>
          </p:txBody>
        </p:sp>
        <p:sp>
          <p:nvSpPr>
            <p:cNvPr id="23679" name="TextBox 63"/>
            <p:cNvSpPr txBox="1">
              <a:spLocks noChangeArrowheads="1"/>
            </p:cNvSpPr>
            <p:nvPr/>
          </p:nvSpPr>
          <p:spPr bwMode="auto">
            <a:xfrm>
              <a:off x="3988216" y="4918550"/>
              <a:ext cx="43138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17:20</a:t>
              </a:r>
            </a:p>
          </p:txBody>
        </p:sp>
        <p:sp>
          <p:nvSpPr>
            <p:cNvPr id="23680" name="TextBox 64"/>
            <p:cNvSpPr txBox="1">
              <a:spLocks noChangeArrowheads="1"/>
            </p:cNvSpPr>
            <p:nvPr/>
          </p:nvSpPr>
          <p:spPr bwMode="auto">
            <a:xfrm>
              <a:off x="1802985" y="4919850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7:10</a:t>
              </a:r>
            </a:p>
          </p:txBody>
        </p:sp>
        <p:sp>
          <p:nvSpPr>
            <p:cNvPr id="23681" name="TextBox 65"/>
            <p:cNvSpPr txBox="1">
              <a:spLocks noChangeArrowheads="1"/>
            </p:cNvSpPr>
            <p:nvPr/>
          </p:nvSpPr>
          <p:spPr bwMode="auto">
            <a:xfrm>
              <a:off x="5308896" y="4927577"/>
              <a:ext cx="41910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21:24</a:t>
              </a:r>
            </a:p>
          </p:txBody>
        </p:sp>
        <p:sp>
          <p:nvSpPr>
            <p:cNvPr id="23682" name="TextBox 66"/>
            <p:cNvSpPr txBox="1">
              <a:spLocks noChangeArrowheads="1"/>
            </p:cNvSpPr>
            <p:nvPr/>
          </p:nvSpPr>
          <p:spPr bwMode="auto">
            <a:xfrm>
              <a:off x="3124200" y="4923960"/>
              <a:ext cx="4566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11:14</a:t>
              </a:r>
            </a:p>
          </p:txBody>
        </p:sp>
        <p:sp>
          <p:nvSpPr>
            <p:cNvPr id="23683" name="TextBox 67"/>
            <p:cNvSpPr txBox="1">
              <a:spLocks noChangeArrowheads="1"/>
            </p:cNvSpPr>
            <p:nvPr/>
          </p:nvSpPr>
          <p:spPr bwMode="auto">
            <a:xfrm>
              <a:off x="1742805" y="5515069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8:9</a:t>
              </a:r>
            </a:p>
          </p:txBody>
        </p:sp>
        <p:sp>
          <p:nvSpPr>
            <p:cNvPr id="23684" name="TextBox 68"/>
            <p:cNvSpPr txBox="1">
              <a:spLocks noChangeArrowheads="1"/>
            </p:cNvSpPr>
            <p:nvPr/>
          </p:nvSpPr>
          <p:spPr bwMode="auto">
            <a:xfrm>
              <a:off x="2641184" y="5514298"/>
              <a:ext cx="437883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12:13</a:t>
              </a:r>
            </a:p>
          </p:txBody>
        </p:sp>
        <p:sp>
          <p:nvSpPr>
            <p:cNvPr id="23685" name="TextBox 69"/>
            <p:cNvSpPr txBox="1">
              <a:spLocks noChangeArrowheads="1"/>
            </p:cNvSpPr>
            <p:nvPr/>
          </p:nvSpPr>
          <p:spPr bwMode="auto">
            <a:xfrm>
              <a:off x="3892163" y="5514298"/>
              <a:ext cx="43841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18:19</a:t>
              </a:r>
            </a:p>
          </p:txBody>
        </p:sp>
        <p:sp>
          <p:nvSpPr>
            <p:cNvPr id="23686" name="TextBox 70"/>
            <p:cNvSpPr txBox="1">
              <a:spLocks noChangeArrowheads="1"/>
            </p:cNvSpPr>
            <p:nvPr/>
          </p:nvSpPr>
          <p:spPr bwMode="auto">
            <a:xfrm>
              <a:off x="4966530" y="5496075"/>
              <a:ext cx="419100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22:23</a:t>
              </a:r>
            </a:p>
          </p:txBody>
        </p:sp>
      </p:grpSp>
      <p:grpSp>
        <p:nvGrpSpPr>
          <p:cNvPr id="23555" name="Group 215064"/>
          <p:cNvGrpSpPr>
            <a:grpSpLocks/>
          </p:cNvGrpSpPr>
          <p:nvPr/>
        </p:nvGrpSpPr>
        <p:grpSpPr bwMode="auto">
          <a:xfrm>
            <a:off x="1789113" y="4176713"/>
            <a:ext cx="747712" cy="657225"/>
            <a:chOff x="990600" y="4724400"/>
            <a:chExt cx="746867" cy="657999"/>
          </a:xfrm>
        </p:grpSpPr>
        <p:cxnSp>
          <p:nvCxnSpPr>
            <p:cNvPr id="215061" name="Straight Connector 215060"/>
            <p:cNvCxnSpPr/>
            <p:nvPr/>
          </p:nvCxnSpPr>
          <p:spPr bwMode="auto">
            <a:xfrm>
              <a:off x="990600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990600" y="5029559"/>
              <a:ext cx="745282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1737467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48" name="TextBox 80"/>
            <p:cNvSpPr txBox="1">
              <a:spLocks noChangeArrowheads="1"/>
            </p:cNvSpPr>
            <p:nvPr/>
          </p:nvSpPr>
          <p:spPr bwMode="auto">
            <a:xfrm>
              <a:off x="990600" y="5105400"/>
              <a:ext cx="7377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Movie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56" name="TextBox 81"/>
          <p:cNvSpPr txBox="1">
            <a:spLocks noChangeArrowheads="1"/>
          </p:cNvSpPr>
          <p:nvPr/>
        </p:nvSpPr>
        <p:spPr bwMode="auto">
          <a:xfrm>
            <a:off x="1789113" y="4244975"/>
            <a:ext cx="7477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1:26,1</a:t>
            </a:r>
          </a:p>
        </p:txBody>
      </p:sp>
      <p:grpSp>
        <p:nvGrpSpPr>
          <p:cNvPr id="23557" name="Group 215065"/>
          <p:cNvGrpSpPr>
            <a:grpSpLocks/>
          </p:cNvGrpSpPr>
          <p:nvPr/>
        </p:nvGrpSpPr>
        <p:grpSpPr bwMode="auto">
          <a:xfrm>
            <a:off x="2855913" y="4176713"/>
            <a:ext cx="777875" cy="657225"/>
            <a:chOff x="2057399" y="4724400"/>
            <a:chExt cx="777846" cy="657999"/>
          </a:xfrm>
        </p:grpSpPr>
        <p:cxnSp>
          <p:nvCxnSpPr>
            <p:cNvPr id="83" name="Straight Connector 82"/>
            <p:cNvCxnSpPr/>
            <p:nvPr/>
          </p:nvCxnSpPr>
          <p:spPr bwMode="auto">
            <a:xfrm>
              <a:off x="2057399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2057399" y="5029559"/>
              <a:ext cx="768321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2835245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44" name="TextBox 85"/>
            <p:cNvSpPr txBox="1">
              <a:spLocks noChangeArrowheads="1"/>
            </p:cNvSpPr>
            <p:nvPr/>
          </p:nvSpPr>
          <p:spPr bwMode="auto">
            <a:xfrm>
              <a:off x="2057399" y="5105400"/>
              <a:ext cx="7687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Name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58" name="TextBox 86"/>
          <p:cNvSpPr txBox="1">
            <a:spLocks noChangeArrowheads="1"/>
          </p:cNvSpPr>
          <p:nvPr/>
        </p:nvSpPr>
        <p:spPr bwMode="auto">
          <a:xfrm>
            <a:off x="2855913" y="4244975"/>
            <a:ext cx="777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2:5,2</a:t>
            </a:r>
          </a:p>
        </p:txBody>
      </p:sp>
      <p:grpSp>
        <p:nvGrpSpPr>
          <p:cNvPr id="23559" name="Group 89"/>
          <p:cNvGrpSpPr>
            <a:grpSpLocks/>
          </p:cNvGrpSpPr>
          <p:nvPr/>
        </p:nvGrpSpPr>
        <p:grpSpPr bwMode="auto">
          <a:xfrm>
            <a:off x="4024313" y="3948113"/>
            <a:ext cx="784225" cy="885825"/>
            <a:chOff x="2057399" y="4495800"/>
            <a:chExt cx="784834" cy="886599"/>
          </a:xfrm>
        </p:grpSpPr>
        <p:cxnSp>
          <p:nvCxnSpPr>
            <p:cNvPr id="91" name="Straight Connector 90"/>
            <p:cNvCxnSpPr/>
            <p:nvPr/>
          </p:nvCxnSpPr>
          <p:spPr bwMode="auto">
            <a:xfrm flipH="1">
              <a:off x="2057399" y="4495800"/>
              <a:ext cx="9532" cy="533866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flipV="1">
              <a:off x="2057399" y="5029666"/>
              <a:ext cx="768947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flipH="1">
              <a:off x="2826346" y="4495800"/>
              <a:ext cx="15887" cy="54339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40" name="TextBox 93"/>
            <p:cNvSpPr txBox="1">
              <a:spLocks noChangeArrowheads="1"/>
            </p:cNvSpPr>
            <p:nvPr/>
          </p:nvSpPr>
          <p:spPr bwMode="auto">
            <a:xfrm>
              <a:off x="2057399" y="5105400"/>
              <a:ext cx="7687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Actor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60" name="TextBox 94"/>
          <p:cNvSpPr txBox="1">
            <a:spLocks noChangeArrowheads="1"/>
          </p:cNvSpPr>
          <p:nvPr/>
        </p:nvSpPr>
        <p:spPr bwMode="auto">
          <a:xfrm>
            <a:off x="4033838" y="4244975"/>
            <a:ext cx="758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6:15,2</a:t>
            </a:r>
          </a:p>
        </p:txBody>
      </p:sp>
      <p:sp>
        <p:nvSpPr>
          <p:cNvPr id="23561" name="TextBox 97"/>
          <p:cNvSpPr txBox="1">
            <a:spLocks noChangeArrowheads="1"/>
          </p:cNvSpPr>
          <p:nvPr/>
        </p:nvSpPr>
        <p:spPr bwMode="auto">
          <a:xfrm>
            <a:off x="4024313" y="4024313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16:25,2</a:t>
            </a:r>
          </a:p>
        </p:txBody>
      </p:sp>
      <p:grpSp>
        <p:nvGrpSpPr>
          <p:cNvPr id="23562" name="Group 104"/>
          <p:cNvGrpSpPr>
            <a:grpSpLocks/>
          </p:cNvGrpSpPr>
          <p:nvPr/>
        </p:nvGrpSpPr>
        <p:grpSpPr bwMode="auto">
          <a:xfrm>
            <a:off x="5173663" y="3948113"/>
            <a:ext cx="784225" cy="887412"/>
            <a:chOff x="2057399" y="4495800"/>
            <a:chExt cx="784834" cy="886599"/>
          </a:xfrm>
        </p:grpSpPr>
        <p:cxnSp>
          <p:nvCxnSpPr>
            <p:cNvPr id="106" name="Straight Connector 105"/>
            <p:cNvCxnSpPr/>
            <p:nvPr/>
          </p:nvCxnSpPr>
          <p:spPr bwMode="auto">
            <a:xfrm flipH="1">
              <a:off x="2057399" y="4495800"/>
              <a:ext cx="9532" cy="532911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flipV="1">
              <a:off x="2057399" y="5028711"/>
              <a:ext cx="768947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H="1">
              <a:off x="2826346" y="4495800"/>
              <a:ext cx="15887" cy="544013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36" name="TextBox 108"/>
            <p:cNvSpPr txBox="1">
              <a:spLocks noChangeArrowheads="1"/>
            </p:cNvSpPr>
            <p:nvPr/>
          </p:nvSpPr>
          <p:spPr bwMode="auto">
            <a:xfrm>
              <a:off x="2057399" y="5105400"/>
              <a:ext cx="7687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First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63" name="TextBox 109"/>
          <p:cNvSpPr txBox="1">
            <a:spLocks noChangeArrowheads="1"/>
          </p:cNvSpPr>
          <p:nvPr/>
        </p:nvSpPr>
        <p:spPr bwMode="auto">
          <a:xfrm>
            <a:off x="5183188" y="4244975"/>
            <a:ext cx="758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7:10,3</a:t>
            </a:r>
          </a:p>
        </p:txBody>
      </p:sp>
      <p:sp>
        <p:nvSpPr>
          <p:cNvPr id="23564" name="TextBox 110"/>
          <p:cNvSpPr txBox="1">
            <a:spLocks noChangeArrowheads="1"/>
          </p:cNvSpPr>
          <p:nvPr/>
        </p:nvSpPr>
        <p:spPr bwMode="auto">
          <a:xfrm>
            <a:off x="5173663" y="4024313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17:20,3</a:t>
            </a:r>
          </a:p>
        </p:txBody>
      </p:sp>
      <p:grpSp>
        <p:nvGrpSpPr>
          <p:cNvPr id="23565" name="Group 111"/>
          <p:cNvGrpSpPr>
            <a:grpSpLocks/>
          </p:cNvGrpSpPr>
          <p:nvPr/>
        </p:nvGrpSpPr>
        <p:grpSpPr bwMode="auto">
          <a:xfrm>
            <a:off x="6378575" y="3948113"/>
            <a:ext cx="784225" cy="887412"/>
            <a:chOff x="2057399" y="4495800"/>
            <a:chExt cx="784834" cy="886599"/>
          </a:xfrm>
        </p:grpSpPr>
        <p:cxnSp>
          <p:nvCxnSpPr>
            <p:cNvPr id="113" name="Straight Connector 112"/>
            <p:cNvCxnSpPr/>
            <p:nvPr/>
          </p:nvCxnSpPr>
          <p:spPr bwMode="auto">
            <a:xfrm flipH="1">
              <a:off x="2057399" y="4495800"/>
              <a:ext cx="9532" cy="532911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flipV="1">
              <a:off x="2057399" y="5028711"/>
              <a:ext cx="768947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flipH="1">
              <a:off x="2826346" y="4495800"/>
              <a:ext cx="15887" cy="544013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32" name="TextBox 115"/>
            <p:cNvSpPr txBox="1">
              <a:spLocks noChangeArrowheads="1"/>
            </p:cNvSpPr>
            <p:nvPr/>
          </p:nvSpPr>
          <p:spPr bwMode="auto">
            <a:xfrm>
              <a:off x="2057399" y="5105400"/>
              <a:ext cx="76876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Last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66" name="TextBox 116"/>
          <p:cNvSpPr txBox="1">
            <a:spLocks noChangeArrowheads="1"/>
          </p:cNvSpPr>
          <p:nvPr/>
        </p:nvSpPr>
        <p:spPr bwMode="auto">
          <a:xfrm>
            <a:off x="6388100" y="4244975"/>
            <a:ext cx="758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11:14,3</a:t>
            </a:r>
          </a:p>
        </p:txBody>
      </p:sp>
      <p:sp>
        <p:nvSpPr>
          <p:cNvPr id="23567" name="TextBox 117"/>
          <p:cNvSpPr txBox="1">
            <a:spLocks noChangeArrowheads="1"/>
          </p:cNvSpPr>
          <p:nvPr/>
        </p:nvSpPr>
        <p:spPr bwMode="auto">
          <a:xfrm>
            <a:off x="6378575" y="4024313"/>
            <a:ext cx="768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21:24,3</a:t>
            </a:r>
          </a:p>
        </p:txBody>
      </p:sp>
      <p:grpSp>
        <p:nvGrpSpPr>
          <p:cNvPr id="23568" name="Group 118"/>
          <p:cNvGrpSpPr>
            <a:grpSpLocks/>
          </p:cNvGrpSpPr>
          <p:nvPr/>
        </p:nvGrpSpPr>
        <p:grpSpPr bwMode="auto">
          <a:xfrm>
            <a:off x="1428750" y="5205413"/>
            <a:ext cx="1409700" cy="660400"/>
            <a:chOff x="1726694" y="4724400"/>
            <a:chExt cx="1409699" cy="660381"/>
          </a:xfrm>
        </p:grpSpPr>
        <p:cxnSp>
          <p:nvCxnSpPr>
            <p:cNvPr id="120" name="Straight Connector 119"/>
            <p:cNvCxnSpPr/>
            <p:nvPr/>
          </p:nvCxnSpPr>
          <p:spPr bwMode="auto">
            <a:xfrm>
              <a:off x="2056894" y="4724400"/>
              <a:ext cx="0" cy="304791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>
              <a:off x="2056894" y="5029191"/>
              <a:ext cx="769937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2834768" y="4724400"/>
              <a:ext cx="0" cy="304791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28" name="TextBox 122"/>
            <p:cNvSpPr txBox="1">
              <a:spLocks noChangeArrowheads="1"/>
            </p:cNvSpPr>
            <p:nvPr/>
          </p:nvSpPr>
          <p:spPr bwMode="auto">
            <a:xfrm>
              <a:off x="1726694" y="5107782"/>
              <a:ext cx="140969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Harry Potter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69" name="TextBox 123"/>
          <p:cNvSpPr txBox="1">
            <a:spLocks noChangeArrowheads="1"/>
          </p:cNvSpPr>
          <p:nvPr/>
        </p:nvSpPr>
        <p:spPr bwMode="auto">
          <a:xfrm>
            <a:off x="1758950" y="5273675"/>
            <a:ext cx="77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3:4,3</a:t>
            </a:r>
          </a:p>
        </p:txBody>
      </p:sp>
      <p:grpSp>
        <p:nvGrpSpPr>
          <p:cNvPr id="23570" name="Group 124"/>
          <p:cNvGrpSpPr>
            <a:grpSpLocks/>
          </p:cNvGrpSpPr>
          <p:nvPr/>
        </p:nvGrpSpPr>
        <p:grpSpPr bwMode="auto">
          <a:xfrm>
            <a:off x="2994025" y="5210175"/>
            <a:ext cx="777875" cy="657225"/>
            <a:chOff x="2057399" y="4724400"/>
            <a:chExt cx="777846" cy="657999"/>
          </a:xfrm>
        </p:grpSpPr>
        <p:cxnSp>
          <p:nvCxnSpPr>
            <p:cNvPr id="126" name="Straight Connector 125"/>
            <p:cNvCxnSpPr/>
            <p:nvPr/>
          </p:nvCxnSpPr>
          <p:spPr bwMode="auto">
            <a:xfrm>
              <a:off x="2057399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>
              <a:off x="2057399" y="5029559"/>
              <a:ext cx="768321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2835245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24" name="TextBox 128"/>
            <p:cNvSpPr txBox="1">
              <a:spLocks noChangeArrowheads="1"/>
            </p:cNvSpPr>
            <p:nvPr/>
          </p:nvSpPr>
          <p:spPr bwMode="auto">
            <a:xfrm>
              <a:off x="2057399" y="5105400"/>
              <a:ext cx="7587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Daniel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71" name="TextBox 129"/>
          <p:cNvSpPr txBox="1">
            <a:spLocks noChangeArrowheads="1"/>
          </p:cNvSpPr>
          <p:nvPr/>
        </p:nvSpPr>
        <p:spPr bwMode="auto">
          <a:xfrm>
            <a:off x="2992438" y="5276850"/>
            <a:ext cx="777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8:9,4</a:t>
            </a:r>
          </a:p>
        </p:txBody>
      </p:sp>
      <p:grpSp>
        <p:nvGrpSpPr>
          <p:cNvPr id="23572" name="Group 130"/>
          <p:cNvGrpSpPr>
            <a:grpSpLocks/>
          </p:cNvGrpSpPr>
          <p:nvPr/>
        </p:nvGrpSpPr>
        <p:grpSpPr bwMode="auto">
          <a:xfrm>
            <a:off x="3978275" y="5210175"/>
            <a:ext cx="777875" cy="657225"/>
            <a:chOff x="2057399" y="4724400"/>
            <a:chExt cx="777846" cy="657999"/>
          </a:xfrm>
        </p:grpSpPr>
        <p:cxnSp>
          <p:nvCxnSpPr>
            <p:cNvPr id="132" name="Straight Connector 131"/>
            <p:cNvCxnSpPr/>
            <p:nvPr/>
          </p:nvCxnSpPr>
          <p:spPr bwMode="auto">
            <a:xfrm>
              <a:off x="2057399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2057399" y="5029559"/>
              <a:ext cx="768321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2835245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20" name="TextBox 134"/>
            <p:cNvSpPr txBox="1">
              <a:spLocks noChangeArrowheads="1"/>
            </p:cNvSpPr>
            <p:nvPr/>
          </p:nvSpPr>
          <p:spPr bwMode="auto">
            <a:xfrm>
              <a:off x="2057399" y="5105400"/>
              <a:ext cx="7687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Rupert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73" name="TextBox 135"/>
          <p:cNvSpPr txBox="1">
            <a:spLocks noChangeArrowheads="1"/>
          </p:cNvSpPr>
          <p:nvPr/>
        </p:nvSpPr>
        <p:spPr bwMode="auto">
          <a:xfrm>
            <a:off x="3968750" y="5295900"/>
            <a:ext cx="777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18:19,4</a:t>
            </a:r>
          </a:p>
        </p:txBody>
      </p:sp>
      <p:grpSp>
        <p:nvGrpSpPr>
          <p:cNvPr id="23574" name="Group 136"/>
          <p:cNvGrpSpPr>
            <a:grpSpLocks/>
          </p:cNvGrpSpPr>
          <p:nvPr/>
        </p:nvGrpSpPr>
        <p:grpSpPr bwMode="auto">
          <a:xfrm>
            <a:off x="4983163" y="5210175"/>
            <a:ext cx="987425" cy="657225"/>
            <a:chOff x="1948196" y="4724400"/>
            <a:chExt cx="987171" cy="657999"/>
          </a:xfrm>
        </p:grpSpPr>
        <p:cxnSp>
          <p:nvCxnSpPr>
            <p:cNvPr id="138" name="Straight Connector 137"/>
            <p:cNvCxnSpPr/>
            <p:nvPr/>
          </p:nvCxnSpPr>
          <p:spPr bwMode="auto">
            <a:xfrm>
              <a:off x="2057705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>
              <a:off x="2057705" y="5029559"/>
              <a:ext cx="768152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>
              <a:off x="2835380" y="4724400"/>
              <a:ext cx="0" cy="305159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16" name="TextBox 140"/>
            <p:cNvSpPr txBox="1">
              <a:spLocks noChangeArrowheads="1"/>
            </p:cNvSpPr>
            <p:nvPr/>
          </p:nvSpPr>
          <p:spPr bwMode="auto">
            <a:xfrm>
              <a:off x="1948196" y="5105400"/>
              <a:ext cx="98717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Radcliffe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75" name="TextBox 141"/>
          <p:cNvSpPr txBox="1">
            <a:spLocks noChangeArrowheads="1"/>
          </p:cNvSpPr>
          <p:nvPr/>
        </p:nvSpPr>
        <p:spPr bwMode="auto">
          <a:xfrm>
            <a:off x="5092700" y="5276850"/>
            <a:ext cx="77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12:13,4</a:t>
            </a:r>
          </a:p>
        </p:txBody>
      </p:sp>
      <p:grpSp>
        <p:nvGrpSpPr>
          <p:cNvPr id="23576" name="Group 142"/>
          <p:cNvGrpSpPr>
            <a:grpSpLocks/>
          </p:cNvGrpSpPr>
          <p:nvPr/>
        </p:nvGrpSpPr>
        <p:grpSpPr bwMode="auto">
          <a:xfrm>
            <a:off x="6369050" y="5205413"/>
            <a:ext cx="777875" cy="658812"/>
            <a:chOff x="2057399" y="4724400"/>
            <a:chExt cx="777846" cy="657999"/>
          </a:xfrm>
        </p:grpSpPr>
        <p:cxnSp>
          <p:nvCxnSpPr>
            <p:cNvPr id="144" name="Straight Connector 143"/>
            <p:cNvCxnSpPr/>
            <p:nvPr/>
          </p:nvCxnSpPr>
          <p:spPr bwMode="auto">
            <a:xfrm>
              <a:off x="2057399" y="4724400"/>
              <a:ext cx="0" cy="304424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>
              <a:off x="2057399" y="5028824"/>
              <a:ext cx="768321" cy="0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>
              <a:off x="2835245" y="4724400"/>
              <a:ext cx="0" cy="304424"/>
            </a:xfrm>
            <a:prstGeom prst="line">
              <a:avLst/>
            </a:prstGeom>
            <a:noFill/>
            <a:ln w="19050" cap="flat" cmpd="sng" algn="ctr">
              <a:solidFill>
                <a:schemeClr val="accent5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612" name="TextBox 146"/>
            <p:cNvSpPr txBox="1">
              <a:spLocks noChangeArrowheads="1"/>
            </p:cNvSpPr>
            <p:nvPr/>
          </p:nvSpPr>
          <p:spPr bwMode="auto">
            <a:xfrm>
              <a:off x="2057399" y="5105400"/>
              <a:ext cx="76876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Grint</a:t>
              </a:r>
              <a:endParaRPr lang="en-US" sz="16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</p:grpSp>
      <p:sp>
        <p:nvSpPr>
          <p:cNvPr id="23577" name="TextBox 147"/>
          <p:cNvSpPr txBox="1">
            <a:spLocks noChangeArrowheads="1"/>
          </p:cNvSpPr>
          <p:nvPr/>
        </p:nvSpPr>
        <p:spPr bwMode="auto">
          <a:xfrm>
            <a:off x="6369050" y="5273675"/>
            <a:ext cx="77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22:23,4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954463" y="914400"/>
            <a:ext cx="685800" cy="541338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1789113" y="4244975"/>
            <a:ext cx="738187" cy="58420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1941513" y="1604963"/>
            <a:ext cx="736600" cy="58420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3770313" y="1616075"/>
            <a:ext cx="738187" cy="58420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5942013" y="1631950"/>
            <a:ext cx="738187" cy="58420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3216275" y="2301875"/>
            <a:ext cx="738188" cy="58420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4271963" y="2289175"/>
            <a:ext cx="738187" cy="58420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2855913" y="4221163"/>
            <a:ext cx="779462" cy="614362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5402263" y="2305050"/>
            <a:ext cx="738187" cy="58420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456363" y="2332038"/>
            <a:ext cx="738187" cy="58420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1428750" y="5283200"/>
            <a:ext cx="1409700" cy="582613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2990850" y="5249863"/>
            <a:ext cx="779463" cy="614362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3992563" y="5249863"/>
            <a:ext cx="779462" cy="614362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5010150" y="5249863"/>
            <a:ext cx="963613" cy="614362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369050" y="5249863"/>
            <a:ext cx="779463" cy="614362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1503363" y="2386013"/>
            <a:ext cx="1612900" cy="541337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3182938" y="2922588"/>
            <a:ext cx="809625" cy="471487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4081463" y="2927350"/>
            <a:ext cx="1117600" cy="471488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5334000" y="2938463"/>
            <a:ext cx="874713" cy="471487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6407150" y="2922588"/>
            <a:ext cx="874713" cy="471487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3990975" y="4598988"/>
            <a:ext cx="809625" cy="234950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5146675" y="4578350"/>
            <a:ext cx="809625" cy="236538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6369050" y="4598988"/>
            <a:ext cx="808038" cy="236537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3998913" y="4244975"/>
            <a:ext cx="809625" cy="225425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357938" y="4244975"/>
            <a:ext cx="809625" cy="225425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3998913" y="4006850"/>
            <a:ext cx="809625" cy="225425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357938" y="4006850"/>
            <a:ext cx="809625" cy="225425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5160963" y="4033838"/>
            <a:ext cx="809625" cy="225425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5132388" y="4267200"/>
            <a:ext cx="809625" cy="223838"/>
          </a:xfrm>
          <a:prstGeom prst="rect">
            <a:avLst/>
          </a:prstGeom>
          <a:solidFill>
            <a:schemeClr val="accent5">
              <a:lumMod val="75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600" i="1">
              <a:latin typeface="Verdana" pitchFamily="34" charset="0"/>
            </a:endParaRPr>
          </a:p>
        </p:txBody>
      </p:sp>
      <p:sp>
        <p:nvSpPr>
          <p:cNvPr id="2360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98C86C10-4908-4DE5-8E2B-E05901968F4D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3608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8CBB991-2BBE-4F06-B9E4-15A97FF1CDFE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7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84" grpId="0" animBg="1"/>
      <p:bldP spid="184" grpId="1" animBg="1"/>
      <p:bldP spid="185" grpId="0" animBg="1"/>
      <p:bldP spid="18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3" y="76200"/>
            <a:ext cx="9067800" cy="573088"/>
          </a:xfrm>
        </p:spPr>
        <p:txBody>
          <a:bodyPr lIns="0" tIns="0" rIns="0" bIns="0"/>
          <a:lstStyle/>
          <a:p>
            <a:pPr>
              <a:defRPr/>
            </a:pPr>
            <a:r>
              <a:rPr lang="en-US" sz="3400" dirty="0" smtClean="0">
                <a:ea typeface="+mj-ea"/>
                <a:cs typeface="+mj-cs"/>
              </a:rPr>
              <a:t>New Extended Stream Storage Scheme</a:t>
            </a:r>
            <a:endParaRPr lang="en-US" sz="3400" dirty="0">
              <a:ea typeface="+mj-ea"/>
              <a:cs typeface="+mj-cs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77800" y="762000"/>
            <a:ext cx="8839200" cy="1295400"/>
          </a:xfrm>
        </p:spPr>
        <p:txBody>
          <a:bodyPr/>
          <a:lstStyle/>
          <a:p>
            <a:r>
              <a:rPr lang="en-US" sz="2400"/>
              <a:t>Encode additional structural characteristics of the document tree within the streams</a:t>
            </a:r>
          </a:p>
          <a:p>
            <a:pPr lvl="1"/>
            <a:r>
              <a:rPr lang="en-US" sz="2000"/>
              <a:t>Each node has link to its ancestors.</a:t>
            </a: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112713" y="2033588"/>
            <a:ext cx="3749675" cy="4314825"/>
            <a:chOff x="62669" y="3506624"/>
            <a:chExt cx="3799542" cy="4314695"/>
          </a:xfrm>
        </p:grpSpPr>
        <p:sp>
          <p:nvSpPr>
            <p:cNvPr id="25704" name="Rounded Rectangle 4"/>
            <p:cNvSpPr>
              <a:spLocks noChangeArrowheads="1"/>
            </p:cNvSpPr>
            <p:nvPr/>
          </p:nvSpPr>
          <p:spPr bwMode="auto">
            <a:xfrm>
              <a:off x="2514600" y="3667151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Movie</a:t>
              </a:r>
            </a:p>
          </p:txBody>
        </p:sp>
        <p:sp>
          <p:nvSpPr>
            <p:cNvPr id="25705" name="Rounded Rectangle 5"/>
            <p:cNvSpPr>
              <a:spLocks noChangeArrowheads="1"/>
            </p:cNvSpPr>
            <p:nvPr/>
          </p:nvSpPr>
          <p:spPr bwMode="auto">
            <a:xfrm>
              <a:off x="526634" y="4400758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Name</a:t>
              </a:r>
            </a:p>
          </p:txBody>
        </p:sp>
        <p:sp>
          <p:nvSpPr>
            <p:cNvPr id="25706" name="Rounded Rectangle 6"/>
            <p:cNvSpPr>
              <a:spLocks noChangeArrowheads="1"/>
            </p:cNvSpPr>
            <p:nvPr/>
          </p:nvSpPr>
          <p:spPr bwMode="auto">
            <a:xfrm>
              <a:off x="917344" y="6246416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Actor</a:t>
              </a:r>
            </a:p>
          </p:txBody>
        </p:sp>
        <p:sp>
          <p:nvSpPr>
            <p:cNvPr id="25707" name="Rounded Rectangle 7"/>
            <p:cNvSpPr>
              <a:spLocks noChangeArrowheads="1"/>
            </p:cNvSpPr>
            <p:nvPr/>
          </p:nvSpPr>
          <p:spPr bwMode="auto">
            <a:xfrm>
              <a:off x="371124" y="6932023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First</a:t>
              </a:r>
            </a:p>
          </p:txBody>
        </p:sp>
        <p:sp>
          <p:nvSpPr>
            <p:cNvPr id="25708" name="Rounded Rectangle 8"/>
            <p:cNvSpPr>
              <a:spLocks noChangeArrowheads="1"/>
            </p:cNvSpPr>
            <p:nvPr/>
          </p:nvSpPr>
          <p:spPr bwMode="auto">
            <a:xfrm>
              <a:off x="1382866" y="6932023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Last</a:t>
              </a:r>
            </a:p>
          </p:txBody>
        </p:sp>
        <p:sp>
          <p:nvSpPr>
            <p:cNvPr id="25709" name="Oval 9"/>
            <p:cNvSpPr>
              <a:spLocks noChangeArrowheads="1"/>
            </p:cNvSpPr>
            <p:nvPr/>
          </p:nvSpPr>
          <p:spPr bwMode="auto">
            <a:xfrm>
              <a:off x="62669" y="5173766"/>
              <a:ext cx="1613731" cy="26670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Harry Potter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25710" name="Oval 10"/>
            <p:cNvSpPr>
              <a:spLocks noChangeArrowheads="1"/>
            </p:cNvSpPr>
            <p:nvPr/>
          </p:nvSpPr>
          <p:spPr bwMode="auto">
            <a:xfrm>
              <a:off x="307208" y="7518744"/>
              <a:ext cx="813631" cy="26670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Daniel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25711" name="Oval 11"/>
            <p:cNvSpPr>
              <a:spLocks noChangeArrowheads="1"/>
            </p:cNvSpPr>
            <p:nvPr/>
          </p:nvSpPr>
          <p:spPr bwMode="auto">
            <a:xfrm>
              <a:off x="1166550" y="7482869"/>
              <a:ext cx="1118431" cy="33845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Radcliffe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25712" name="Rounded Rectangle 12"/>
            <p:cNvSpPr>
              <a:spLocks noChangeArrowheads="1"/>
            </p:cNvSpPr>
            <p:nvPr/>
          </p:nvSpPr>
          <p:spPr bwMode="auto">
            <a:xfrm>
              <a:off x="2669083" y="4559570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Actor</a:t>
              </a:r>
            </a:p>
          </p:txBody>
        </p:sp>
        <p:sp>
          <p:nvSpPr>
            <p:cNvPr id="25713" name="Rounded Rectangle 13"/>
            <p:cNvSpPr>
              <a:spLocks noChangeArrowheads="1"/>
            </p:cNvSpPr>
            <p:nvPr/>
          </p:nvSpPr>
          <p:spPr bwMode="auto">
            <a:xfrm>
              <a:off x="2215682" y="5245177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First</a:t>
              </a:r>
            </a:p>
          </p:txBody>
        </p:sp>
        <p:sp>
          <p:nvSpPr>
            <p:cNvPr id="25714" name="Rounded Rectangle 14"/>
            <p:cNvSpPr>
              <a:spLocks noChangeArrowheads="1"/>
            </p:cNvSpPr>
            <p:nvPr/>
          </p:nvSpPr>
          <p:spPr bwMode="auto">
            <a:xfrm>
              <a:off x="3100211" y="5245177"/>
              <a:ext cx="685800" cy="3810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>
                <a:lnSpc>
                  <a:spcPct val="120000"/>
                </a:lnSpc>
                <a:spcBef>
                  <a:spcPct val="20000"/>
                </a:spcBef>
              </a:pPr>
              <a:r>
                <a: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Last</a:t>
              </a:r>
            </a:p>
          </p:txBody>
        </p:sp>
        <p:sp>
          <p:nvSpPr>
            <p:cNvPr id="25715" name="Oval 15"/>
            <p:cNvSpPr>
              <a:spLocks noChangeArrowheads="1"/>
            </p:cNvSpPr>
            <p:nvPr/>
          </p:nvSpPr>
          <p:spPr bwMode="auto">
            <a:xfrm>
              <a:off x="2120165" y="5831898"/>
              <a:ext cx="876835" cy="26670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Rupert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sp>
          <p:nvSpPr>
            <p:cNvPr id="25716" name="Oval 16"/>
            <p:cNvSpPr>
              <a:spLocks noChangeArrowheads="1"/>
            </p:cNvSpPr>
            <p:nvPr/>
          </p:nvSpPr>
          <p:spPr bwMode="auto">
            <a:xfrm>
              <a:off x="3024010" y="5796023"/>
              <a:ext cx="838201" cy="338450"/>
            </a:xfrm>
            <a:prstGeom prst="ellips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Grint</a:t>
              </a:r>
              <a:endParaRPr lang="en-US" sz="1100">
                <a:latin typeface="Verdana" pitchFamily="-72" charset="0"/>
                <a:ea typeface="ＭＳ Ｐゴシック" pitchFamily="-72" charset="-128"/>
                <a:cs typeface="ＭＳ Ｐゴシック" pitchFamily="-72" charset="-128"/>
              </a:endParaRPr>
            </a:p>
          </p:txBody>
        </p:sp>
        <p:cxnSp>
          <p:nvCxnSpPr>
            <p:cNvPr id="25717" name="Straight Connector 17"/>
            <p:cNvCxnSpPr>
              <a:cxnSpLocks noChangeShapeType="1"/>
              <a:stCxn id="25704" idx="2"/>
              <a:endCxn id="25705" idx="0"/>
            </p:cNvCxnSpPr>
            <p:nvPr/>
          </p:nvCxnSpPr>
          <p:spPr bwMode="auto">
            <a:xfrm flipH="1">
              <a:off x="869534" y="4048151"/>
              <a:ext cx="1987966" cy="352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18" name="Straight Connector 18"/>
            <p:cNvCxnSpPr>
              <a:cxnSpLocks noChangeShapeType="1"/>
              <a:stCxn id="25704" idx="2"/>
              <a:endCxn id="25706" idx="0"/>
            </p:cNvCxnSpPr>
            <p:nvPr/>
          </p:nvCxnSpPr>
          <p:spPr bwMode="auto">
            <a:xfrm flipH="1">
              <a:off x="1260244" y="4048151"/>
              <a:ext cx="1597257" cy="2198265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19" name="Straight Connector 19"/>
            <p:cNvCxnSpPr>
              <a:cxnSpLocks noChangeShapeType="1"/>
              <a:stCxn id="25704" idx="2"/>
              <a:endCxn id="25712" idx="0"/>
            </p:cNvCxnSpPr>
            <p:nvPr/>
          </p:nvCxnSpPr>
          <p:spPr bwMode="auto">
            <a:xfrm>
              <a:off x="2857501" y="4048151"/>
              <a:ext cx="154482" cy="511419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20" name="Straight Connector 20"/>
            <p:cNvCxnSpPr>
              <a:cxnSpLocks noChangeShapeType="1"/>
              <a:stCxn id="25705" idx="2"/>
              <a:endCxn id="25709" idx="0"/>
            </p:cNvCxnSpPr>
            <p:nvPr/>
          </p:nvCxnSpPr>
          <p:spPr bwMode="auto">
            <a:xfrm>
              <a:off x="869534" y="4781758"/>
              <a:ext cx="1" cy="392008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21" name="Straight Connector 21"/>
            <p:cNvCxnSpPr>
              <a:cxnSpLocks noChangeShapeType="1"/>
              <a:stCxn id="25706" idx="2"/>
              <a:endCxn id="25707" idx="0"/>
            </p:cNvCxnSpPr>
            <p:nvPr/>
          </p:nvCxnSpPr>
          <p:spPr bwMode="auto">
            <a:xfrm flipH="1">
              <a:off x="714024" y="6627416"/>
              <a:ext cx="546220" cy="304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22" name="Straight Connector 22"/>
            <p:cNvCxnSpPr>
              <a:cxnSpLocks noChangeShapeType="1"/>
              <a:stCxn id="25706" idx="2"/>
              <a:endCxn id="25708" idx="0"/>
            </p:cNvCxnSpPr>
            <p:nvPr/>
          </p:nvCxnSpPr>
          <p:spPr bwMode="auto">
            <a:xfrm>
              <a:off x="1260244" y="6627416"/>
              <a:ext cx="465523" cy="304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23" name="Straight Connector 23"/>
            <p:cNvCxnSpPr>
              <a:cxnSpLocks noChangeShapeType="1"/>
              <a:stCxn id="25712" idx="2"/>
              <a:endCxn id="25713" idx="0"/>
            </p:cNvCxnSpPr>
            <p:nvPr/>
          </p:nvCxnSpPr>
          <p:spPr bwMode="auto">
            <a:xfrm flipH="1">
              <a:off x="2558582" y="4940570"/>
              <a:ext cx="453401" cy="304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24" name="Straight Connector 24"/>
            <p:cNvCxnSpPr>
              <a:cxnSpLocks noChangeShapeType="1"/>
              <a:stCxn id="25712" idx="2"/>
              <a:endCxn id="25714" idx="0"/>
            </p:cNvCxnSpPr>
            <p:nvPr/>
          </p:nvCxnSpPr>
          <p:spPr bwMode="auto">
            <a:xfrm>
              <a:off x="3011983" y="4940570"/>
              <a:ext cx="431128" cy="304607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25" name="Straight Connector 25"/>
            <p:cNvCxnSpPr>
              <a:cxnSpLocks noChangeShapeType="1"/>
              <a:stCxn id="25707" idx="2"/>
              <a:endCxn id="25710" idx="0"/>
            </p:cNvCxnSpPr>
            <p:nvPr/>
          </p:nvCxnSpPr>
          <p:spPr bwMode="auto">
            <a:xfrm>
              <a:off x="714024" y="7313023"/>
              <a:ext cx="0" cy="205721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26" name="Straight Connector 26"/>
            <p:cNvCxnSpPr>
              <a:cxnSpLocks noChangeShapeType="1"/>
              <a:stCxn id="25708" idx="2"/>
              <a:endCxn id="25711" idx="0"/>
            </p:cNvCxnSpPr>
            <p:nvPr/>
          </p:nvCxnSpPr>
          <p:spPr bwMode="auto">
            <a:xfrm flipH="1">
              <a:off x="1725765" y="7313023"/>
              <a:ext cx="1" cy="169846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27" name="Straight Connector 27"/>
            <p:cNvCxnSpPr>
              <a:cxnSpLocks noChangeShapeType="1"/>
              <a:stCxn id="25713" idx="2"/>
              <a:endCxn id="25715" idx="0"/>
            </p:cNvCxnSpPr>
            <p:nvPr/>
          </p:nvCxnSpPr>
          <p:spPr bwMode="auto">
            <a:xfrm>
              <a:off x="2558582" y="5626177"/>
              <a:ext cx="0" cy="205721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cxnSp>
          <p:nvCxnSpPr>
            <p:cNvPr id="25728" name="Straight Connector 28"/>
            <p:cNvCxnSpPr>
              <a:cxnSpLocks noChangeShapeType="1"/>
              <a:stCxn id="25714" idx="2"/>
              <a:endCxn id="25716" idx="0"/>
            </p:cNvCxnSpPr>
            <p:nvPr/>
          </p:nvCxnSpPr>
          <p:spPr bwMode="auto">
            <a:xfrm flipH="1">
              <a:off x="3443110" y="5626177"/>
              <a:ext cx="1" cy="169846"/>
            </a:xfrm>
            <a:prstGeom prst="line">
              <a:avLst/>
            </a:prstGeom>
            <a:noFill/>
            <a:ln w="9525">
              <a:solidFill>
                <a:srgbClr val="020AAE"/>
              </a:solidFill>
              <a:round/>
              <a:headEnd/>
              <a:tailEnd/>
            </a:ln>
          </p:spPr>
        </p:cxnSp>
        <p:sp>
          <p:nvSpPr>
            <p:cNvPr id="25729" name="TextBox 29"/>
            <p:cNvSpPr txBox="1">
              <a:spLocks noChangeArrowheads="1"/>
            </p:cNvSpPr>
            <p:nvPr/>
          </p:nvSpPr>
          <p:spPr bwMode="auto">
            <a:xfrm>
              <a:off x="2514600" y="3506624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1:26</a:t>
              </a:r>
            </a:p>
          </p:txBody>
        </p:sp>
        <p:sp>
          <p:nvSpPr>
            <p:cNvPr id="25730" name="TextBox 30"/>
            <p:cNvSpPr txBox="1">
              <a:spLocks noChangeArrowheads="1"/>
            </p:cNvSpPr>
            <p:nvPr/>
          </p:nvSpPr>
          <p:spPr bwMode="auto">
            <a:xfrm>
              <a:off x="527170" y="4241970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2:5</a:t>
              </a:r>
            </a:p>
          </p:txBody>
        </p:sp>
        <p:sp>
          <p:nvSpPr>
            <p:cNvPr id="25731" name="TextBox 31"/>
            <p:cNvSpPr txBox="1">
              <a:spLocks noChangeArrowheads="1"/>
            </p:cNvSpPr>
            <p:nvPr/>
          </p:nvSpPr>
          <p:spPr bwMode="auto">
            <a:xfrm>
              <a:off x="917879" y="6077139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6:15</a:t>
              </a:r>
            </a:p>
          </p:txBody>
        </p:sp>
        <p:sp>
          <p:nvSpPr>
            <p:cNvPr id="25732" name="TextBox 32"/>
            <p:cNvSpPr txBox="1">
              <a:spLocks noChangeArrowheads="1"/>
            </p:cNvSpPr>
            <p:nvPr/>
          </p:nvSpPr>
          <p:spPr bwMode="auto">
            <a:xfrm>
              <a:off x="2904181" y="4390786"/>
              <a:ext cx="44491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16:25</a:t>
              </a:r>
            </a:p>
          </p:txBody>
        </p:sp>
        <p:sp>
          <p:nvSpPr>
            <p:cNvPr id="25733" name="TextBox 33"/>
            <p:cNvSpPr txBox="1">
              <a:spLocks noChangeArrowheads="1"/>
            </p:cNvSpPr>
            <p:nvPr/>
          </p:nvSpPr>
          <p:spPr bwMode="auto">
            <a:xfrm>
              <a:off x="243378" y="5004489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3:4</a:t>
              </a:r>
            </a:p>
          </p:txBody>
        </p:sp>
        <p:sp>
          <p:nvSpPr>
            <p:cNvPr id="25734" name="TextBox 34"/>
            <p:cNvSpPr txBox="1">
              <a:spLocks noChangeArrowheads="1"/>
            </p:cNvSpPr>
            <p:nvPr/>
          </p:nvSpPr>
          <p:spPr bwMode="auto">
            <a:xfrm>
              <a:off x="2216218" y="5066873"/>
              <a:ext cx="431384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17:20</a:t>
              </a:r>
            </a:p>
          </p:txBody>
        </p:sp>
        <p:sp>
          <p:nvSpPr>
            <p:cNvPr id="25735" name="TextBox 35"/>
            <p:cNvSpPr txBox="1">
              <a:spLocks noChangeArrowheads="1"/>
            </p:cNvSpPr>
            <p:nvPr/>
          </p:nvSpPr>
          <p:spPr bwMode="auto">
            <a:xfrm>
              <a:off x="371659" y="6755019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7:10</a:t>
              </a:r>
            </a:p>
          </p:txBody>
        </p:sp>
        <p:sp>
          <p:nvSpPr>
            <p:cNvPr id="25736" name="TextBox 36"/>
            <p:cNvSpPr txBox="1">
              <a:spLocks noChangeArrowheads="1"/>
            </p:cNvSpPr>
            <p:nvPr/>
          </p:nvSpPr>
          <p:spPr bwMode="auto">
            <a:xfrm>
              <a:off x="3366370" y="5068174"/>
              <a:ext cx="46638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21:24</a:t>
              </a:r>
            </a:p>
          </p:txBody>
        </p:sp>
        <p:sp>
          <p:nvSpPr>
            <p:cNvPr id="25737" name="TextBox 37"/>
            <p:cNvSpPr txBox="1">
              <a:spLocks noChangeArrowheads="1"/>
            </p:cNvSpPr>
            <p:nvPr/>
          </p:nvSpPr>
          <p:spPr bwMode="auto">
            <a:xfrm>
              <a:off x="1649566" y="6759129"/>
              <a:ext cx="4566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11:14</a:t>
              </a:r>
            </a:p>
          </p:txBody>
        </p:sp>
        <p:sp>
          <p:nvSpPr>
            <p:cNvPr id="25738" name="TextBox 38"/>
            <p:cNvSpPr txBox="1">
              <a:spLocks noChangeArrowheads="1"/>
            </p:cNvSpPr>
            <p:nvPr/>
          </p:nvSpPr>
          <p:spPr bwMode="auto">
            <a:xfrm>
              <a:off x="311479" y="7350238"/>
              <a:ext cx="342365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8:9</a:t>
              </a:r>
            </a:p>
          </p:txBody>
        </p:sp>
        <p:sp>
          <p:nvSpPr>
            <p:cNvPr id="25739" name="TextBox 39"/>
            <p:cNvSpPr txBox="1">
              <a:spLocks noChangeArrowheads="1"/>
            </p:cNvSpPr>
            <p:nvPr/>
          </p:nvSpPr>
          <p:spPr bwMode="auto">
            <a:xfrm>
              <a:off x="1166550" y="7349467"/>
              <a:ext cx="437883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12:13</a:t>
              </a:r>
            </a:p>
          </p:txBody>
        </p:sp>
        <p:sp>
          <p:nvSpPr>
            <p:cNvPr id="25740" name="TextBox 40"/>
            <p:cNvSpPr txBox="1">
              <a:spLocks noChangeArrowheads="1"/>
            </p:cNvSpPr>
            <p:nvPr/>
          </p:nvSpPr>
          <p:spPr bwMode="auto">
            <a:xfrm>
              <a:off x="2120165" y="5662621"/>
              <a:ext cx="438417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18:19</a:t>
              </a:r>
            </a:p>
          </p:txBody>
        </p:sp>
        <p:sp>
          <p:nvSpPr>
            <p:cNvPr id="25741" name="TextBox 41"/>
            <p:cNvSpPr txBox="1">
              <a:spLocks noChangeArrowheads="1"/>
            </p:cNvSpPr>
            <p:nvPr/>
          </p:nvSpPr>
          <p:spPr bwMode="auto">
            <a:xfrm>
              <a:off x="2934276" y="5644398"/>
              <a:ext cx="508829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1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22:23</a:t>
              </a:r>
            </a:p>
          </p:txBody>
        </p:sp>
      </p:grpSp>
      <p:grpSp>
        <p:nvGrpSpPr>
          <p:cNvPr id="25604" name="Group 105"/>
          <p:cNvGrpSpPr>
            <a:grpSpLocks/>
          </p:cNvGrpSpPr>
          <p:nvPr/>
        </p:nvGrpSpPr>
        <p:grpSpPr bwMode="auto">
          <a:xfrm>
            <a:off x="7518400" y="1652588"/>
            <a:ext cx="747713" cy="657225"/>
            <a:chOff x="2519142" y="5019572"/>
            <a:chExt cx="746867" cy="657999"/>
          </a:xfrm>
        </p:grpSpPr>
        <p:grpSp>
          <p:nvGrpSpPr>
            <p:cNvPr id="25698" name="Group 42"/>
            <p:cNvGrpSpPr>
              <a:grpSpLocks/>
            </p:cNvGrpSpPr>
            <p:nvPr/>
          </p:nvGrpSpPr>
          <p:grpSpPr bwMode="auto">
            <a:xfrm>
              <a:off x="2519142" y="5019572"/>
              <a:ext cx="746867" cy="657999"/>
              <a:chOff x="990600" y="4724400"/>
              <a:chExt cx="746867" cy="657999"/>
            </a:xfrm>
          </p:grpSpPr>
          <p:cxnSp>
            <p:nvCxnSpPr>
              <p:cNvPr id="44" name="Straight Connector 43"/>
              <p:cNvCxnSpPr/>
              <p:nvPr/>
            </p:nvCxnSpPr>
            <p:spPr bwMode="auto">
              <a:xfrm>
                <a:off x="990600" y="4724400"/>
                <a:ext cx="0" cy="30515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>
                <a:off x="990600" y="5029559"/>
                <a:ext cx="74528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>
                <a:off x="1737467" y="4724400"/>
                <a:ext cx="0" cy="30515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703" name="TextBox 46"/>
              <p:cNvSpPr txBox="1">
                <a:spLocks noChangeArrowheads="1"/>
              </p:cNvSpPr>
              <p:nvPr/>
            </p:nvSpPr>
            <p:spPr bwMode="auto">
              <a:xfrm>
                <a:off x="990600" y="5105400"/>
                <a:ext cx="73778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Movie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99" name="TextBox 47"/>
            <p:cNvSpPr txBox="1">
              <a:spLocks noChangeArrowheads="1"/>
            </p:cNvSpPr>
            <p:nvPr/>
          </p:nvSpPr>
          <p:spPr bwMode="auto">
            <a:xfrm>
              <a:off x="2519142" y="5087333"/>
              <a:ext cx="74686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1:26,1</a:t>
              </a:r>
            </a:p>
          </p:txBody>
        </p:sp>
      </p:grpSp>
      <p:grpSp>
        <p:nvGrpSpPr>
          <p:cNvPr id="25605" name="Group 106"/>
          <p:cNvGrpSpPr>
            <a:grpSpLocks/>
          </p:cNvGrpSpPr>
          <p:nvPr/>
        </p:nvGrpSpPr>
        <p:grpSpPr bwMode="auto">
          <a:xfrm>
            <a:off x="4951413" y="2517775"/>
            <a:ext cx="777875" cy="658813"/>
            <a:chOff x="3585941" y="5019572"/>
            <a:chExt cx="777846" cy="657999"/>
          </a:xfrm>
        </p:grpSpPr>
        <p:grpSp>
          <p:nvGrpSpPr>
            <p:cNvPr id="25692" name="Group 48"/>
            <p:cNvGrpSpPr>
              <a:grpSpLocks/>
            </p:cNvGrpSpPr>
            <p:nvPr/>
          </p:nvGrpSpPr>
          <p:grpSpPr bwMode="auto">
            <a:xfrm>
              <a:off x="3585941" y="5019572"/>
              <a:ext cx="777846" cy="657999"/>
              <a:chOff x="2057399" y="4724400"/>
              <a:chExt cx="777846" cy="657999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>
                <a:off x="2057399" y="4724400"/>
                <a:ext cx="0" cy="304423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2057399" y="5028823"/>
                <a:ext cx="7683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2835245" y="4724400"/>
                <a:ext cx="0" cy="304423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97" name="TextBox 52"/>
              <p:cNvSpPr txBox="1">
                <a:spLocks noChangeArrowheads="1"/>
              </p:cNvSpPr>
              <p:nvPr/>
            </p:nvSpPr>
            <p:spPr bwMode="auto">
              <a:xfrm>
                <a:off x="2057399" y="5105400"/>
                <a:ext cx="76876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Name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93" name="TextBox 53"/>
            <p:cNvSpPr txBox="1">
              <a:spLocks noChangeArrowheads="1"/>
            </p:cNvSpPr>
            <p:nvPr/>
          </p:nvSpPr>
          <p:spPr bwMode="auto">
            <a:xfrm>
              <a:off x="3585941" y="5087333"/>
              <a:ext cx="77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2:5,2</a:t>
              </a:r>
            </a:p>
          </p:txBody>
        </p:sp>
      </p:grpSp>
      <p:grpSp>
        <p:nvGrpSpPr>
          <p:cNvPr id="25606" name="Group 107"/>
          <p:cNvGrpSpPr>
            <a:grpSpLocks/>
          </p:cNvGrpSpPr>
          <p:nvPr/>
        </p:nvGrpSpPr>
        <p:grpSpPr bwMode="auto">
          <a:xfrm>
            <a:off x="7493000" y="2432050"/>
            <a:ext cx="784225" cy="885825"/>
            <a:chOff x="4753598" y="4790972"/>
            <a:chExt cx="784834" cy="886599"/>
          </a:xfrm>
        </p:grpSpPr>
        <p:grpSp>
          <p:nvGrpSpPr>
            <p:cNvPr id="25685" name="Group 54"/>
            <p:cNvGrpSpPr>
              <a:grpSpLocks/>
            </p:cNvGrpSpPr>
            <p:nvPr/>
          </p:nvGrpSpPr>
          <p:grpSpPr bwMode="auto">
            <a:xfrm>
              <a:off x="4753598" y="4790972"/>
              <a:ext cx="784834" cy="886599"/>
              <a:chOff x="2057399" y="4495800"/>
              <a:chExt cx="784834" cy="886599"/>
            </a:xfrm>
          </p:grpSpPr>
          <p:cxnSp>
            <p:nvCxnSpPr>
              <p:cNvPr id="56" name="Straight Connector 55"/>
              <p:cNvCxnSpPr/>
              <p:nvPr/>
            </p:nvCxnSpPr>
            <p:spPr bwMode="auto">
              <a:xfrm flipH="1">
                <a:off x="2057399" y="4495800"/>
                <a:ext cx="9532" cy="533866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 flipV="1">
                <a:off x="2057399" y="5029666"/>
                <a:ext cx="768947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 flipH="1">
                <a:off x="2826346" y="4495800"/>
                <a:ext cx="15887" cy="54339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91" name="TextBox 58"/>
              <p:cNvSpPr txBox="1">
                <a:spLocks noChangeArrowheads="1"/>
              </p:cNvSpPr>
              <p:nvPr/>
            </p:nvSpPr>
            <p:spPr bwMode="auto">
              <a:xfrm>
                <a:off x="2057399" y="5105400"/>
                <a:ext cx="76876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Actor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86" name="TextBox 59"/>
            <p:cNvSpPr txBox="1">
              <a:spLocks noChangeArrowheads="1"/>
            </p:cNvSpPr>
            <p:nvPr/>
          </p:nvSpPr>
          <p:spPr bwMode="auto">
            <a:xfrm>
              <a:off x="4763477" y="5087333"/>
              <a:ext cx="7588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6:15,2</a:t>
              </a:r>
            </a:p>
          </p:txBody>
        </p:sp>
        <p:sp>
          <p:nvSpPr>
            <p:cNvPr id="25687" name="TextBox 60"/>
            <p:cNvSpPr txBox="1">
              <a:spLocks noChangeArrowheads="1"/>
            </p:cNvSpPr>
            <p:nvPr/>
          </p:nvSpPr>
          <p:spPr bwMode="auto">
            <a:xfrm>
              <a:off x="4753598" y="4867172"/>
              <a:ext cx="7687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16:25,2</a:t>
              </a:r>
            </a:p>
          </p:txBody>
        </p:sp>
      </p:grpSp>
      <p:grpSp>
        <p:nvGrpSpPr>
          <p:cNvPr id="25607" name="Group 108"/>
          <p:cNvGrpSpPr>
            <a:grpSpLocks/>
          </p:cNvGrpSpPr>
          <p:nvPr/>
        </p:nvGrpSpPr>
        <p:grpSpPr bwMode="auto">
          <a:xfrm>
            <a:off x="6554788" y="3527425"/>
            <a:ext cx="785812" cy="885825"/>
            <a:chOff x="5902427" y="4791635"/>
            <a:chExt cx="784834" cy="886599"/>
          </a:xfrm>
        </p:grpSpPr>
        <p:grpSp>
          <p:nvGrpSpPr>
            <p:cNvPr id="25678" name="Group 61"/>
            <p:cNvGrpSpPr>
              <a:grpSpLocks/>
            </p:cNvGrpSpPr>
            <p:nvPr/>
          </p:nvGrpSpPr>
          <p:grpSpPr bwMode="auto">
            <a:xfrm>
              <a:off x="5902427" y="4791635"/>
              <a:ext cx="784834" cy="886599"/>
              <a:chOff x="2057399" y="4495800"/>
              <a:chExt cx="784834" cy="886599"/>
            </a:xfrm>
          </p:grpSpPr>
          <p:cxnSp>
            <p:nvCxnSpPr>
              <p:cNvPr id="63" name="Straight Connector 62"/>
              <p:cNvCxnSpPr/>
              <p:nvPr/>
            </p:nvCxnSpPr>
            <p:spPr bwMode="auto">
              <a:xfrm flipH="1">
                <a:off x="2057399" y="4495800"/>
                <a:ext cx="9513" cy="533866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2057399" y="5029666"/>
                <a:ext cx="768979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 flipH="1">
                <a:off x="2826378" y="4495800"/>
                <a:ext cx="15855" cy="54339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84" name="TextBox 65"/>
              <p:cNvSpPr txBox="1">
                <a:spLocks noChangeArrowheads="1"/>
              </p:cNvSpPr>
              <p:nvPr/>
            </p:nvSpPr>
            <p:spPr bwMode="auto">
              <a:xfrm>
                <a:off x="2057399" y="5105400"/>
                <a:ext cx="76876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First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79" name="TextBox 66"/>
            <p:cNvSpPr txBox="1">
              <a:spLocks noChangeArrowheads="1"/>
            </p:cNvSpPr>
            <p:nvPr/>
          </p:nvSpPr>
          <p:spPr bwMode="auto">
            <a:xfrm>
              <a:off x="5912306" y="5087996"/>
              <a:ext cx="7588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7:10,3</a:t>
              </a:r>
            </a:p>
          </p:txBody>
        </p:sp>
        <p:sp>
          <p:nvSpPr>
            <p:cNvPr id="25680" name="TextBox 67"/>
            <p:cNvSpPr txBox="1">
              <a:spLocks noChangeArrowheads="1"/>
            </p:cNvSpPr>
            <p:nvPr/>
          </p:nvSpPr>
          <p:spPr bwMode="auto">
            <a:xfrm>
              <a:off x="5902427" y="4867835"/>
              <a:ext cx="7687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17:20,3</a:t>
              </a:r>
            </a:p>
          </p:txBody>
        </p:sp>
      </p:grpSp>
      <p:grpSp>
        <p:nvGrpSpPr>
          <p:cNvPr id="25608" name="Group 109"/>
          <p:cNvGrpSpPr>
            <a:grpSpLocks/>
          </p:cNvGrpSpPr>
          <p:nvPr/>
        </p:nvGrpSpPr>
        <p:grpSpPr bwMode="auto">
          <a:xfrm>
            <a:off x="8131175" y="3527425"/>
            <a:ext cx="784225" cy="885825"/>
            <a:chOff x="7107386" y="4791635"/>
            <a:chExt cx="784834" cy="886599"/>
          </a:xfrm>
        </p:grpSpPr>
        <p:grpSp>
          <p:nvGrpSpPr>
            <p:cNvPr id="25671" name="Group 68"/>
            <p:cNvGrpSpPr>
              <a:grpSpLocks/>
            </p:cNvGrpSpPr>
            <p:nvPr/>
          </p:nvGrpSpPr>
          <p:grpSpPr bwMode="auto">
            <a:xfrm>
              <a:off x="7107386" y="4791635"/>
              <a:ext cx="784834" cy="886599"/>
              <a:chOff x="2057399" y="4495800"/>
              <a:chExt cx="784834" cy="886599"/>
            </a:xfrm>
          </p:grpSpPr>
          <p:cxnSp>
            <p:nvCxnSpPr>
              <p:cNvPr id="70" name="Straight Connector 69"/>
              <p:cNvCxnSpPr/>
              <p:nvPr/>
            </p:nvCxnSpPr>
            <p:spPr bwMode="auto">
              <a:xfrm flipH="1">
                <a:off x="2057399" y="4495800"/>
                <a:ext cx="9532" cy="533866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 flipV="1">
                <a:off x="2057399" y="5029666"/>
                <a:ext cx="768947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 flipH="1">
                <a:off x="2826346" y="4495800"/>
                <a:ext cx="15887" cy="54339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77" name="TextBox 72"/>
              <p:cNvSpPr txBox="1">
                <a:spLocks noChangeArrowheads="1"/>
              </p:cNvSpPr>
              <p:nvPr/>
            </p:nvSpPr>
            <p:spPr bwMode="auto">
              <a:xfrm>
                <a:off x="2057399" y="5105400"/>
                <a:ext cx="76876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Last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72" name="TextBox 73"/>
            <p:cNvSpPr txBox="1">
              <a:spLocks noChangeArrowheads="1"/>
            </p:cNvSpPr>
            <p:nvPr/>
          </p:nvSpPr>
          <p:spPr bwMode="auto">
            <a:xfrm>
              <a:off x="7117265" y="5087996"/>
              <a:ext cx="7588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11:14,3</a:t>
              </a:r>
            </a:p>
          </p:txBody>
        </p:sp>
        <p:sp>
          <p:nvSpPr>
            <p:cNvPr id="25673" name="TextBox 74"/>
            <p:cNvSpPr txBox="1">
              <a:spLocks noChangeArrowheads="1"/>
            </p:cNvSpPr>
            <p:nvPr/>
          </p:nvSpPr>
          <p:spPr bwMode="auto">
            <a:xfrm>
              <a:off x="7107386" y="4867835"/>
              <a:ext cx="76876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21:24,3</a:t>
              </a:r>
            </a:p>
          </p:txBody>
        </p:sp>
      </p:grpSp>
      <p:grpSp>
        <p:nvGrpSpPr>
          <p:cNvPr id="25609" name="Group 110"/>
          <p:cNvGrpSpPr>
            <a:grpSpLocks/>
          </p:cNvGrpSpPr>
          <p:nvPr/>
        </p:nvGrpSpPr>
        <p:grpSpPr bwMode="auto">
          <a:xfrm>
            <a:off x="4464050" y="3514725"/>
            <a:ext cx="1409700" cy="660400"/>
            <a:chOff x="3276600" y="5181600"/>
            <a:chExt cx="1409699" cy="660381"/>
          </a:xfrm>
        </p:grpSpPr>
        <p:grpSp>
          <p:nvGrpSpPr>
            <p:cNvPr id="25665" name="Group 75"/>
            <p:cNvGrpSpPr>
              <a:grpSpLocks/>
            </p:cNvGrpSpPr>
            <p:nvPr/>
          </p:nvGrpSpPr>
          <p:grpSpPr bwMode="auto">
            <a:xfrm>
              <a:off x="3276600" y="5181600"/>
              <a:ext cx="1409699" cy="660381"/>
              <a:chOff x="1726694" y="4724400"/>
              <a:chExt cx="1409699" cy="660381"/>
            </a:xfrm>
          </p:grpSpPr>
          <p:cxnSp>
            <p:nvCxnSpPr>
              <p:cNvPr id="77" name="Straight Connector 76"/>
              <p:cNvCxnSpPr/>
              <p:nvPr/>
            </p:nvCxnSpPr>
            <p:spPr bwMode="auto">
              <a:xfrm>
                <a:off x="2056894" y="4724400"/>
                <a:ext cx="0" cy="304791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>
                <a:off x="2056894" y="5029191"/>
                <a:ext cx="769937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>
                <a:off x="2834768" y="4724400"/>
                <a:ext cx="0" cy="304791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70" name="TextBox 79"/>
              <p:cNvSpPr txBox="1">
                <a:spLocks noChangeArrowheads="1"/>
              </p:cNvSpPr>
              <p:nvPr/>
            </p:nvSpPr>
            <p:spPr bwMode="auto">
              <a:xfrm>
                <a:off x="1726694" y="5107782"/>
                <a:ext cx="140969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Harry Potter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66" name="TextBox 80"/>
            <p:cNvSpPr txBox="1">
              <a:spLocks noChangeArrowheads="1"/>
            </p:cNvSpPr>
            <p:nvPr/>
          </p:nvSpPr>
          <p:spPr bwMode="auto">
            <a:xfrm>
              <a:off x="3607305" y="5249361"/>
              <a:ext cx="77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3:4,3</a:t>
              </a:r>
            </a:p>
          </p:txBody>
        </p:sp>
      </p:grpSp>
      <p:grpSp>
        <p:nvGrpSpPr>
          <p:cNvPr id="25610" name="Group 111"/>
          <p:cNvGrpSpPr>
            <a:grpSpLocks/>
          </p:cNvGrpSpPr>
          <p:nvPr/>
        </p:nvGrpSpPr>
        <p:grpSpPr bwMode="auto">
          <a:xfrm>
            <a:off x="4876800" y="5184775"/>
            <a:ext cx="779463" cy="658813"/>
            <a:chOff x="4841637" y="5184910"/>
            <a:chExt cx="779447" cy="657999"/>
          </a:xfrm>
        </p:grpSpPr>
        <p:grpSp>
          <p:nvGrpSpPr>
            <p:cNvPr id="25659" name="Group 81"/>
            <p:cNvGrpSpPr>
              <a:grpSpLocks/>
            </p:cNvGrpSpPr>
            <p:nvPr/>
          </p:nvGrpSpPr>
          <p:grpSpPr bwMode="auto">
            <a:xfrm>
              <a:off x="4843238" y="5184910"/>
              <a:ext cx="777846" cy="657999"/>
              <a:chOff x="2057399" y="4724400"/>
              <a:chExt cx="777846" cy="657999"/>
            </a:xfrm>
          </p:grpSpPr>
          <p:cxnSp>
            <p:nvCxnSpPr>
              <p:cNvPr id="83" name="Straight Connector 82"/>
              <p:cNvCxnSpPr/>
              <p:nvPr/>
            </p:nvCxnSpPr>
            <p:spPr bwMode="auto">
              <a:xfrm>
                <a:off x="2057386" y="4724400"/>
                <a:ext cx="0" cy="304423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>
                <a:off x="2057386" y="5028823"/>
                <a:ext cx="768334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>
                <a:off x="2835245" y="4724400"/>
                <a:ext cx="0" cy="304423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64" name="TextBox 85"/>
              <p:cNvSpPr txBox="1">
                <a:spLocks noChangeArrowheads="1"/>
              </p:cNvSpPr>
              <p:nvPr/>
            </p:nvSpPr>
            <p:spPr bwMode="auto">
              <a:xfrm>
                <a:off x="2057399" y="5105400"/>
                <a:ext cx="75879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Daniel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60" name="TextBox 86"/>
            <p:cNvSpPr txBox="1">
              <a:spLocks noChangeArrowheads="1"/>
            </p:cNvSpPr>
            <p:nvPr/>
          </p:nvSpPr>
          <p:spPr bwMode="auto">
            <a:xfrm>
              <a:off x="4841637" y="5251743"/>
              <a:ext cx="77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8:9,4</a:t>
              </a:r>
            </a:p>
          </p:txBody>
        </p:sp>
      </p:grpSp>
      <p:grpSp>
        <p:nvGrpSpPr>
          <p:cNvPr id="25611" name="Group 112"/>
          <p:cNvGrpSpPr>
            <a:grpSpLocks/>
          </p:cNvGrpSpPr>
          <p:nvPr/>
        </p:nvGrpSpPr>
        <p:grpSpPr bwMode="auto">
          <a:xfrm>
            <a:off x="5853113" y="5184775"/>
            <a:ext cx="787400" cy="658813"/>
            <a:chOff x="5817905" y="5184910"/>
            <a:chExt cx="786925" cy="657999"/>
          </a:xfrm>
        </p:grpSpPr>
        <p:grpSp>
          <p:nvGrpSpPr>
            <p:cNvPr id="25653" name="Group 87"/>
            <p:cNvGrpSpPr>
              <a:grpSpLocks/>
            </p:cNvGrpSpPr>
            <p:nvPr/>
          </p:nvGrpSpPr>
          <p:grpSpPr bwMode="auto">
            <a:xfrm>
              <a:off x="5826984" y="5184910"/>
              <a:ext cx="777846" cy="657999"/>
              <a:chOff x="2057399" y="4724400"/>
              <a:chExt cx="777846" cy="657999"/>
            </a:xfrm>
          </p:grpSpPr>
          <p:cxnSp>
            <p:nvCxnSpPr>
              <p:cNvPr id="89" name="Straight Connector 88"/>
              <p:cNvCxnSpPr/>
              <p:nvPr/>
            </p:nvCxnSpPr>
            <p:spPr bwMode="auto">
              <a:xfrm>
                <a:off x="2057840" y="4724400"/>
                <a:ext cx="0" cy="304423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>
                <a:off x="2057840" y="5028823"/>
                <a:ext cx="767886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>
                <a:off x="2835245" y="4724400"/>
                <a:ext cx="0" cy="304423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58" name="TextBox 91"/>
              <p:cNvSpPr txBox="1">
                <a:spLocks noChangeArrowheads="1"/>
              </p:cNvSpPr>
              <p:nvPr/>
            </p:nvSpPr>
            <p:spPr bwMode="auto">
              <a:xfrm>
                <a:off x="2057399" y="5105400"/>
                <a:ext cx="76876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Rupert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54" name="TextBox 92"/>
            <p:cNvSpPr txBox="1">
              <a:spLocks noChangeArrowheads="1"/>
            </p:cNvSpPr>
            <p:nvPr/>
          </p:nvSpPr>
          <p:spPr bwMode="auto">
            <a:xfrm>
              <a:off x="5817905" y="5270956"/>
              <a:ext cx="77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18:19,4</a:t>
              </a:r>
            </a:p>
          </p:txBody>
        </p:sp>
      </p:grpSp>
      <p:grpSp>
        <p:nvGrpSpPr>
          <p:cNvPr id="25612" name="Group 113"/>
          <p:cNvGrpSpPr>
            <a:grpSpLocks/>
          </p:cNvGrpSpPr>
          <p:nvPr/>
        </p:nvGrpSpPr>
        <p:grpSpPr bwMode="auto">
          <a:xfrm>
            <a:off x="7172325" y="5181600"/>
            <a:ext cx="985838" cy="657225"/>
            <a:chOff x="6831917" y="5184910"/>
            <a:chExt cx="987171" cy="657999"/>
          </a:xfrm>
        </p:grpSpPr>
        <p:grpSp>
          <p:nvGrpSpPr>
            <p:cNvPr id="25647" name="Group 93"/>
            <p:cNvGrpSpPr>
              <a:grpSpLocks/>
            </p:cNvGrpSpPr>
            <p:nvPr/>
          </p:nvGrpSpPr>
          <p:grpSpPr bwMode="auto">
            <a:xfrm>
              <a:off x="6831917" y="5184910"/>
              <a:ext cx="987171" cy="657999"/>
              <a:chOff x="1948196" y="4724400"/>
              <a:chExt cx="987171" cy="657999"/>
            </a:xfrm>
          </p:grpSpPr>
          <p:cxnSp>
            <p:nvCxnSpPr>
              <p:cNvPr id="95" name="Straight Connector 94"/>
              <p:cNvCxnSpPr/>
              <p:nvPr/>
            </p:nvCxnSpPr>
            <p:spPr bwMode="auto">
              <a:xfrm>
                <a:off x="2057882" y="4724400"/>
                <a:ext cx="0" cy="30515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>
                <a:off x="2057882" y="5029559"/>
                <a:ext cx="767799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>
                <a:off x="2835219" y="4724400"/>
                <a:ext cx="0" cy="30515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52" name="TextBox 97"/>
              <p:cNvSpPr txBox="1">
                <a:spLocks noChangeArrowheads="1"/>
              </p:cNvSpPr>
              <p:nvPr/>
            </p:nvSpPr>
            <p:spPr bwMode="auto">
              <a:xfrm>
                <a:off x="1948196" y="5105400"/>
                <a:ext cx="98717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Radcliffe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48" name="TextBox 98"/>
            <p:cNvSpPr txBox="1">
              <a:spLocks noChangeArrowheads="1"/>
            </p:cNvSpPr>
            <p:nvPr/>
          </p:nvSpPr>
          <p:spPr bwMode="auto">
            <a:xfrm>
              <a:off x="6941120" y="5252671"/>
              <a:ext cx="77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12:13,4</a:t>
              </a:r>
            </a:p>
          </p:txBody>
        </p:sp>
      </p:grpSp>
      <p:grpSp>
        <p:nvGrpSpPr>
          <p:cNvPr id="25613" name="Group 114"/>
          <p:cNvGrpSpPr>
            <a:grpSpLocks/>
          </p:cNvGrpSpPr>
          <p:nvPr/>
        </p:nvGrpSpPr>
        <p:grpSpPr bwMode="auto">
          <a:xfrm>
            <a:off x="8216900" y="5181600"/>
            <a:ext cx="777875" cy="657225"/>
            <a:chOff x="8217048" y="5181600"/>
            <a:chExt cx="777846" cy="657999"/>
          </a:xfrm>
        </p:grpSpPr>
        <p:grpSp>
          <p:nvGrpSpPr>
            <p:cNvPr id="25641" name="Group 99"/>
            <p:cNvGrpSpPr>
              <a:grpSpLocks/>
            </p:cNvGrpSpPr>
            <p:nvPr/>
          </p:nvGrpSpPr>
          <p:grpSpPr bwMode="auto">
            <a:xfrm>
              <a:off x="8217048" y="5181600"/>
              <a:ext cx="777846" cy="657999"/>
              <a:chOff x="2057399" y="4724400"/>
              <a:chExt cx="777846" cy="657999"/>
            </a:xfrm>
          </p:grpSpPr>
          <p:cxnSp>
            <p:nvCxnSpPr>
              <p:cNvPr id="101" name="Straight Connector 100"/>
              <p:cNvCxnSpPr/>
              <p:nvPr/>
            </p:nvCxnSpPr>
            <p:spPr bwMode="auto">
              <a:xfrm>
                <a:off x="2057399" y="4724400"/>
                <a:ext cx="0" cy="30515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 bwMode="auto">
              <a:xfrm>
                <a:off x="2057399" y="5029559"/>
                <a:ext cx="76832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Straight Connector 102"/>
              <p:cNvCxnSpPr/>
              <p:nvPr/>
            </p:nvCxnSpPr>
            <p:spPr bwMode="auto">
              <a:xfrm>
                <a:off x="2835245" y="4724400"/>
                <a:ext cx="0" cy="305159"/>
              </a:xfrm>
              <a:prstGeom prst="line">
                <a:avLst/>
              </a:prstGeom>
              <a:noFill/>
              <a:ln w="19050" cap="flat" cmpd="sng" algn="ctr">
                <a:solidFill>
                  <a:schemeClr val="accent5">
                    <a:lumMod val="2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5646" name="TextBox 103"/>
              <p:cNvSpPr txBox="1">
                <a:spLocks noChangeArrowheads="1"/>
              </p:cNvSpPr>
              <p:nvPr/>
            </p:nvSpPr>
            <p:spPr bwMode="auto">
              <a:xfrm>
                <a:off x="2057399" y="5105400"/>
                <a:ext cx="76876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latin typeface="Verdana" pitchFamily="-72" charset="0"/>
                    <a:ea typeface="ＭＳ Ｐゴシック" pitchFamily="-72" charset="-128"/>
                    <a:cs typeface="ＭＳ Ｐゴシック" pitchFamily="-72" charset="-128"/>
                  </a:rPr>
                  <a:t>Grint</a:t>
                </a:r>
                <a:endParaRPr lang="en-US" sz="16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endParaRPr>
              </a:p>
            </p:txBody>
          </p:sp>
        </p:grpSp>
        <p:sp>
          <p:nvSpPr>
            <p:cNvPr id="25642" name="TextBox 104"/>
            <p:cNvSpPr txBox="1">
              <a:spLocks noChangeArrowheads="1"/>
            </p:cNvSpPr>
            <p:nvPr/>
          </p:nvSpPr>
          <p:spPr bwMode="auto">
            <a:xfrm>
              <a:off x="8217048" y="5249361"/>
              <a:ext cx="77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Verdana" pitchFamily="-72" charset="0"/>
                  <a:ea typeface="ＭＳ Ｐゴシック" pitchFamily="-72" charset="-128"/>
                  <a:cs typeface="ＭＳ Ｐゴシック" pitchFamily="-72" charset="-128"/>
                </a:rPr>
                <a:t>22:23,4</a:t>
              </a:r>
            </a:p>
          </p:txBody>
        </p:sp>
      </p:grpSp>
      <p:cxnSp>
        <p:nvCxnSpPr>
          <p:cNvPr id="122" name="Elbow Connector 121"/>
          <p:cNvCxnSpPr>
            <a:cxnSpLocks noChangeShapeType="1"/>
            <a:stCxn id="25687" idx="3"/>
            <a:endCxn id="25699" idx="3"/>
          </p:cNvCxnSpPr>
          <p:nvPr/>
        </p:nvCxnSpPr>
        <p:spPr bwMode="auto">
          <a:xfrm flipV="1">
            <a:off x="8261350" y="1827213"/>
            <a:ext cx="4763" cy="788987"/>
          </a:xfrm>
          <a:prstGeom prst="bentConnector3">
            <a:avLst>
              <a:gd name="adj1" fmla="val 5036301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123" name="Elbow Connector 122"/>
          <p:cNvCxnSpPr>
            <a:cxnSpLocks noChangeShapeType="1"/>
            <a:stCxn id="25686" idx="3"/>
            <a:endCxn id="25699" idx="3"/>
          </p:cNvCxnSpPr>
          <p:nvPr/>
        </p:nvCxnSpPr>
        <p:spPr bwMode="auto">
          <a:xfrm flipV="1">
            <a:off x="8261350" y="1827213"/>
            <a:ext cx="4763" cy="1009650"/>
          </a:xfrm>
          <a:prstGeom prst="bentConnector3">
            <a:avLst>
              <a:gd name="adj1" fmla="val 10018722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127" name="Elbow Connector 126"/>
          <p:cNvCxnSpPr>
            <a:cxnSpLocks noChangeShapeType="1"/>
            <a:stCxn id="25693" idx="3"/>
            <a:endCxn id="25699" idx="1"/>
          </p:cNvCxnSpPr>
          <p:nvPr/>
        </p:nvCxnSpPr>
        <p:spPr bwMode="auto">
          <a:xfrm flipV="1">
            <a:off x="5729288" y="1827213"/>
            <a:ext cx="1789112" cy="8667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133" name="Elbow Connector 132"/>
          <p:cNvCxnSpPr>
            <a:cxnSpLocks noChangeShapeType="1"/>
            <a:stCxn id="25679" idx="1"/>
            <a:endCxn id="25686" idx="1"/>
          </p:cNvCxnSpPr>
          <p:nvPr/>
        </p:nvCxnSpPr>
        <p:spPr bwMode="auto">
          <a:xfrm rot="10800000" flipH="1">
            <a:off x="6564313" y="2836863"/>
            <a:ext cx="938212" cy="1093787"/>
          </a:xfrm>
          <a:prstGeom prst="bentConnector3">
            <a:avLst>
              <a:gd name="adj1" fmla="val -43546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142" name="Elbow Connector 141"/>
          <p:cNvCxnSpPr>
            <a:cxnSpLocks noChangeShapeType="1"/>
            <a:stCxn id="25680" idx="1"/>
            <a:endCxn id="25687" idx="1"/>
          </p:cNvCxnSpPr>
          <p:nvPr/>
        </p:nvCxnSpPr>
        <p:spPr bwMode="auto">
          <a:xfrm rot="10800000" flipH="1">
            <a:off x="6554788" y="2616200"/>
            <a:ext cx="938212" cy="1095375"/>
          </a:xfrm>
          <a:prstGeom prst="bentConnector3">
            <a:avLst>
              <a:gd name="adj1" fmla="val -24398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166" name="Curved Connector 165"/>
          <p:cNvCxnSpPr>
            <a:cxnSpLocks noChangeShapeType="1"/>
            <a:stCxn id="25672" idx="1"/>
            <a:endCxn id="25686" idx="3"/>
          </p:cNvCxnSpPr>
          <p:nvPr/>
        </p:nvCxnSpPr>
        <p:spPr bwMode="auto">
          <a:xfrm rot="10800000" flipH="1">
            <a:off x="8140700" y="2836863"/>
            <a:ext cx="120650" cy="1093787"/>
          </a:xfrm>
          <a:prstGeom prst="curvedConnector5">
            <a:avLst>
              <a:gd name="adj1" fmla="val -189588"/>
              <a:gd name="adj2" fmla="val 50000"/>
              <a:gd name="adj3" fmla="val 289588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174" name="Curved Connector 173"/>
          <p:cNvCxnSpPr>
            <a:cxnSpLocks noChangeShapeType="1"/>
            <a:stCxn id="25673" idx="1"/>
            <a:endCxn id="25687" idx="3"/>
          </p:cNvCxnSpPr>
          <p:nvPr/>
        </p:nvCxnSpPr>
        <p:spPr bwMode="auto">
          <a:xfrm rot="10800000" flipH="1">
            <a:off x="8131175" y="2616200"/>
            <a:ext cx="130175" cy="1095375"/>
          </a:xfrm>
          <a:prstGeom prst="curvedConnector5">
            <a:avLst>
              <a:gd name="adj1" fmla="val -175231"/>
              <a:gd name="adj2" fmla="val 42199"/>
              <a:gd name="adj3" fmla="val 412796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184" name="Elbow Connector 183"/>
          <p:cNvCxnSpPr>
            <a:cxnSpLocks noChangeShapeType="1"/>
            <a:stCxn id="25666" idx="1"/>
            <a:endCxn id="25693" idx="1"/>
          </p:cNvCxnSpPr>
          <p:nvPr/>
        </p:nvCxnSpPr>
        <p:spPr bwMode="auto">
          <a:xfrm rot="10800000" flipH="1">
            <a:off x="4794250" y="2693988"/>
            <a:ext cx="157163" cy="996950"/>
          </a:xfrm>
          <a:prstGeom prst="bentConnector3">
            <a:avLst>
              <a:gd name="adj1" fmla="val -69074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192" name="Curved Connector 191"/>
          <p:cNvCxnSpPr>
            <a:cxnSpLocks noChangeShapeType="1"/>
            <a:stCxn id="25660" idx="3"/>
            <a:endCxn id="25679" idx="1"/>
          </p:cNvCxnSpPr>
          <p:nvPr/>
        </p:nvCxnSpPr>
        <p:spPr bwMode="auto">
          <a:xfrm flipV="1">
            <a:off x="5654675" y="3930650"/>
            <a:ext cx="909638" cy="1428750"/>
          </a:xfrm>
          <a:prstGeom prst="curvedConnector3">
            <a:avLst>
              <a:gd name="adj1" fmla="val 74403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196" name="Curved Connector 195"/>
          <p:cNvCxnSpPr>
            <a:cxnSpLocks noChangeShapeType="1"/>
            <a:stCxn id="25654" idx="3"/>
            <a:endCxn id="25680" idx="1"/>
          </p:cNvCxnSpPr>
          <p:nvPr/>
        </p:nvCxnSpPr>
        <p:spPr bwMode="auto">
          <a:xfrm flipH="1" flipV="1">
            <a:off x="6554788" y="3711575"/>
            <a:ext cx="76200" cy="1666875"/>
          </a:xfrm>
          <a:prstGeom prst="curvedConnector5">
            <a:avLst>
              <a:gd name="adj1" fmla="val -301931"/>
              <a:gd name="adj2" fmla="val 50000"/>
              <a:gd name="adj3" fmla="val 401931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209" name="Curved Connector 208"/>
          <p:cNvCxnSpPr>
            <a:cxnSpLocks noChangeShapeType="1"/>
            <a:stCxn id="25648" idx="1"/>
            <a:endCxn id="25672" idx="1"/>
          </p:cNvCxnSpPr>
          <p:nvPr/>
        </p:nvCxnSpPr>
        <p:spPr bwMode="auto">
          <a:xfrm rot="10800000" flipH="1">
            <a:off x="7280275" y="3930650"/>
            <a:ext cx="860425" cy="1427163"/>
          </a:xfrm>
          <a:prstGeom prst="curvedConnector3">
            <a:avLst>
              <a:gd name="adj1" fmla="val 28083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210" name="Curved Connector 209"/>
          <p:cNvCxnSpPr>
            <a:cxnSpLocks noChangeShapeType="1"/>
            <a:stCxn id="25642" idx="1"/>
            <a:endCxn id="25673" idx="1"/>
          </p:cNvCxnSpPr>
          <p:nvPr/>
        </p:nvCxnSpPr>
        <p:spPr bwMode="auto">
          <a:xfrm rot="10800000">
            <a:off x="8131175" y="3711575"/>
            <a:ext cx="85725" cy="1646238"/>
          </a:xfrm>
          <a:prstGeom prst="curvedConnector3">
            <a:avLst>
              <a:gd name="adj1" fmla="val 571847"/>
            </a:avLst>
          </a:prstGeom>
          <a:noFill/>
          <a:ln w="19050">
            <a:solidFill>
              <a:srgbClr val="CC0000"/>
            </a:solidFill>
            <a:round/>
            <a:headEnd/>
            <a:tailEnd type="arrow" w="med" len="med"/>
          </a:ln>
        </p:spPr>
      </p:cxnSp>
      <p:cxnSp>
        <p:nvCxnSpPr>
          <p:cNvPr id="237" name="Curved Connector 236"/>
          <p:cNvCxnSpPr>
            <a:cxnSpLocks noChangeShapeType="1"/>
            <a:stCxn id="25666" idx="1"/>
          </p:cNvCxnSpPr>
          <p:nvPr/>
        </p:nvCxnSpPr>
        <p:spPr bwMode="auto">
          <a:xfrm rot="10800000" flipH="1">
            <a:off x="4794250" y="1827213"/>
            <a:ext cx="2698750" cy="1863725"/>
          </a:xfrm>
          <a:prstGeom prst="curvedConnector3">
            <a:avLst>
              <a:gd name="adj1" fmla="val -13222"/>
            </a:avLst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240" name="Curved Connector 239"/>
          <p:cNvCxnSpPr>
            <a:cxnSpLocks noChangeShapeType="1"/>
            <a:stCxn id="25679" idx="1"/>
            <a:endCxn id="25699" idx="1"/>
          </p:cNvCxnSpPr>
          <p:nvPr/>
        </p:nvCxnSpPr>
        <p:spPr bwMode="auto">
          <a:xfrm rot="10800000" flipH="1">
            <a:off x="6564313" y="1827213"/>
            <a:ext cx="954087" cy="2103437"/>
          </a:xfrm>
          <a:prstGeom prst="curvedConnector3">
            <a:avLst>
              <a:gd name="adj1" fmla="val -23972"/>
            </a:avLst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243" name="Curved Connector 242"/>
          <p:cNvCxnSpPr>
            <a:cxnSpLocks noChangeShapeType="1"/>
            <a:stCxn id="25680" idx="1"/>
            <a:endCxn id="25699" idx="1"/>
          </p:cNvCxnSpPr>
          <p:nvPr/>
        </p:nvCxnSpPr>
        <p:spPr bwMode="auto">
          <a:xfrm rot="10800000" flipH="1">
            <a:off x="6554788" y="1827213"/>
            <a:ext cx="963612" cy="1884362"/>
          </a:xfrm>
          <a:prstGeom prst="curvedConnector3">
            <a:avLst>
              <a:gd name="adj1" fmla="val -45009"/>
            </a:avLst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247" name="Curved Connector 246"/>
          <p:cNvCxnSpPr>
            <a:cxnSpLocks noChangeShapeType="1"/>
            <a:stCxn id="25673" idx="3"/>
            <a:endCxn id="25699" idx="3"/>
          </p:cNvCxnSpPr>
          <p:nvPr/>
        </p:nvCxnSpPr>
        <p:spPr bwMode="auto">
          <a:xfrm flipH="1" flipV="1">
            <a:off x="8266113" y="1827213"/>
            <a:ext cx="633412" cy="1884362"/>
          </a:xfrm>
          <a:prstGeom prst="curvedConnector3">
            <a:avLst>
              <a:gd name="adj1" fmla="val 13824"/>
            </a:avLst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248" name="Curved Connector 247"/>
          <p:cNvCxnSpPr>
            <a:cxnSpLocks noChangeShapeType="1"/>
            <a:stCxn id="25672" idx="3"/>
            <a:endCxn id="25699" idx="3"/>
          </p:cNvCxnSpPr>
          <p:nvPr/>
        </p:nvCxnSpPr>
        <p:spPr bwMode="auto">
          <a:xfrm flipH="1" flipV="1">
            <a:off x="8266113" y="1827213"/>
            <a:ext cx="633412" cy="2103437"/>
          </a:xfrm>
          <a:prstGeom prst="curvedConnector3">
            <a:avLst>
              <a:gd name="adj1" fmla="val -21241"/>
            </a:avLst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259" name="Curved Connector 258"/>
          <p:cNvCxnSpPr>
            <a:cxnSpLocks noChangeShapeType="1"/>
            <a:stCxn id="25660" idx="3"/>
            <a:endCxn id="25686" idx="1"/>
          </p:cNvCxnSpPr>
          <p:nvPr/>
        </p:nvCxnSpPr>
        <p:spPr bwMode="auto">
          <a:xfrm flipV="1">
            <a:off x="5654675" y="2836863"/>
            <a:ext cx="1847850" cy="2522537"/>
          </a:xfrm>
          <a:prstGeom prst="curvedConnector3">
            <a:avLst>
              <a:gd name="adj1" fmla="val 19472"/>
            </a:avLst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265" name="Curved Connector 264"/>
          <p:cNvCxnSpPr>
            <a:cxnSpLocks noChangeShapeType="1"/>
            <a:stCxn id="25654" idx="1"/>
            <a:endCxn id="25687" idx="1"/>
          </p:cNvCxnSpPr>
          <p:nvPr/>
        </p:nvCxnSpPr>
        <p:spPr bwMode="auto">
          <a:xfrm rot="10800000" flipH="1">
            <a:off x="5853113" y="2616200"/>
            <a:ext cx="1639887" cy="2762250"/>
          </a:xfrm>
          <a:prstGeom prst="curvedConnector3">
            <a:avLst>
              <a:gd name="adj1" fmla="val 4824"/>
            </a:avLst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273" name="Curved Connector 272"/>
          <p:cNvCxnSpPr>
            <a:cxnSpLocks noChangeShapeType="1"/>
            <a:stCxn id="25648" idx="1"/>
            <a:endCxn id="25686" idx="1"/>
          </p:cNvCxnSpPr>
          <p:nvPr/>
        </p:nvCxnSpPr>
        <p:spPr bwMode="auto">
          <a:xfrm rot="10800000" flipH="1">
            <a:off x="7280275" y="2836863"/>
            <a:ext cx="222250" cy="2520950"/>
          </a:xfrm>
          <a:prstGeom prst="curvedConnector3">
            <a:avLst>
              <a:gd name="adj1" fmla="val -477736"/>
            </a:avLst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277" name="Curved Connector 276"/>
          <p:cNvCxnSpPr>
            <a:cxnSpLocks noChangeShapeType="1"/>
            <a:stCxn id="25642" idx="1"/>
            <a:endCxn id="25687" idx="3"/>
          </p:cNvCxnSpPr>
          <p:nvPr/>
        </p:nvCxnSpPr>
        <p:spPr bwMode="auto">
          <a:xfrm rot="10800000" flipH="1">
            <a:off x="8216900" y="2616200"/>
            <a:ext cx="44450" cy="2741613"/>
          </a:xfrm>
          <a:prstGeom prst="curvedConnector5">
            <a:avLst>
              <a:gd name="adj1" fmla="val -519852"/>
              <a:gd name="adj2" fmla="val 30671"/>
              <a:gd name="adj3" fmla="val 1883046"/>
            </a:avLst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</p:cxnSp>
      <p:cxnSp>
        <p:nvCxnSpPr>
          <p:cNvPr id="285" name="Curved Connector 284"/>
          <p:cNvCxnSpPr>
            <a:cxnSpLocks noChangeShapeType="1"/>
            <a:stCxn id="25660" idx="3"/>
            <a:endCxn id="25699" idx="1"/>
          </p:cNvCxnSpPr>
          <p:nvPr/>
        </p:nvCxnSpPr>
        <p:spPr bwMode="auto">
          <a:xfrm flipV="1">
            <a:off x="5654675" y="1827213"/>
            <a:ext cx="1863725" cy="3532187"/>
          </a:xfrm>
          <a:prstGeom prst="curvedConnector3">
            <a:avLst>
              <a:gd name="adj1" fmla="val 12866"/>
            </a:avLst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288" name="Curved Connector 287"/>
          <p:cNvCxnSpPr>
            <a:cxnSpLocks noChangeShapeType="1"/>
            <a:stCxn id="25654" idx="3"/>
            <a:endCxn id="25699" idx="1"/>
          </p:cNvCxnSpPr>
          <p:nvPr/>
        </p:nvCxnSpPr>
        <p:spPr bwMode="auto">
          <a:xfrm flipV="1">
            <a:off x="6630988" y="1827213"/>
            <a:ext cx="887412" cy="3551237"/>
          </a:xfrm>
          <a:prstGeom prst="curvedConnector3">
            <a:avLst>
              <a:gd name="adj1" fmla="val -59722"/>
            </a:avLst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294" name="Curved Connector 293"/>
          <p:cNvCxnSpPr>
            <a:cxnSpLocks noChangeShapeType="1"/>
            <a:stCxn id="25648" idx="1"/>
            <a:endCxn id="25699" idx="3"/>
          </p:cNvCxnSpPr>
          <p:nvPr/>
        </p:nvCxnSpPr>
        <p:spPr bwMode="auto">
          <a:xfrm rot="10800000" flipH="1">
            <a:off x="7280275" y="1827213"/>
            <a:ext cx="985838" cy="3530600"/>
          </a:xfrm>
          <a:prstGeom prst="curvedConnector5">
            <a:avLst>
              <a:gd name="adj1" fmla="val 10630"/>
              <a:gd name="adj2" fmla="val 52421"/>
              <a:gd name="adj3" fmla="val 146639"/>
            </a:avLst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299" name="Curved Connector 298"/>
          <p:cNvCxnSpPr>
            <a:cxnSpLocks noChangeShapeType="1"/>
            <a:stCxn id="25642" idx="1"/>
            <a:endCxn id="25699" idx="3"/>
          </p:cNvCxnSpPr>
          <p:nvPr/>
        </p:nvCxnSpPr>
        <p:spPr bwMode="auto">
          <a:xfrm rot="10800000" flipH="1">
            <a:off x="8216900" y="1827213"/>
            <a:ext cx="49213" cy="3530600"/>
          </a:xfrm>
          <a:prstGeom prst="curvedConnector5">
            <a:avLst>
              <a:gd name="adj1" fmla="val -1367014"/>
              <a:gd name="adj2" fmla="val 47819"/>
              <a:gd name="adj3" fmla="val 658231"/>
            </a:avLst>
          </a:prstGeom>
          <a:noFill/>
          <a:ln w="19050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2563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CBAD5C85-6C82-4670-A37C-A563A020AE64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5640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996B577-D852-4313-9052-BB0331C592BB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8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07413" cy="573087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GPU-Twig (first phase)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257800"/>
          </a:xfrm>
        </p:spPr>
        <p:txBody>
          <a:bodyPr lIns="0" rIns="0"/>
          <a:lstStyle/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rPr>
              <a:t>Copy query relevant data streams from CPU memory to GPU global memory.</a:t>
            </a: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rPr>
              <a:t>While there are unprocessed nodes in the query tree (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rPr>
              <a:t>qTree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lvl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Choose node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qTree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(such that all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’s child nodes were already processed)</a:t>
            </a:r>
          </a:p>
          <a:p>
            <a:pPr lvl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Derive structural information of all nodes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in the stream with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’s label name.</a:t>
            </a:r>
          </a:p>
          <a:p>
            <a:pPr lvl="2">
              <a:defRPr/>
            </a:pP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Each node is processed by a different thread!</a:t>
            </a:r>
          </a:p>
          <a:p>
            <a:pPr lvl="2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Mark if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is “an answer” of the sub query rooted at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8E96F3A5-A25B-4D11-A434-008A3C5D6BB5}" type="datetime10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Aft>
                  <a:spcPct val="0"/>
                </a:spcAft>
              </a:pPr>
              <a:t>06:25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26628" name="Slide Number Placeholder 6"/>
          <p:cNvSpPr txBox="1">
            <a:spLocks/>
          </p:cNvSpPr>
          <p:nvPr/>
        </p:nvSpPr>
        <p:spPr bwMode="auto">
          <a:xfrm>
            <a:off x="6767513" y="6172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74C1FF-1745-4429-814F-3C32F66646D9}" type="slidenum">
              <a:rPr lang="he-IL">
                <a:ea typeface="ＭＳ Ｐゴシック" pitchFamily="-72" charset="-128"/>
                <a:cs typeface="ＭＳ Ｐゴシック" pitchFamily="-72" charset="-128"/>
              </a:rPr>
              <a:pPr algn="r"/>
              <a:t>9</a:t>
            </a:fld>
            <a:r>
              <a:rPr lang="en-US">
                <a:latin typeface="Verdana" pitchFamily="-72" charset="0"/>
                <a:ea typeface="ＭＳ Ｐゴシック" pitchFamily="-72" charset="-128"/>
                <a:cs typeface="ＭＳ Ｐゴシック" pitchFamily="-72" charset="-128"/>
              </a:rPr>
              <a:t>/16</a:t>
            </a:r>
            <a:endParaRPr lang="en-US">
              <a:latin typeface="Verdana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2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15875</TotalTime>
  <Words>1448</Words>
  <Application>Microsoft Office PowerPoint</Application>
  <PresentationFormat>On-screen Show (4:3)</PresentationFormat>
  <Paragraphs>679</Paragraphs>
  <Slides>16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Verdana</vt:lpstr>
      <vt:lpstr>ＭＳ Ｐゴシック</vt:lpstr>
      <vt:lpstr>Arial</vt:lpstr>
      <vt:lpstr>Calibri</vt:lpstr>
      <vt:lpstr>Courier New</vt:lpstr>
      <vt:lpstr>Theme1</vt:lpstr>
      <vt:lpstr>A Parallel Twig Join Algorithm for XML Processing using a GPGPU</vt:lpstr>
      <vt:lpstr>Background</vt:lpstr>
      <vt:lpstr>XML Usage in modern systems</vt:lpstr>
      <vt:lpstr>GPU overview</vt:lpstr>
      <vt:lpstr>PowerPoint Presentation</vt:lpstr>
      <vt:lpstr>XML DB model (2)</vt:lpstr>
      <vt:lpstr>XML streams DB example</vt:lpstr>
      <vt:lpstr>New Extended Stream Storage Scheme</vt:lpstr>
      <vt:lpstr>GPU-Twig (first phase)</vt:lpstr>
      <vt:lpstr>GPU-Twig (first phase)</vt:lpstr>
      <vt:lpstr>GPU-Twig (second phase)</vt:lpstr>
      <vt:lpstr>PowerPoint Presentation</vt:lpstr>
      <vt:lpstr>Experiments</vt:lpstr>
      <vt:lpstr>Experiments</vt:lpstr>
      <vt:lpstr>Experiments</vt:lpstr>
      <vt:lpstr>Thank You! 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and Huge Databases: Primary design</dc:title>
  <dc:creator>Shnaiderman Lila</dc:creator>
  <cp:lastModifiedBy>Rajesh Bordawekar</cp:lastModifiedBy>
  <cp:revision>22</cp:revision>
  <dcterms:created xsi:type="dcterms:W3CDTF">2012-01-03T11:35:27Z</dcterms:created>
  <dcterms:modified xsi:type="dcterms:W3CDTF">2012-08-27T10:25:27Z</dcterms:modified>
</cp:coreProperties>
</file>