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emf" ContentType="image/x-emf"/>
  <Default Extension="rels" ContentType="application/vnd.openxmlformats-package.relationships+xml"/>
  <Default Extension="xml" ContentType="application/xml"/>
  <Default Extension="GIF" ContentType="image/gif"/>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charts/chart1.xml" ContentType="application/vnd.openxmlformats-officedocument.drawingml.chart+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charts/chart2.xml" ContentType="application/vnd.openxmlformats-officedocument.drawingml.char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3" r:id="rId1"/>
    <p:sldMasterId id="2147483667" r:id="rId2"/>
  </p:sldMasterIdLst>
  <p:notesMasterIdLst>
    <p:notesMasterId r:id="rId55"/>
  </p:notesMasterIdLst>
  <p:handoutMasterIdLst>
    <p:handoutMasterId r:id="rId56"/>
  </p:handoutMasterIdLst>
  <p:sldIdLst>
    <p:sldId id="542" r:id="rId3"/>
    <p:sldId id="428" r:id="rId4"/>
    <p:sldId id="476" r:id="rId5"/>
    <p:sldId id="544" r:id="rId6"/>
    <p:sldId id="552" r:id="rId7"/>
    <p:sldId id="567" r:id="rId8"/>
    <p:sldId id="575" r:id="rId9"/>
    <p:sldId id="525" r:id="rId10"/>
    <p:sldId id="553" r:id="rId11"/>
    <p:sldId id="560" r:id="rId12"/>
    <p:sldId id="572" r:id="rId13"/>
    <p:sldId id="561" r:id="rId14"/>
    <p:sldId id="570" r:id="rId15"/>
    <p:sldId id="512" r:id="rId16"/>
    <p:sldId id="522" r:id="rId17"/>
    <p:sldId id="514" r:id="rId18"/>
    <p:sldId id="515" r:id="rId19"/>
    <p:sldId id="517" r:id="rId20"/>
    <p:sldId id="519" r:id="rId21"/>
    <p:sldId id="545" r:id="rId22"/>
    <p:sldId id="546" r:id="rId23"/>
    <p:sldId id="547" r:id="rId24"/>
    <p:sldId id="541" r:id="rId25"/>
    <p:sldId id="548" r:id="rId26"/>
    <p:sldId id="574" r:id="rId27"/>
    <p:sldId id="566" r:id="rId28"/>
    <p:sldId id="568" r:id="rId29"/>
    <p:sldId id="558" r:id="rId30"/>
    <p:sldId id="580" r:id="rId31"/>
    <p:sldId id="579" r:id="rId32"/>
    <p:sldId id="581" r:id="rId33"/>
    <p:sldId id="582" r:id="rId34"/>
    <p:sldId id="583" r:id="rId35"/>
    <p:sldId id="578" r:id="rId36"/>
    <p:sldId id="585" r:id="rId37"/>
    <p:sldId id="555" r:id="rId38"/>
    <p:sldId id="556" r:id="rId39"/>
    <p:sldId id="584" r:id="rId40"/>
    <p:sldId id="565" r:id="rId41"/>
    <p:sldId id="562" r:id="rId42"/>
    <p:sldId id="563" r:id="rId43"/>
    <p:sldId id="564" r:id="rId44"/>
    <p:sldId id="559" r:id="rId45"/>
    <p:sldId id="557" r:id="rId46"/>
    <p:sldId id="533" r:id="rId47"/>
    <p:sldId id="534" r:id="rId48"/>
    <p:sldId id="535" r:id="rId49"/>
    <p:sldId id="536" r:id="rId50"/>
    <p:sldId id="537" r:id="rId51"/>
    <p:sldId id="538" r:id="rId52"/>
    <p:sldId id="539" r:id="rId53"/>
    <p:sldId id="540" r:id="rId54"/>
  </p:sldIdLst>
  <p:sldSz cx="9144000" cy="6858000" type="screen4x3"/>
  <p:notesSz cx="7188200" cy="94869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FF"/>
    <a:srgbClr val="CC3300"/>
    <a:srgbClr val="FF3300"/>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2936" autoAdjust="0"/>
    <p:restoredTop sz="83394" autoAdjust="0"/>
  </p:normalViewPr>
  <p:slideViewPr>
    <p:cSldViewPr>
      <p:cViewPr>
        <p:scale>
          <a:sx n="75" d="100"/>
          <a:sy n="75" d="100"/>
        </p:scale>
        <p:origin x="-234" y="-456"/>
      </p:cViewPr>
      <p:guideLst>
        <p:guide orient="horz" pos="2160"/>
        <p:guide pos="2880"/>
      </p:guideLst>
    </p:cSldViewPr>
  </p:slideViewPr>
  <p:outlineViewPr>
    <p:cViewPr>
      <p:scale>
        <a:sx n="33" d="100"/>
        <a:sy n="33" d="100"/>
      </p:scale>
      <p:origin x="18" y="8706"/>
    </p:cViewPr>
  </p:outlineViewPr>
  <p:notesTextViewPr>
    <p:cViewPr>
      <p:scale>
        <a:sx n="100" d="100"/>
        <a:sy n="100" d="100"/>
      </p:scale>
      <p:origin x="0" y="0"/>
    </p:cViewPr>
  </p:notesTextViewPr>
  <p:sorterViewPr>
    <p:cViewPr>
      <p:scale>
        <a:sx n="100" d="100"/>
        <a:sy n="100" d="100"/>
      </p:scale>
      <p:origin x="0" y="0"/>
    </p:cViewPr>
  </p:sorterViewPr>
  <p:notesViewPr>
    <p:cSldViewPr>
      <p:cViewPr varScale="1">
        <p:scale>
          <a:sx n="82" d="100"/>
          <a:sy n="82" d="100"/>
        </p:scale>
        <p:origin x="-1902" y="-78"/>
      </p:cViewPr>
      <p:guideLst>
        <p:guide orient="horz" pos="2988"/>
        <p:guide pos="2264"/>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notesMaster" Target="notesMasters/notesMaster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slide" Target="slides/slide39.xml"/><Relationship Id="rId54" Type="http://schemas.openxmlformats.org/officeDocument/2006/relationships/slide" Target="slides/slide52.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handoutMaster" Target="handoutMasters/handoutMaster1.xml"/><Relationship Id="rId8" Type="http://schemas.openxmlformats.org/officeDocument/2006/relationships/slide" Target="slides/slide6.xml"/><Relationship Id="rId51" Type="http://schemas.openxmlformats.org/officeDocument/2006/relationships/slide" Target="slides/slide49.xml"/><Relationship Id="rId3" Type="http://schemas.openxmlformats.org/officeDocument/2006/relationships/slide" Target="slides/slide1.xml"/></Relationships>
</file>

<file path=ppt/charts/_rels/chart1.xml.rels><?xml version="1.0" encoding="UTF-8" standalone="yes"?>
<Relationships xmlns="http://schemas.openxmlformats.org/package/2006/relationships"><Relationship Id="rId1" Type="http://schemas.openxmlformats.org/officeDocument/2006/relationships/oleObject" Target="Chart%20in%20Microsoft%20PowerPoint"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file:///C:\Users\kimurhid\zero\publications\2011_intern_project_fair_poster\fig.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2674577038609967"/>
          <c:y val="7.6967774861475644E-2"/>
          <c:w val="0.69232401850528136"/>
          <c:h val="0.83772382618839314"/>
        </c:manualLayout>
      </c:layout>
      <c:scatterChart>
        <c:scatterStyle val="lineMarker"/>
        <c:varyColors val="0"/>
        <c:ser>
          <c:idx val="0"/>
          <c:order val="0"/>
          <c:tx>
            <c:strRef>
              <c:f>'[Chart in Microsoft PowerPoint]Sheet1'!$B$1</c:f>
              <c:strCache>
                <c:ptCount val="1"/>
                <c:pt idx="0">
                  <c:v>MHz</c:v>
                </c:pt>
              </c:strCache>
            </c:strRef>
          </c:tx>
          <c:marker>
            <c:symbol val="none"/>
          </c:marker>
          <c:xVal>
            <c:numRef>
              <c:f>'[Chart in Microsoft PowerPoint]Sheet1'!$A$2:$A$17</c:f>
              <c:numCache>
                <c:formatCode>General</c:formatCode>
                <c:ptCount val="16"/>
                <c:pt idx="0">
                  <c:v>1972</c:v>
                </c:pt>
                <c:pt idx="1">
                  <c:v>1974</c:v>
                </c:pt>
                <c:pt idx="2">
                  <c:v>1978</c:v>
                </c:pt>
                <c:pt idx="3">
                  <c:v>1982</c:v>
                </c:pt>
                <c:pt idx="4">
                  <c:v>1985</c:v>
                </c:pt>
                <c:pt idx="5">
                  <c:v>1989</c:v>
                </c:pt>
                <c:pt idx="6">
                  <c:v>1993</c:v>
                </c:pt>
                <c:pt idx="7">
                  <c:v>1995</c:v>
                </c:pt>
                <c:pt idx="8">
                  <c:v>1997</c:v>
                </c:pt>
                <c:pt idx="9">
                  <c:v>1999</c:v>
                </c:pt>
                <c:pt idx="10">
                  <c:v>2000</c:v>
                </c:pt>
                <c:pt idx="11">
                  <c:v>2005</c:v>
                </c:pt>
                <c:pt idx="12">
                  <c:v>2007</c:v>
                </c:pt>
                <c:pt idx="13">
                  <c:v>2009</c:v>
                </c:pt>
                <c:pt idx="14">
                  <c:v>2010</c:v>
                </c:pt>
                <c:pt idx="15">
                  <c:v>2011</c:v>
                </c:pt>
              </c:numCache>
            </c:numRef>
          </c:xVal>
          <c:yVal>
            <c:numRef>
              <c:f>'[Chart in Microsoft PowerPoint]Sheet1'!$B$2:$B$17</c:f>
              <c:numCache>
                <c:formatCode>General</c:formatCode>
                <c:ptCount val="16"/>
                <c:pt idx="0">
                  <c:v>0.8</c:v>
                </c:pt>
                <c:pt idx="1">
                  <c:v>2</c:v>
                </c:pt>
                <c:pt idx="2">
                  <c:v>4.5</c:v>
                </c:pt>
                <c:pt idx="3">
                  <c:v>12</c:v>
                </c:pt>
                <c:pt idx="4">
                  <c:v>16</c:v>
                </c:pt>
                <c:pt idx="5">
                  <c:v>25</c:v>
                </c:pt>
                <c:pt idx="6">
                  <c:v>66</c:v>
                </c:pt>
                <c:pt idx="7">
                  <c:v>200</c:v>
                </c:pt>
                <c:pt idx="8">
                  <c:v>300</c:v>
                </c:pt>
                <c:pt idx="9">
                  <c:v>500</c:v>
                </c:pt>
                <c:pt idx="10">
                  <c:v>1000</c:v>
                </c:pt>
                <c:pt idx="11">
                  <c:v>3600</c:v>
                </c:pt>
                <c:pt idx="12">
                  <c:v>3600</c:v>
                </c:pt>
                <c:pt idx="13">
                  <c:v>3600</c:v>
                </c:pt>
                <c:pt idx="14">
                  <c:v>3330</c:v>
                </c:pt>
                <c:pt idx="15">
                  <c:v>3330</c:v>
                </c:pt>
              </c:numCache>
            </c:numRef>
          </c:yVal>
          <c:smooth val="0"/>
        </c:ser>
        <c:dLbls>
          <c:showLegendKey val="0"/>
          <c:showVal val="0"/>
          <c:showCatName val="0"/>
          <c:showSerName val="0"/>
          <c:showPercent val="0"/>
          <c:showBubbleSize val="0"/>
        </c:dLbls>
        <c:axId val="149933440"/>
        <c:axId val="151282816"/>
      </c:scatterChart>
      <c:valAx>
        <c:axId val="149933440"/>
        <c:scaling>
          <c:orientation val="minMax"/>
          <c:max val="2012"/>
          <c:min val="1972"/>
        </c:scaling>
        <c:delete val="0"/>
        <c:axPos val="b"/>
        <c:numFmt formatCode="General" sourceLinked="1"/>
        <c:majorTickMark val="out"/>
        <c:minorTickMark val="none"/>
        <c:tickLblPos val="nextTo"/>
        <c:crossAx val="151282816"/>
        <c:crosses val="autoZero"/>
        <c:crossBetween val="midCat"/>
      </c:valAx>
      <c:valAx>
        <c:axId val="151282816"/>
        <c:scaling>
          <c:logBase val="10"/>
          <c:orientation val="minMax"/>
          <c:max val="4000"/>
          <c:min val="1"/>
        </c:scaling>
        <c:delete val="0"/>
        <c:axPos val="l"/>
        <c:title>
          <c:tx>
            <c:rich>
              <a:bodyPr rot="-5400000" vert="horz"/>
              <a:lstStyle/>
              <a:p>
                <a:pPr>
                  <a:defRPr/>
                </a:pPr>
                <a:r>
                  <a:rPr lang="en-US" dirty="0" smtClean="0"/>
                  <a:t>MHz</a:t>
                </a:r>
                <a:endParaRPr lang="en-US" dirty="0"/>
              </a:p>
            </c:rich>
          </c:tx>
          <c:layout/>
          <c:overlay val="0"/>
        </c:title>
        <c:numFmt formatCode="General" sourceLinked="1"/>
        <c:majorTickMark val="out"/>
        <c:minorTickMark val="none"/>
        <c:tickLblPos val="nextTo"/>
        <c:crossAx val="149933440"/>
        <c:crosses val="autoZero"/>
        <c:crossBetween val="midCat"/>
      </c:valAx>
    </c:plotArea>
    <c:plotVisOnly val="1"/>
    <c:dispBlanksAs val="gap"/>
    <c:showDLblsOverMax val="0"/>
  </c:chart>
  <c:txPr>
    <a:bodyPr/>
    <a:lstStyle/>
    <a:p>
      <a:pPr>
        <a:defRPr sz="2000"/>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stacked"/>
        <c:varyColors val="0"/>
        <c:ser>
          <c:idx val="0"/>
          <c:order val="0"/>
          <c:tx>
            <c:strRef>
              <c:f>Sheet1!$C$20</c:f>
              <c:strCache>
                <c:ptCount val="1"/>
                <c:pt idx="0">
                  <c:v>Query</c:v>
                </c:pt>
              </c:strCache>
            </c:strRef>
          </c:tx>
          <c:spPr>
            <a:solidFill>
              <a:srgbClr val="0070C0"/>
            </a:solidFill>
          </c:spPr>
          <c:invertIfNegative val="0"/>
          <c:cat>
            <c:strRef>
              <c:f>Sheet1!$B$21:$B$22</c:f>
              <c:strCache>
                <c:ptCount val="2"/>
                <c:pt idx="0">
                  <c:v>None</c:v>
                </c:pt>
                <c:pt idx="1">
                  <c:v>Fence Key</c:v>
                </c:pt>
              </c:strCache>
            </c:strRef>
          </c:cat>
          <c:val>
            <c:numRef>
              <c:f>Sheet1!$C$21:$C$22</c:f>
              <c:numCache>
                <c:formatCode>General</c:formatCode>
                <c:ptCount val="2"/>
                <c:pt idx="0">
                  <c:v>3.1</c:v>
                </c:pt>
                <c:pt idx="1">
                  <c:v>3.1</c:v>
                </c:pt>
              </c:numCache>
            </c:numRef>
          </c:val>
        </c:ser>
        <c:ser>
          <c:idx val="1"/>
          <c:order val="1"/>
          <c:tx>
            <c:strRef>
              <c:f>Sheet1!$D$20</c:f>
              <c:strCache>
                <c:ptCount val="1"/>
                <c:pt idx="0">
                  <c:v>Fence</c:v>
                </c:pt>
              </c:strCache>
            </c:strRef>
          </c:tx>
          <c:invertIfNegative val="0"/>
          <c:cat>
            <c:strRef>
              <c:f>Sheet1!$B$21:$B$22</c:f>
              <c:strCache>
                <c:ptCount val="2"/>
                <c:pt idx="0">
                  <c:v>None</c:v>
                </c:pt>
                <c:pt idx="1">
                  <c:v>Fence Key</c:v>
                </c:pt>
              </c:strCache>
            </c:strRef>
          </c:cat>
          <c:val>
            <c:numRef>
              <c:f>Sheet1!$D$21:$D$22</c:f>
              <c:numCache>
                <c:formatCode>General</c:formatCode>
                <c:ptCount val="2"/>
                <c:pt idx="1">
                  <c:v>0.5</c:v>
                </c:pt>
              </c:numCache>
            </c:numRef>
          </c:val>
        </c:ser>
        <c:ser>
          <c:idx val="2"/>
          <c:order val="2"/>
          <c:tx>
            <c:strRef>
              <c:f>Sheet1!$E$20</c:f>
              <c:strCache>
                <c:ptCount val="1"/>
                <c:pt idx="0">
                  <c:v>Other</c:v>
                </c:pt>
              </c:strCache>
            </c:strRef>
          </c:tx>
          <c:invertIfNegative val="0"/>
          <c:cat>
            <c:strRef>
              <c:f>Sheet1!$B$21:$B$22</c:f>
              <c:strCache>
                <c:ptCount val="2"/>
                <c:pt idx="0">
                  <c:v>None</c:v>
                </c:pt>
                <c:pt idx="1">
                  <c:v>Fence Key</c:v>
                </c:pt>
              </c:strCache>
            </c:strRef>
          </c:cat>
          <c:val>
            <c:numRef>
              <c:f>Sheet1!$E$21:$E$22</c:f>
              <c:numCache>
                <c:formatCode>General</c:formatCode>
                <c:ptCount val="2"/>
              </c:numCache>
            </c:numRef>
          </c:val>
        </c:ser>
        <c:dLbls>
          <c:showLegendKey val="0"/>
          <c:showVal val="0"/>
          <c:showCatName val="0"/>
          <c:showSerName val="0"/>
          <c:showPercent val="0"/>
          <c:showBubbleSize val="0"/>
        </c:dLbls>
        <c:gapWidth val="150"/>
        <c:overlap val="100"/>
        <c:axId val="105096704"/>
        <c:axId val="105098624"/>
      </c:barChart>
      <c:catAx>
        <c:axId val="105096704"/>
        <c:scaling>
          <c:orientation val="minMax"/>
        </c:scaling>
        <c:delete val="0"/>
        <c:axPos val="b"/>
        <c:title>
          <c:tx>
            <c:rich>
              <a:bodyPr/>
              <a:lstStyle/>
              <a:p>
                <a:pPr>
                  <a:defRPr/>
                </a:pPr>
                <a:r>
                  <a:rPr lang="en-US"/>
                  <a:t>Verification Type</a:t>
                </a:r>
              </a:p>
            </c:rich>
          </c:tx>
          <c:overlay val="0"/>
        </c:title>
        <c:majorTickMark val="out"/>
        <c:minorTickMark val="none"/>
        <c:tickLblPos val="nextTo"/>
        <c:crossAx val="105098624"/>
        <c:crosses val="autoZero"/>
        <c:auto val="1"/>
        <c:lblAlgn val="ctr"/>
        <c:lblOffset val="100"/>
        <c:noMultiLvlLbl val="0"/>
      </c:catAx>
      <c:valAx>
        <c:axId val="105098624"/>
        <c:scaling>
          <c:orientation val="minMax"/>
          <c:min val="0"/>
        </c:scaling>
        <c:delete val="0"/>
        <c:axPos val="l"/>
        <c:majorGridlines/>
        <c:title>
          <c:tx>
            <c:rich>
              <a:bodyPr rot="-5400000" vert="horz"/>
              <a:lstStyle/>
              <a:p>
                <a:pPr>
                  <a:defRPr/>
                </a:pPr>
                <a:r>
                  <a:rPr lang="en-US"/>
                  <a:t>1M Queries. Elapsed Time [sec]</a:t>
                </a:r>
              </a:p>
            </c:rich>
          </c:tx>
          <c:overlay val="0"/>
        </c:title>
        <c:numFmt formatCode="General" sourceLinked="1"/>
        <c:majorTickMark val="out"/>
        <c:minorTickMark val="none"/>
        <c:tickLblPos val="nextTo"/>
        <c:crossAx val="105096704"/>
        <c:crosses val="autoZero"/>
        <c:crossBetween val="between"/>
      </c:valAx>
    </c:plotArea>
    <c:plotVisOnly val="1"/>
    <c:dispBlanksAs val="gap"/>
    <c:showDLblsOverMax val="0"/>
  </c:chart>
  <c:txPr>
    <a:bodyPr/>
    <a:lstStyle/>
    <a:p>
      <a:pPr>
        <a:defRPr sz="2400"/>
      </a:pPr>
      <a:endParaRPr lang="en-US"/>
    </a:p>
  </c:txPr>
  <c:externalData r:id="rId1">
    <c:autoUpdate val="0"/>
  </c:externalData>
</c:chartSpace>
</file>

<file path=ppt/drawings/_rels/vmlDrawing1.vml.rels><?xml version="1.0" encoding="UTF-8" standalone="yes"?>
<Relationships xmlns="http://schemas.openxmlformats.org/package/2006/relationships"><Relationship Id="rId1" Type="http://schemas.openxmlformats.org/officeDocument/2006/relationships/image" Target="../media/image22.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14675" cy="474663"/>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4071938" y="0"/>
            <a:ext cx="3114675" cy="474663"/>
          </a:xfrm>
          <a:prstGeom prst="rect">
            <a:avLst/>
          </a:prstGeom>
        </p:spPr>
        <p:txBody>
          <a:bodyPr vert="horz" lIns="91440" tIns="45720" rIns="91440" bIns="45720" rtlCol="0"/>
          <a:lstStyle>
            <a:lvl1pPr algn="r">
              <a:defRPr sz="1200"/>
            </a:lvl1pPr>
          </a:lstStyle>
          <a:p>
            <a:fld id="{3F845FE2-171B-4A09-8B53-9F42CF285FF8}" type="datetimeFigureOut">
              <a:rPr lang="en-US" smtClean="0"/>
              <a:t>8/27/2012</a:t>
            </a:fld>
            <a:endParaRPr lang="en-US"/>
          </a:p>
        </p:txBody>
      </p:sp>
      <p:sp>
        <p:nvSpPr>
          <p:cNvPr id="4" name="Footer Placeholder 3"/>
          <p:cNvSpPr>
            <a:spLocks noGrp="1"/>
          </p:cNvSpPr>
          <p:nvPr>
            <p:ph type="ftr" sz="quarter" idx="2"/>
          </p:nvPr>
        </p:nvSpPr>
        <p:spPr>
          <a:xfrm>
            <a:off x="0" y="9010650"/>
            <a:ext cx="3114675" cy="474663"/>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4071938" y="9010650"/>
            <a:ext cx="3114675" cy="474663"/>
          </a:xfrm>
          <a:prstGeom prst="rect">
            <a:avLst/>
          </a:prstGeom>
        </p:spPr>
        <p:txBody>
          <a:bodyPr vert="horz" lIns="91440" tIns="45720" rIns="91440" bIns="45720" rtlCol="0" anchor="b"/>
          <a:lstStyle>
            <a:lvl1pPr algn="r">
              <a:defRPr sz="1200"/>
            </a:lvl1pPr>
          </a:lstStyle>
          <a:p>
            <a:fld id="{9707E748-4301-424E-8952-E38F58D22954}" type="slidenum">
              <a:rPr lang="en-US" smtClean="0"/>
              <a:t>‹#›</a:t>
            </a:fld>
            <a:endParaRPr lang="en-US"/>
          </a:p>
        </p:txBody>
      </p:sp>
    </p:spTree>
    <p:extLst>
      <p:ext uri="{BB962C8B-B14F-4D97-AF65-F5344CB8AC3E}">
        <p14:creationId xmlns:p14="http://schemas.microsoft.com/office/powerpoint/2010/main" val="427050650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42" name="Rectangle 2"/>
          <p:cNvSpPr>
            <a:spLocks noGrp="1" noChangeArrowheads="1"/>
          </p:cNvSpPr>
          <p:nvPr>
            <p:ph type="hdr" sz="quarter"/>
          </p:nvPr>
        </p:nvSpPr>
        <p:spPr bwMode="auto">
          <a:xfrm>
            <a:off x="0" y="0"/>
            <a:ext cx="3115538" cy="4746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5273" tIns="47637" rIns="95273" bIns="47637" numCol="1" anchor="t" anchorCtr="0" compatLnSpc="1">
            <a:prstTxWarp prst="textNoShape">
              <a:avLst/>
            </a:prstTxWarp>
          </a:bodyPr>
          <a:lstStyle>
            <a:lvl1pPr defTabSz="952830">
              <a:defRPr sz="1200"/>
            </a:lvl1pPr>
          </a:lstStyle>
          <a:p>
            <a:endParaRPr lang="en-US"/>
          </a:p>
        </p:txBody>
      </p:sp>
      <p:sp>
        <p:nvSpPr>
          <p:cNvPr id="10243" name="Rectangle 3"/>
          <p:cNvSpPr>
            <a:spLocks noGrp="1" noChangeArrowheads="1"/>
          </p:cNvSpPr>
          <p:nvPr>
            <p:ph type="dt" idx="1"/>
          </p:nvPr>
        </p:nvSpPr>
        <p:spPr bwMode="auto">
          <a:xfrm>
            <a:off x="4071035" y="0"/>
            <a:ext cx="3115538" cy="4746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5273" tIns="47637" rIns="95273" bIns="47637" numCol="1" anchor="t" anchorCtr="0" compatLnSpc="1">
            <a:prstTxWarp prst="textNoShape">
              <a:avLst/>
            </a:prstTxWarp>
          </a:bodyPr>
          <a:lstStyle>
            <a:lvl1pPr algn="r" defTabSz="952830">
              <a:defRPr sz="1200"/>
            </a:lvl1pPr>
          </a:lstStyle>
          <a:p>
            <a:endParaRPr lang="en-US"/>
          </a:p>
        </p:txBody>
      </p:sp>
      <p:sp>
        <p:nvSpPr>
          <p:cNvPr id="10244" name="Rectangle 4"/>
          <p:cNvSpPr>
            <a:spLocks noGrp="1" noRot="1" noChangeAspect="1" noChangeArrowheads="1" noTextEdit="1"/>
          </p:cNvSpPr>
          <p:nvPr>
            <p:ph type="sldImg" idx="2"/>
          </p:nvPr>
        </p:nvSpPr>
        <p:spPr bwMode="auto">
          <a:xfrm>
            <a:off x="1222375" y="711200"/>
            <a:ext cx="4743450" cy="3557588"/>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10245" name="Rectangle 5"/>
          <p:cNvSpPr>
            <a:spLocks noGrp="1" noChangeArrowheads="1"/>
          </p:cNvSpPr>
          <p:nvPr>
            <p:ph type="body" sz="quarter" idx="3"/>
          </p:nvPr>
        </p:nvSpPr>
        <p:spPr bwMode="auto">
          <a:xfrm>
            <a:off x="719471" y="4506926"/>
            <a:ext cx="5749258" cy="42687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5273" tIns="47637" rIns="95273" bIns="47637"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46" name="Rectangle 6"/>
          <p:cNvSpPr>
            <a:spLocks noGrp="1" noChangeArrowheads="1"/>
          </p:cNvSpPr>
          <p:nvPr>
            <p:ph type="ftr" sz="quarter" idx="4"/>
          </p:nvPr>
        </p:nvSpPr>
        <p:spPr bwMode="auto">
          <a:xfrm>
            <a:off x="0" y="9010611"/>
            <a:ext cx="3115538" cy="4746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5273" tIns="47637" rIns="95273" bIns="47637" numCol="1" anchor="b" anchorCtr="0" compatLnSpc="1">
            <a:prstTxWarp prst="textNoShape">
              <a:avLst/>
            </a:prstTxWarp>
          </a:bodyPr>
          <a:lstStyle>
            <a:lvl1pPr defTabSz="952830">
              <a:defRPr sz="1200"/>
            </a:lvl1pPr>
          </a:lstStyle>
          <a:p>
            <a:endParaRPr lang="en-US"/>
          </a:p>
        </p:txBody>
      </p:sp>
      <p:sp>
        <p:nvSpPr>
          <p:cNvPr id="10247" name="Rectangle 7"/>
          <p:cNvSpPr>
            <a:spLocks noGrp="1" noChangeArrowheads="1"/>
          </p:cNvSpPr>
          <p:nvPr>
            <p:ph type="sldNum" sz="quarter" idx="5"/>
          </p:nvPr>
        </p:nvSpPr>
        <p:spPr bwMode="auto">
          <a:xfrm>
            <a:off x="4071035" y="9010611"/>
            <a:ext cx="3115538" cy="4746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5273" tIns="47637" rIns="95273" bIns="47637" numCol="1" anchor="b" anchorCtr="0" compatLnSpc="1">
            <a:prstTxWarp prst="textNoShape">
              <a:avLst/>
            </a:prstTxWarp>
          </a:bodyPr>
          <a:lstStyle>
            <a:lvl1pPr algn="r" defTabSz="952830">
              <a:defRPr sz="1200"/>
            </a:lvl1pPr>
          </a:lstStyle>
          <a:p>
            <a:fld id="{B5FAD2E9-AC5A-4F5D-A1BB-5E0DE070CD84}" type="slidenum">
              <a:rPr lang="en-US"/>
              <a:pPr/>
              <a:t>‹#›</a:t>
            </a:fld>
            <a:endParaRPr lang="en-US"/>
          </a:p>
        </p:txBody>
      </p:sp>
    </p:spTree>
    <p:extLst>
      <p:ext uri="{BB962C8B-B14F-4D97-AF65-F5344CB8AC3E}">
        <p14:creationId xmlns:p14="http://schemas.microsoft.com/office/powerpoint/2010/main" val="417157257"/>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charset="0"/>
        <a:ea typeface="+mn-ea"/>
        <a:cs typeface="+mn-cs"/>
      </a:defRPr>
    </a:lvl1pPr>
    <a:lvl2pPr marL="457200" algn="l" rtl="0" fontAlgn="base">
      <a:spcBef>
        <a:spcPct val="30000"/>
      </a:spcBef>
      <a:spcAft>
        <a:spcPct val="0"/>
      </a:spcAft>
      <a:defRPr sz="1200" kern="1200">
        <a:solidFill>
          <a:schemeClr val="tx1"/>
        </a:solidFill>
        <a:latin typeface="Arial" charset="0"/>
        <a:ea typeface="+mn-ea"/>
        <a:cs typeface="+mn-cs"/>
      </a:defRPr>
    </a:lvl2pPr>
    <a:lvl3pPr marL="914400" algn="l" rtl="0" fontAlgn="base">
      <a:spcBef>
        <a:spcPct val="30000"/>
      </a:spcBef>
      <a:spcAft>
        <a:spcPct val="0"/>
      </a:spcAft>
      <a:defRPr sz="1200" kern="1200">
        <a:solidFill>
          <a:schemeClr val="tx1"/>
        </a:solidFill>
        <a:latin typeface="Arial" charset="0"/>
        <a:ea typeface="+mn-ea"/>
        <a:cs typeface="+mn-cs"/>
      </a:defRPr>
    </a:lvl3pPr>
    <a:lvl4pPr marL="1371600" algn="l" rtl="0" fontAlgn="base">
      <a:spcBef>
        <a:spcPct val="30000"/>
      </a:spcBef>
      <a:spcAft>
        <a:spcPct val="0"/>
      </a:spcAft>
      <a:defRPr sz="1200" kern="1200">
        <a:solidFill>
          <a:schemeClr val="tx1"/>
        </a:solidFill>
        <a:latin typeface="Arial" charset="0"/>
        <a:ea typeface="+mn-ea"/>
        <a:cs typeface="+mn-cs"/>
      </a:defRPr>
    </a:lvl4pPr>
    <a:lvl5pPr marL="1828800" algn="l" rtl="0" fontAlgn="base">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5FAD2E9-AC5A-4F5D-A1BB-5E0DE070CD84}" type="slidenum">
              <a:rPr lang="en-US" smtClean="0"/>
              <a:pPr/>
              <a:t>2</a:t>
            </a:fld>
            <a:endParaRPr lang="en-US"/>
          </a:p>
        </p:txBody>
      </p:sp>
    </p:spTree>
    <p:extLst>
      <p:ext uri="{BB962C8B-B14F-4D97-AF65-F5344CB8AC3E}">
        <p14:creationId xmlns:p14="http://schemas.microsoft.com/office/powerpoint/2010/main" val="81287074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5FAD2E9-AC5A-4F5D-A1BB-5E0DE070CD84}" type="slidenum">
              <a:rPr lang="en-US" smtClean="0"/>
              <a:pPr/>
              <a:t>29</a:t>
            </a:fld>
            <a:endParaRPr lang="en-US"/>
          </a:p>
        </p:txBody>
      </p:sp>
    </p:spTree>
    <p:extLst>
      <p:ext uri="{BB962C8B-B14F-4D97-AF65-F5344CB8AC3E}">
        <p14:creationId xmlns:p14="http://schemas.microsoft.com/office/powerpoint/2010/main" val="189389896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5FAD2E9-AC5A-4F5D-A1BB-5E0DE070CD84}" type="slidenum">
              <a:rPr lang="en-US" smtClean="0"/>
              <a:pPr/>
              <a:t>30</a:t>
            </a:fld>
            <a:endParaRPr lang="en-US"/>
          </a:p>
        </p:txBody>
      </p:sp>
    </p:spTree>
    <p:extLst>
      <p:ext uri="{BB962C8B-B14F-4D97-AF65-F5344CB8AC3E}">
        <p14:creationId xmlns:p14="http://schemas.microsoft.com/office/powerpoint/2010/main" val="165168840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invented by Koskinen and Herlihy.</a:t>
            </a:r>
            <a:r>
              <a:rPr lang="en-US" baseline="0" dirty="0" smtClean="0"/>
              <a:t> deadlock detection algorithm geared to many cores.</a:t>
            </a:r>
            <a:endParaRPr lang="en-US" dirty="0"/>
          </a:p>
        </p:txBody>
      </p:sp>
      <p:sp>
        <p:nvSpPr>
          <p:cNvPr id="4" name="Slide Number Placeholder 3"/>
          <p:cNvSpPr>
            <a:spLocks noGrp="1"/>
          </p:cNvSpPr>
          <p:nvPr>
            <p:ph type="sldNum" sz="quarter" idx="10"/>
          </p:nvPr>
        </p:nvSpPr>
        <p:spPr/>
        <p:txBody>
          <a:bodyPr/>
          <a:lstStyle/>
          <a:p>
            <a:fld id="{B5FAD2E9-AC5A-4F5D-A1BB-5E0DE070CD84}" type="slidenum">
              <a:rPr lang="en-US" smtClean="0"/>
              <a:pPr/>
              <a:t>38</a:t>
            </a:fld>
            <a:endParaRPr lang="en-US"/>
          </a:p>
        </p:txBody>
      </p:sp>
    </p:spTree>
    <p:extLst>
      <p:ext uri="{BB962C8B-B14F-4D97-AF65-F5344CB8AC3E}">
        <p14:creationId xmlns:p14="http://schemas.microsoft.com/office/powerpoint/2010/main" val="156400926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5FAD2E9-AC5A-4F5D-A1BB-5E0DE070CD84}" type="slidenum">
              <a:rPr lang="en-US" smtClean="0">
                <a:solidFill>
                  <a:prstClr val="black"/>
                </a:solidFill>
              </a:rPr>
              <a:pPr/>
              <a:t>43</a:t>
            </a:fld>
            <a:endParaRPr lang="en-US">
              <a:solidFill>
                <a:prstClr val="black"/>
              </a:solidFill>
            </a:endParaRPr>
          </a:p>
        </p:txBody>
      </p:sp>
    </p:spTree>
    <p:extLst>
      <p:ext uri="{BB962C8B-B14F-4D97-AF65-F5344CB8AC3E}">
        <p14:creationId xmlns:p14="http://schemas.microsoft.com/office/powerpoint/2010/main" val="375454802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5FAD2E9-AC5A-4F5D-A1BB-5E0DE070CD84}" type="slidenum">
              <a:rPr lang="en-US" smtClean="0"/>
              <a:pPr/>
              <a:t>3</a:t>
            </a:fld>
            <a:endParaRPr lang="en-US"/>
          </a:p>
        </p:txBody>
      </p:sp>
    </p:spTree>
    <p:extLst>
      <p:ext uri="{BB962C8B-B14F-4D97-AF65-F5344CB8AC3E}">
        <p14:creationId xmlns:p14="http://schemas.microsoft.com/office/powerpoint/2010/main" val="2859501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5FAD2E9-AC5A-4F5D-A1BB-5E0DE070CD84}" type="slidenum">
              <a:rPr lang="en-US" smtClean="0"/>
              <a:pPr/>
              <a:t>5</a:t>
            </a:fld>
            <a:endParaRPr lang="en-US"/>
          </a:p>
        </p:txBody>
      </p:sp>
    </p:spTree>
    <p:extLst>
      <p:ext uri="{BB962C8B-B14F-4D97-AF65-F5344CB8AC3E}">
        <p14:creationId xmlns:p14="http://schemas.microsoft.com/office/powerpoint/2010/main" val="104941866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 Databases have Serially written log,</a:t>
            </a:r>
            <a:r>
              <a:rPr lang="en-US" baseline="0" dirty="0" smtClean="0"/>
              <a:t> </a:t>
            </a:r>
            <a:r>
              <a:rPr lang="en-US" dirty="0" smtClean="0"/>
              <a:t>in which each</a:t>
            </a:r>
            <a:r>
              <a:rPr lang="en-US" baseline="0" dirty="0" smtClean="0"/>
              <a:t> log has sequential number, </a:t>
            </a:r>
            <a:r>
              <a:rPr lang="en-US" baseline="0" dirty="0" err="1" smtClean="0"/>
              <a:t>LSN</a:t>
            </a:r>
            <a:r>
              <a:rPr lang="en-US" baseline="0" dirty="0" smtClean="0"/>
              <a:t>. In this log, </a:t>
            </a:r>
            <a:r>
              <a:rPr lang="en-US" baseline="0" dirty="0" err="1" smtClean="0"/>
              <a:t>T1</a:t>
            </a:r>
            <a:r>
              <a:rPr lang="en-US" baseline="0" dirty="0" smtClean="0"/>
              <a:t>, the predecessor writes commit log first and does </a:t>
            </a:r>
            <a:r>
              <a:rPr lang="en-US" baseline="0" dirty="0" err="1" smtClean="0"/>
              <a:t>ELR</a:t>
            </a:r>
            <a:r>
              <a:rPr lang="en-US" baseline="0" dirty="0" smtClean="0"/>
              <a:t>. then </a:t>
            </a:r>
            <a:r>
              <a:rPr lang="en-US" baseline="0" dirty="0" err="1" smtClean="0"/>
              <a:t>T2</a:t>
            </a:r>
            <a:r>
              <a:rPr lang="en-US" baseline="0" dirty="0" smtClean="0"/>
              <a:t> commits </a:t>
            </a:r>
            <a:r>
              <a:rPr lang="en-US" b="1" baseline="0" dirty="0" smtClean="0"/>
              <a:t>after</a:t>
            </a:r>
            <a:r>
              <a:rPr lang="en-US" baseline="0" dirty="0" smtClean="0"/>
              <a:t> that. And, the log flusher flushes logs to disk in this order. So, it doesn't violate serializability… Is it true? &lt;</a:t>
            </a:r>
            <a:r>
              <a:rPr lang="en-US" baseline="0" dirty="0" err="1" smtClean="0"/>
              <a:t>clk</a:t>
            </a:r>
            <a:r>
              <a:rPr lang="en-US" baseline="0" dirty="0" smtClean="0"/>
              <a:t>&gt;</a:t>
            </a:r>
            <a:endParaRPr lang="en-US" dirty="0"/>
          </a:p>
        </p:txBody>
      </p:sp>
      <p:sp>
        <p:nvSpPr>
          <p:cNvPr id="4" name="Slide Number Placeholder 3"/>
          <p:cNvSpPr>
            <a:spLocks noGrp="1"/>
          </p:cNvSpPr>
          <p:nvPr>
            <p:ph type="sldNum" sz="quarter" idx="10"/>
          </p:nvPr>
        </p:nvSpPr>
        <p:spPr/>
        <p:txBody>
          <a:bodyPr/>
          <a:lstStyle/>
          <a:p>
            <a:fld id="{B5FAD2E9-AC5A-4F5D-A1BB-5E0DE070CD84}" type="slidenum">
              <a:rPr lang="en-US" smtClean="0"/>
              <a:pPr/>
              <a:t>15</a:t>
            </a:fld>
            <a:endParaRPr lang="en-US"/>
          </a:p>
        </p:txBody>
      </p:sp>
    </p:spTree>
    <p:extLst>
      <p:ext uri="{BB962C8B-B14F-4D97-AF65-F5344CB8AC3E}">
        <p14:creationId xmlns:p14="http://schemas.microsoft.com/office/powerpoint/2010/main" val="397030286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5FAD2E9-AC5A-4F5D-A1BB-5E0DE070CD84}" type="slidenum">
              <a:rPr lang="en-US" smtClean="0">
                <a:solidFill>
                  <a:prstClr val="black"/>
                </a:solidFill>
              </a:rPr>
              <a:pPr/>
              <a:t>16</a:t>
            </a:fld>
            <a:endParaRPr lang="en-US">
              <a:solidFill>
                <a:prstClr val="black"/>
              </a:solidFill>
            </a:endParaRPr>
          </a:p>
        </p:txBody>
      </p:sp>
    </p:spTree>
    <p:extLst>
      <p:ext uri="{BB962C8B-B14F-4D97-AF65-F5344CB8AC3E}">
        <p14:creationId xmlns:p14="http://schemas.microsoft.com/office/powerpoint/2010/main" val="75664639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5FAD2E9-AC5A-4F5D-A1BB-5E0DE070CD84}" type="slidenum">
              <a:rPr lang="en-US" smtClean="0">
                <a:solidFill>
                  <a:prstClr val="black"/>
                </a:solidFill>
              </a:rPr>
              <a:pPr/>
              <a:t>18</a:t>
            </a:fld>
            <a:endParaRPr lang="en-US">
              <a:solidFill>
                <a:prstClr val="black"/>
              </a:solidFill>
            </a:endParaRPr>
          </a:p>
        </p:txBody>
      </p:sp>
    </p:spTree>
    <p:extLst>
      <p:ext uri="{BB962C8B-B14F-4D97-AF65-F5344CB8AC3E}">
        <p14:creationId xmlns:p14="http://schemas.microsoft.com/office/powerpoint/2010/main" val="87183217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Ran a series</a:t>
            </a:r>
            <a:r>
              <a:rPr lang="en-US" baseline="0" dirty="0" smtClean="0"/>
              <a:t> of range query and update. Some of range queries exactly hits existing keys, so key range lock mode doesn't matter. Other range queries don't hit existing keys, so we take range locks.</a:t>
            </a:r>
            <a:endParaRPr lang="en-US" dirty="0"/>
          </a:p>
        </p:txBody>
      </p:sp>
      <p:sp>
        <p:nvSpPr>
          <p:cNvPr id="4" name="Slide Number Placeholder 3"/>
          <p:cNvSpPr>
            <a:spLocks noGrp="1"/>
          </p:cNvSpPr>
          <p:nvPr>
            <p:ph type="sldNum" sz="quarter" idx="10"/>
          </p:nvPr>
        </p:nvSpPr>
        <p:spPr/>
        <p:txBody>
          <a:bodyPr/>
          <a:lstStyle/>
          <a:p>
            <a:fld id="{B5FAD2E9-AC5A-4F5D-A1BB-5E0DE070CD84}" type="slidenum">
              <a:rPr lang="en-US" smtClean="0"/>
              <a:pPr/>
              <a:t>21</a:t>
            </a:fld>
            <a:endParaRPr lang="en-US"/>
          </a:p>
        </p:txBody>
      </p:sp>
    </p:spTree>
    <p:extLst>
      <p:ext uri="{BB962C8B-B14F-4D97-AF65-F5344CB8AC3E}">
        <p14:creationId xmlns:p14="http://schemas.microsoft.com/office/powerpoint/2010/main" val="255725133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Measured overhead of taking and releasing intent locks.</a:t>
            </a:r>
            <a:endParaRPr lang="en-US" dirty="0"/>
          </a:p>
        </p:txBody>
      </p:sp>
      <p:sp>
        <p:nvSpPr>
          <p:cNvPr id="4" name="Slide Number Placeholder 3"/>
          <p:cNvSpPr>
            <a:spLocks noGrp="1"/>
          </p:cNvSpPr>
          <p:nvPr>
            <p:ph type="sldNum" sz="quarter" idx="10"/>
          </p:nvPr>
        </p:nvSpPr>
        <p:spPr/>
        <p:txBody>
          <a:bodyPr/>
          <a:lstStyle/>
          <a:p>
            <a:fld id="{B5FAD2E9-AC5A-4F5D-A1BB-5E0DE070CD84}" type="slidenum">
              <a:rPr lang="en-US" smtClean="0"/>
              <a:pPr/>
              <a:t>22</a:t>
            </a:fld>
            <a:endParaRPr lang="en-US"/>
          </a:p>
        </p:txBody>
      </p:sp>
    </p:spTree>
    <p:extLst>
      <p:ext uri="{BB962C8B-B14F-4D97-AF65-F5344CB8AC3E}">
        <p14:creationId xmlns:p14="http://schemas.microsoft.com/office/powerpoint/2010/main" val="32209227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Next, we</a:t>
            </a:r>
            <a:r>
              <a:rPr lang="en-US" baseline="0" dirty="0" smtClean="0"/>
              <a:t> compared our implementation of Dreadlocks with traditional methods, namely wound-wait and wait-die. In this experiment, there is no true deadlock. So, all of the deadlocks raised by traditional methods are false positives. And the number of such false deadlocks quickly goes up with the number of threads. In contrast, Dreadlocks raise almost no false positives thus </a:t>
            </a:r>
            <a:r>
              <a:rPr lang="en-US" baseline="0" dirty="0" err="1" smtClean="0"/>
              <a:t>acheieve</a:t>
            </a:r>
            <a:r>
              <a:rPr lang="en-US" baseline="0" dirty="0" smtClean="0"/>
              <a:t> up to 3 to 4 times better throughput.</a:t>
            </a:r>
            <a:endParaRPr lang="en-US" dirty="0"/>
          </a:p>
        </p:txBody>
      </p:sp>
      <p:sp>
        <p:nvSpPr>
          <p:cNvPr id="4" name="Slide Number Placeholder 3"/>
          <p:cNvSpPr>
            <a:spLocks noGrp="1"/>
          </p:cNvSpPr>
          <p:nvPr>
            <p:ph type="sldNum" sz="quarter" idx="10"/>
          </p:nvPr>
        </p:nvSpPr>
        <p:spPr/>
        <p:txBody>
          <a:bodyPr/>
          <a:lstStyle/>
          <a:p>
            <a:fld id="{B5FAD2E9-AC5A-4F5D-A1BB-5E0DE070CD84}" type="slidenum">
              <a:rPr lang="en-US" smtClean="0"/>
              <a:pPr/>
              <a:t>23</a:t>
            </a:fld>
            <a:endParaRPr lang="en-US"/>
          </a:p>
        </p:txBody>
      </p:sp>
    </p:spTree>
    <p:extLst>
      <p:ext uri="{BB962C8B-B14F-4D97-AF65-F5344CB8AC3E}">
        <p14:creationId xmlns:p14="http://schemas.microsoft.com/office/powerpoint/2010/main" val="257779168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3010" name="Group 2"/>
          <p:cNvGrpSpPr>
            <a:grpSpLocks/>
          </p:cNvGrpSpPr>
          <p:nvPr/>
        </p:nvGrpSpPr>
        <p:grpSpPr bwMode="auto">
          <a:xfrm>
            <a:off x="0" y="0"/>
            <a:ext cx="9144000" cy="6858000"/>
            <a:chOff x="0" y="0"/>
            <a:chExt cx="5760" cy="4320"/>
          </a:xfrm>
        </p:grpSpPr>
        <p:sp>
          <p:nvSpPr>
            <p:cNvPr id="43011" name="Rectangle 3"/>
            <p:cNvSpPr>
              <a:spLocks noChangeArrowheads="1"/>
            </p:cNvSpPr>
            <p:nvPr/>
          </p:nvSpPr>
          <p:spPr bwMode="hidden">
            <a:xfrm>
              <a:off x="0" y="0"/>
              <a:ext cx="2208" cy="4320"/>
            </a:xfrm>
            <a:prstGeom prst="rect">
              <a:avLst/>
            </a:prstGeom>
            <a:gradFill rotWithShape="0">
              <a:gsLst>
                <a:gs pos="0">
                  <a:schemeClr val="folHlink"/>
                </a:gs>
                <a:gs pos="100000">
                  <a:schemeClr val="bg1"/>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sz="2400">
                <a:latin typeface="Times New Roman" pitchFamily="18" charset="0"/>
              </a:endParaRPr>
            </a:p>
          </p:txBody>
        </p:sp>
        <p:sp>
          <p:nvSpPr>
            <p:cNvPr id="43012" name="Rectangle 4"/>
            <p:cNvSpPr>
              <a:spLocks noChangeArrowheads="1"/>
            </p:cNvSpPr>
            <p:nvPr/>
          </p:nvSpPr>
          <p:spPr bwMode="hidden">
            <a:xfrm>
              <a:off x="1081" y="1065"/>
              <a:ext cx="4679" cy="1596"/>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sz="2400">
                <a:latin typeface="Times New Roman" pitchFamily="18" charset="0"/>
              </a:endParaRPr>
            </a:p>
          </p:txBody>
        </p:sp>
        <p:grpSp>
          <p:nvGrpSpPr>
            <p:cNvPr id="43013" name="Group 5"/>
            <p:cNvGrpSpPr>
              <a:grpSpLocks/>
            </p:cNvGrpSpPr>
            <p:nvPr/>
          </p:nvGrpSpPr>
          <p:grpSpPr bwMode="auto">
            <a:xfrm>
              <a:off x="0" y="672"/>
              <a:ext cx="1806" cy="1989"/>
              <a:chOff x="0" y="672"/>
              <a:chExt cx="1806" cy="1989"/>
            </a:xfrm>
          </p:grpSpPr>
          <p:sp>
            <p:nvSpPr>
              <p:cNvPr id="43014" name="Rectangle 6"/>
              <p:cNvSpPr>
                <a:spLocks noChangeArrowheads="1"/>
              </p:cNvSpPr>
              <p:nvPr userDrawn="1"/>
            </p:nvSpPr>
            <p:spPr bwMode="auto">
              <a:xfrm>
                <a:off x="361" y="2257"/>
                <a:ext cx="363" cy="404"/>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sz="2400">
                  <a:latin typeface="Times New Roman" pitchFamily="18" charset="0"/>
                </a:endParaRPr>
              </a:p>
            </p:txBody>
          </p:sp>
          <p:sp>
            <p:nvSpPr>
              <p:cNvPr id="43015" name="Rectangle 7"/>
              <p:cNvSpPr>
                <a:spLocks noChangeArrowheads="1"/>
              </p:cNvSpPr>
              <p:nvPr userDrawn="1"/>
            </p:nvSpPr>
            <p:spPr bwMode="auto">
              <a:xfrm>
                <a:off x="1081" y="1065"/>
                <a:ext cx="362" cy="405"/>
              </a:xfrm>
              <a:prstGeom prst="rect">
                <a:avLst/>
              </a:pr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sz="2400">
                  <a:latin typeface="Times New Roman" pitchFamily="18" charset="0"/>
                </a:endParaRPr>
              </a:p>
            </p:txBody>
          </p:sp>
          <p:sp>
            <p:nvSpPr>
              <p:cNvPr id="43016" name="Rectangle 8"/>
              <p:cNvSpPr>
                <a:spLocks noChangeArrowheads="1"/>
              </p:cNvSpPr>
              <p:nvPr userDrawn="1"/>
            </p:nvSpPr>
            <p:spPr bwMode="auto">
              <a:xfrm>
                <a:off x="1437" y="672"/>
                <a:ext cx="369" cy="400"/>
              </a:xfrm>
              <a:prstGeom prst="rect">
                <a:avLst/>
              </a:pr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sz="2400">
                  <a:latin typeface="Times New Roman" pitchFamily="18" charset="0"/>
                </a:endParaRPr>
              </a:p>
            </p:txBody>
          </p:sp>
          <p:sp>
            <p:nvSpPr>
              <p:cNvPr id="43017" name="Rectangle 9"/>
              <p:cNvSpPr>
                <a:spLocks noChangeArrowheads="1"/>
              </p:cNvSpPr>
              <p:nvPr userDrawn="1"/>
            </p:nvSpPr>
            <p:spPr bwMode="auto">
              <a:xfrm>
                <a:off x="719" y="2257"/>
                <a:ext cx="368" cy="404"/>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sz="2400">
                  <a:latin typeface="Times New Roman" pitchFamily="18" charset="0"/>
                </a:endParaRPr>
              </a:p>
            </p:txBody>
          </p:sp>
          <p:sp>
            <p:nvSpPr>
              <p:cNvPr id="43018" name="Rectangle 10"/>
              <p:cNvSpPr>
                <a:spLocks noChangeArrowheads="1"/>
              </p:cNvSpPr>
              <p:nvPr userDrawn="1"/>
            </p:nvSpPr>
            <p:spPr bwMode="auto">
              <a:xfrm>
                <a:off x="1437" y="1065"/>
                <a:ext cx="369" cy="405"/>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sz="2400">
                  <a:latin typeface="Times New Roman" pitchFamily="18" charset="0"/>
                </a:endParaRPr>
              </a:p>
            </p:txBody>
          </p:sp>
          <p:sp>
            <p:nvSpPr>
              <p:cNvPr id="43019" name="Rectangle 11"/>
              <p:cNvSpPr>
                <a:spLocks noChangeArrowheads="1"/>
              </p:cNvSpPr>
              <p:nvPr userDrawn="1"/>
            </p:nvSpPr>
            <p:spPr bwMode="auto">
              <a:xfrm>
                <a:off x="719" y="1464"/>
                <a:ext cx="368" cy="399"/>
              </a:xfrm>
              <a:prstGeom prst="rect">
                <a:avLst/>
              </a:pr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sz="2400">
                  <a:latin typeface="Times New Roman" pitchFamily="18" charset="0"/>
                </a:endParaRPr>
              </a:p>
            </p:txBody>
          </p:sp>
          <p:sp>
            <p:nvSpPr>
              <p:cNvPr id="43020" name="Rectangle 12"/>
              <p:cNvSpPr>
                <a:spLocks noChangeArrowheads="1"/>
              </p:cNvSpPr>
              <p:nvPr userDrawn="1"/>
            </p:nvSpPr>
            <p:spPr bwMode="auto">
              <a:xfrm>
                <a:off x="0" y="1464"/>
                <a:ext cx="367" cy="399"/>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sz="2400">
                  <a:latin typeface="Times New Roman" pitchFamily="18" charset="0"/>
                </a:endParaRPr>
              </a:p>
            </p:txBody>
          </p:sp>
          <p:sp>
            <p:nvSpPr>
              <p:cNvPr id="43021" name="Rectangle 13"/>
              <p:cNvSpPr>
                <a:spLocks noChangeArrowheads="1"/>
              </p:cNvSpPr>
              <p:nvPr userDrawn="1"/>
            </p:nvSpPr>
            <p:spPr bwMode="auto">
              <a:xfrm>
                <a:off x="1081" y="1464"/>
                <a:ext cx="362" cy="399"/>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sz="2400">
                  <a:latin typeface="Times New Roman" pitchFamily="18" charset="0"/>
                </a:endParaRPr>
              </a:p>
            </p:txBody>
          </p:sp>
          <p:sp>
            <p:nvSpPr>
              <p:cNvPr id="43022" name="Rectangle 14"/>
              <p:cNvSpPr>
                <a:spLocks noChangeArrowheads="1"/>
              </p:cNvSpPr>
              <p:nvPr userDrawn="1"/>
            </p:nvSpPr>
            <p:spPr bwMode="auto">
              <a:xfrm>
                <a:off x="361" y="1857"/>
                <a:ext cx="363" cy="406"/>
              </a:xfrm>
              <a:prstGeom prst="rect">
                <a:avLst/>
              </a:pr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sz="2400">
                  <a:latin typeface="Times New Roman" pitchFamily="18" charset="0"/>
                </a:endParaRPr>
              </a:p>
            </p:txBody>
          </p:sp>
          <p:sp>
            <p:nvSpPr>
              <p:cNvPr id="43023" name="Rectangle 15"/>
              <p:cNvSpPr>
                <a:spLocks noChangeArrowheads="1"/>
              </p:cNvSpPr>
              <p:nvPr userDrawn="1"/>
            </p:nvSpPr>
            <p:spPr bwMode="auto">
              <a:xfrm>
                <a:off x="719" y="1857"/>
                <a:ext cx="368" cy="406"/>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sz="2400">
                  <a:latin typeface="Times New Roman" pitchFamily="18" charset="0"/>
                </a:endParaRPr>
              </a:p>
            </p:txBody>
          </p:sp>
        </p:grpSp>
      </p:grpSp>
      <p:sp>
        <p:nvSpPr>
          <p:cNvPr id="43024" name="Rectangle 16"/>
          <p:cNvSpPr>
            <a:spLocks noGrp="1" noChangeArrowheads="1"/>
          </p:cNvSpPr>
          <p:nvPr>
            <p:ph type="dt" sz="half" idx="2"/>
          </p:nvPr>
        </p:nvSpPr>
        <p:spPr>
          <a:xfrm>
            <a:off x="457200" y="6248400"/>
            <a:ext cx="2133600" cy="457200"/>
          </a:xfrm>
          <a:prstGeom prst="rect">
            <a:avLst/>
          </a:prstGeom>
        </p:spPr>
        <p:txBody>
          <a:bodyPr/>
          <a:lstStyle>
            <a:lvl1pPr>
              <a:defRPr/>
            </a:lvl1pPr>
          </a:lstStyle>
          <a:p>
            <a:endParaRPr lang="en-US"/>
          </a:p>
        </p:txBody>
      </p:sp>
      <p:sp>
        <p:nvSpPr>
          <p:cNvPr id="43025" name="Rectangle 17"/>
          <p:cNvSpPr>
            <a:spLocks noGrp="1" noChangeArrowheads="1"/>
          </p:cNvSpPr>
          <p:nvPr>
            <p:ph type="ftr" sz="quarter" idx="3"/>
          </p:nvPr>
        </p:nvSpPr>
        <p:spPr>
          <a:xfrm>
            <a:off x="3124200" y="6248400"/>
            <a:ext cx="2895600" cy="457200"/>
          </a:xfrm>
          <a:prstGeom prst="rect">
            <a:avLst/>
          </a:prstGeom>
        </p:spPr>
        <p:txBody>
          <a:bodyPr/>
          <a:lstStyle>
            <a:lvl1pPr>
              <a:defRPr/>
            </a:lvl1pPr>
          </a:lstStyle>
          <a:p>
            <a:endParaRPr lang="en-US"/>
          </a:p>
        </p:txBody>
      </p:sp>
      <p:sp>
        <p:nvSpPr>
          <p:cNvPr id="43026" name="Rectangle 18"/>
          <p:cNvSpPr>
            <a:spLocks noGrp="1" noChangeArrowheads="1"/>
          </p:cNvSpPr>
          <p:nvPr>
            <p:ph type="sldNum" sz="quarter" idx="4"/>
          </p:nvPr>
        </p:nvSpPr>
        <p:spPr>
          <a:xfrm>
            <a:off x="6553200" y="6248400"/>
            <a:ext cx="2133600" cy="457200"/>
          </a:xfrm>
          <a:prstGeom prst="rect">
            <a:avLst/>
          </a:prstGeom>
        </p:spPr>
        <p:txBody>
          <a:bodyPr/>
          <a:lstStyle>
            <a:lvl1pPr>
              <a:defRPr/>
            </a:lvl1pPr>
          </a:lstStyle>
          <a:p>
            <a:fld id="{EA6B039B-2D85-4610-B085-489DBB094C74}" type="slidenum">
              <a:rPr lang="en-US"/>
              <a:pPr/>
              <a:t>‹#›</a:t>
            </a:fld>
            <a:endParaRPr lang="en-US"/>
          </a:p>
        </p:txBody>
      </p:sp>
      <p:sp>
        <p:nvSpPr>
          <p:cNvPr id="43027" name="Rectangle 19"/>
          <p:cNvSpPr>
            <a:spLocks noGrp="1" noChangeArrowheads="1"/>
          </p:cNvSpPr>
          <p:nvPr>
            <p:ph type="ctrTitle"/>
          </p:nvPr>
        </p:nvSpPr>
        <p:spPr>
          <a:xfrm>
            <a:off x="2971800" y="1828800"/>
            <a:ext cx="6019800" cy="2209800"/>
          </a:xfrm>
        </p:spPr>
        <p:txBody>
          <a:bodyPr/>
          <a:lstStyle>
            <a:lvl1pPr>
              <a:defRPr sz="5000">
                <a:solidFill>
                  <a:srgbClr val="FFFFFF"/>
                </a:solidFill>
              </a:defRPr>
            </a:lvl1pPr>
          </a:lstStyle>
          <a:p>
            <a:pPr lvl="0"/>
            <a:r>
              <a:rPr lang="en-US" noProof="0" smtClean="0"/>
              <a:t>Click to edit Master title style</a:t>
            </a:r>
          </a:p>
        </p:txBody>
      </p:sp>
      <p:sp>
        <p:nvSpPr>
          <p:cNvPr id="43028" name="Rectangle 20"/>
          <p:cNvSpPr>
            <a:spLocks noGrp="1" noChangeArrowheads="1"/>
          </p:cNvSpPr>
          <p:nvPr>
            <p:ph type="subTitle" idx="1"/>
          </p:nvPr>
        </p:nvSpPr>
        <p:spPr>
          <a:xfrm>
            <a:off x="2971800" y="4267200"/>
            <a:ext cx="6019800" cy="1752600"/>
          </a:xfrm>
        </p:spPr>
        <p:txBody>
          <a:bodyPr/>
          <a:lstStyle>
            <a:lvl1pPr marL="0" indent="0">
              <a:buFont typeface="Wingdings" pitchFamily="2" charset="2"/>
              <a:buNone/>
              <a:defRPr sz="3400"/>
            </a:lvl1pPr>
          </a:lstStyle>
          <a:p>
            <a:pPr lvl="0"/>
            <a:r>
              <a:rPr lang="en-US" noProof="0" smtClean="0"/>
              <a:t>Click to edit Master subtitle style</a:t>
            </a:r>
          </a:p>
        </p:txBody>
      </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Footer Placeholder 3"/>
          <p:cNvSpPr>
            <a:spLocks noGrp="1"/>
          </p:cNvSpPr>
          <p:nvPr>
            <p:ph type="ftr" sz="quarter" idx="10"/>
          </p:nvPr>
        </p:nvSpPr>
        <p:spPr>
          <a:xfrm>
            <a:off x="3124200" y="6248400"/>
            <a:ext cx="2895600" cy="457200"/>
          </a:xfrm>
          <a:prstGeom prst="rect">
            <a:avLst/>
          </a:prstGeom>
        </p:spPr>
        <p:txBody>
          <a:bodyPr/>
          <a:lstStyle>
            <a:lvl1pPr>
              <a:defRPr/>
            </a:lvl1pPr>
          </a:lstStyle>
          <a:p>
            <a:endParaRPr lang="en-US"/>
          </a:p>
        </p:txBody>
      </p:sp>
      <p:sp>
        <p:nvSpPr>
          <p:cNvPr id="5" name="Slide Number Placeholder 4"/>
          <p:cNvSpPr>
            <a:spLocks noGrp="1"/>
          </p:cNvSpPr>
          <p:nvPr>
            <p:ph type="sldNum" sz="quarter" idx="11"/>
          </p:nvPr>
        </p:nvSpPr>
        <p:spPr>
          <a:xfrm>
            <a:off x="6553200" y="6248400"/>
            <a:ext cx="2133600" cy="457200"/>
          </a:xfrm>
          <a:prstGeom prst="rect">
            <a:avLst/>
          </a:prstGeom>
        </p:spPr>
        <p:txBody>
          <a:bodyPr/>
          <a:lstStyle>
            <a:lvl1pPr>
              <a:defRPr/>
            </a:lvl1pPr>
          </a:lstStyle>
          <a:p>
            <a:fld id="{23B2EE18-F7DF-45FB-9248-D46F3156A9F7}" type="slidenum">
              <a:rPr lang="en-US"/>
              <a:pPr/>
              <a:t>‹#›</a:t>
            </a:fld>
            <a:endParaRPr lang="en-US"/>
          </a:p>
        </p:txBody>
      </p:sp>
      <p:sp>
        <p:nvSpPr>
          <p:cNvPr id="6" name="Date Placeholder 5"/>
          <p:cNvSpPr>
            <a:spLocks noGrp="1"/>
          </p:cNvSpPr>
          <p:nvPr>
            <p:ph type="dt" sz="half" idx="12"/>
          </p:nvPr>
        </p:nvSpPr>
        <p:spPr>
          <a:xfrm>
            <a:off x="457200" y="6245225"/>
            <a:ext cx="2133600" cy="476250"/>
          </a:xfrm>
          <a:prstGeom prst="rect">
            <a:avLst/>
          </a:prstGeom>
        </p:spPr>
        <p:txBody>
          <a:bodyPr/>
          <a:lstStyle>
            <a:lvl1pPr>
              <a:defRPr/>
            </a:lvl1pPr>
          </a:lstStyle>
          <a:p>
            <a:endParaRPr lang="en-US"/>
          </a:p>
        </p:txBody>
      </p:sp>
    </p:spTree>
    <p:extLst>
      <p:ext uri="{BB962C8B-B14F-4D97-AF65-F5344CB8AC3E}">
        <p14:creationId xmlns:p14="http://schemas.microsoft.com/office/powerpoint/2010/main" val="3904550168"/>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88913"/>
            <a:ext cx="2057400" cy="5678487"/>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88913"/>
            <a:ext cx="6019800" cy="567848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Footer Placeholder 3"/>
          <p:cNvSpPr>
            <a:spLocks noGrp="1"/>
          </p:cNvSpPr>
          <p:nvPr>
            <p:ph type="ftr" sz="quarter" idx="10"/>
          </p:nvPr>
        </p:nvSpPr>
        <p:spPr>
          <a:xfrm>
            <a:off x="3124200" y="6248400"/>
            <a:ext cx="2895600" cy="457200"/>
          </a:xfrm>
          <a:prstGeom prst="rect">
            <a:avLst/>
          </a:prstGeom>
        </p:spPr>
        <p:txBody>
          <a:bodyPr/>
          <a:lstStyle>
            <a:lvl1pPr>
              <a:defRPr/>
            </a:lvl1pPr>
          </a:lstStyle>
          <a:p>
            <a:endParaRPr lang="en-US"/>
          </a:p>
        </p:txBody>
      </p:sp>
      <p:sp>
        <p:nvSpPr>
          <p:cNvPr id="5" name="Slide Number Placeholder 4"/>
          <p:cNvSpPr>
            <a:spLocks noGrp="1"/>
          </p:cNvSpPr>
          <p:nvPr>
            <p:ph type="sldNum" sz="quarter" idx="11"/>
          </p:nvPr>
        </p:nvSpPr>
        <p:spPr>
          <a:xfrm>
            <a:off x="6553200" y="6248400"/>
            <a:ext cx="2133600" cy="457200"/>
          </a:xfrm>
          <a:prstGeom prst="rect">
            <a:avLst/>
          </a:prstGeom>
        </p:spPr>
        <p:txBody>
          <a:bodyPr/>
          <a:lstStyle>
            <a:lvl1pPr>
              <a:defRPr/>
            </a:lvl1pPr>
          </a:lstStyle>
          <a:p>
            <a:fld id="{19988CE3-B5D0-4D32-8A84-780A3069E1A0}" type="slidenum">
              <a:rPr lang="en-US"/>
              <a:pPr/>
              <a:t>‹#›</a:t>
            </a:fld>
            <a:endParaRPr lang="en-US"/>
          </a:p>
        </p:txBody>
      </p:sp>
      <p:sp>
        <p:nvSpPr>
          <p:cNvPr id="6" name="Date Placeholder 5"/>
          <p:cNvSpPr>
            <a:spLocks noGrp="1"/>
          </p:cNvSpPr>
          <p:nvPr>
            <p:ph type="dt" sz="half" idx="12"/>
          </p:nvPr>
        </p:nvSpPr>
        <p:spPr>
          <a:xfrm>
            <a:off x="457200" y="6245225"/>
            <a:ext cx="2133600" cy="476250"/>
          </a:xfrm>
          <a:prstGeom prst="rect">
            <a:avLst/>
          </a:prstGeom>
        </p:spPr>
        <p:txBody>
          <a:bodyPr/>
          <a:lstStyle>
            <a:lvl1pPr>
              <a:defRPr/>
            </a:lvl1pPr>
          </a:lstStyle>
          <a:p>
            <a:endParaRPr lang="en-US"/>
          </a:p>
        </p:txBody>
      </p:sp>
    </p:spTree>
    <p:extLst>
      <p:ext uri="{BB962C8B-B14F-4D97-AF65-F5344CB8AC3E}">
        <p14:creationId xmlns:p14="http://schemas.microsoft.com/office/powerpoint/2010/main" val="444596280"/>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188913"/>
            <a:ext cx="8229600" cy="13716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28775"/>
            <a:ext cx="4038600" cy="42386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28775"/>
            <a:ext cx="4038600" cy="42386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Footer Placeholder 4"/>
          <p:cNvSpPr>
            <a:spLocks noGrp="1"/>
          </p:cNvSpPr>
          <p:nvPr>
            <p:ph type="ftr" sz="quarter" idx="10"/>
          </p:nvPr>
        </p:nvSpPr>
        <p:spPr>
          <a:xfrm>
            <a:off x="3124200" y="6248400"/>
            <a:ext cx="2895600" cy="457200"/>
          </a:xfrm>
          <a:prstGeom prst="rect">
            <a:avLst/>
          </a:prstGeom>
        </p:spPr>
        <p:txBody>
          <a:bodyPr/>
          <a:lstStyle>
            <a:lvl1pPr>
              <a:defRPr/>
            </a:lvl1pPr>
          </a:lstStyle>
          <a:p>
            <a:endParaRPr lang="en-US"/>
          </a:p>
        </p:txBody>
      </p:sp>
      <p:sp>
        <p:nvSpPr>
          <p:cNvPr id="6" name="Slide Number Placeholder 5"/>
          <p:cNvSpPr>
            <a:spLocks noGrp="1"/>
          </p:cNvSpPr>
          <p:nvPr>
            <p:ph type="sldNum" sz="quarter" idx="11"/>
          </p:nvPr>
        </p:nvSpPr>
        <p:spPr>
          <a:xfrm>
            <a:off x="6553200" y="6248400"/>
            <a:ext cx="2133600" cy="457200"/>
          </a:xfrm>
          <a:prstGeom prst="rect">
            <a:avLst/>
          </a:prstGeom>
        </p:spPr>
        <p:txBody>
          <a:bodyPr/>
          <a:lstStyle>
            <a:lvl1pPr>
              <a:defRPr/>
            </a:lvl1pPr>
          </a:lstStyle>
          <a:p>
            <a:fld id="{6B53F9BB-D58F-4C91-8658-10BCAC68A6B1}" type="slidenum">
              <a:rPr lang="en-US"/>
              <a:pPr/>
              <a:t>‹#›</a:t>
            </a:fld>
            <a:endParaRPr lang="en-US"/>
          </a:p>
        </p:txBody>
      </p:sp>
      <p:sp>
        <p:nvSpPr>
          <p:cNvPr id="7" name="Date Placeholder 6"/>
          <p:cNvSpPr>
            <a:spLocks noGrp="1"/>
          </p:cNvSpPr>
          <p:nvPr>
            <p:ph type="dt" sz="half" idx="12"/>
          </p:nvPr>
        </p:nvSpPr>
        <p:spPr>
          <a:xfrm>
            <a:off x="457200" y="6245225"/>
            <a:ext cx="2133600" cy="476250"/>
          </a:xfrm>
          <a:prstGeom prst="rect">
            <a:avLst/>
          </a:prstGeom>
        </p:spPr>
        <p:txBody>
          <a:bodyPr/>
          <a:lstStyle>
            <a:lvl1pPr>
              <a:defRPr/>
            </a:lvl1pPr>
          </a:lstStyle>
          <a:p>
            <a:endParaRPr lang="en-US"/>
          </a:p>
        </p:txBody>
      </p:sp>
    </p:spTree>
    <p:extLst>
      <p:ext uri="{BB962C8B-B14F-4D97-AF65-F5344CB8AC3E}">
        <p14:creationId xmlns:p14="http://schemas.microsoft.com/office/powerpoint/2010/main" val="518539949"/>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txAndTwoObj" preserve="1">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188913"/>
            <a:ext cx="8229600" cy="13716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28775"/>
            <a:ext cx="4038600" cy="42386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628775"/>
            <a:ext cx="4038600" cy="204311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48200" y="3824288"/>
            <a:ext cx="4038600" cy="204311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10"/>
          </p:nvPr>
        </p:nvSpPr>
        <p:spPr>
          <a:xfrm>
            <a:off x="3124200" y="6248400"/>
            <a:ext cx="2895600" cy="457200"/>
          </a:xfrm>
          <a:prstGeom prst="rect">
            <a:avLst/>
          </a:prstGeom>
        </p:spPr>
        <p:txBody>
          <a:bodyPr/>
          <a:lstStyle>
            <a:lvl1pPr>
              <a:defRPr/>
            </a:lvl1pPr>
          </a:lstStyle>
          <a:p>
            <a:endParaRPr lang="en-US"/>
          </a:p>
        </p:txBody>
      </p:sp>
      <p:sp>
        <p:nvSpPr>
          <p:cNvPr id="7" name="Slide Number Placeholder 6"/>
          <p:cNvSpPr>
            <a:spLocks noGrp="1"/>
          </p:cNvSpPr>
          <p:nvPr>
            <p:ph type="sldNum" sz="quarter" idx="11"/>
          </p:nvPr>
        </p:nvSpPr>
        <p:spPr>
          <a:xfrm>
            <a:off x="6553200" y="6248400"/>
            <a:ext cx="2133600" cy="457200"/>
          </a:xfrm>
          <a:prstGeom prst="rect">
            <a:avLst/>
          </a:prstGeom>
        </p:spPr>
        <p:txBody>
          <a:bodyPr/>
          <a:lstStyle>
            <a:lvl1pPr>
              <a:defRPr/>
            </a:lvl1pPr>
          </a:lstStyle>
          <a:p>
            <a:fld id="{8B05EAC3-0B28-4B22-A786-B77CD7C06404}" type="slidenum">
              <a:rPr lang="en-US"/>
              <a:pPr/>
              <a:t>‹#›</a:t>
            </a:fld>
            <a:endParaRPr lang="en-US"/>
          </a:p>
        </p:txBody>
      </p:sp>
      <p:sp>
        <p:nvSpPr>
          <p:cNvPr id="8" name="Date Placeholder 7"/>
          <p:cNvSpPr>
            <a:spLocks noGrp="1"/>
          </p:cNvSpPr>
          <p:nvPr>
            <p:ph type="dt" sz="half" idx="12"/>
          </p:nvPr>
        </p:nvSpPr>
        <p:spPr>
          <a:xfrm>
            <a:off x="457200" y="6245225"/>
            <a:ext cx="2133600" cy="476250"/>
          </a:xfrm>
          <a:prstGeom prst="rect">
            <a:avLst/>
          </a:prstGeom>
        </p:spPr>
        <p:txBody>
          <a:bodyPr/>
          <a:lstStyle>
            <a:lvl1pPr>
              <a:defRPr/>
            </a:lvl1pPr>
          </a:lstStyle>
          <a:p>
            <a:endParaRPr lang="en-US"/>
          </a:p>
        </p:txBody>
      </p:sp>
    </p:spTree>
    <p:extLst>
      <p:ext uri="{BB962C8B-B14F-4D97-AF65-F5344CB8AC3E}">
        <p14:creationId xmlns:p14="http://schemas.microsoft.com/office/powerpoint/2010/main" val="1887897881"/>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3">
        <a:schemeClr val="bg1"/>
      </p:bgRef>
    </p:bg>
    <p:spTree>
      <p:nvGrpSpPr>
        <p:cNvPr id="1" name=""/>
        <p:cNvGrpSpPr/>
        <p:nvPr/>
      </p:nvGrpSpPr>
      <p:grpSpPr>
        <a:xfrm>
          <a:off x="0" y="0"/>
          <a:ext cx="0" cy="0"/>
          <a:chOff x="0" y="0"/>
          <a:chExt cx="0" cy="0"/>
        </a:xfrm>
      </p:grpSpPr>
      <p:sp>
        <p:nvSpPr>
          <p:cNvPr id="12" name="Rectangle 11"/>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a:solidFill>
                <a:prstClr val="white"/>
              </a:solidFill>
            </a:endParaRPr>
          </a:p>
        </p:txBody>
      </p:sp>
      <p:sp useBgFill="1">
        <p:nvSpPr>
          <p:cNvPr id="13" name="Rounded Rectangle 12"/>
          <p:cNvSpPr/>
          <p:nvPr/>
        </p:nvSpPr>
        <p:spPr>
          <a:xfrm>
            <a:off x="65313" y="69755"/>
            <a:ext cx="9013372" cy="6692201"/>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fontAlgn="auto">
              <a:spcBef>
                <a:spcPts val="0"/>
              </a:spcBef>
              <a:spcAft>
                <a:spcPts val="0"/>
              </a:spcAft>
            </a:pPr>
            <a:endParaRPr lang="en-US">
              <a:solidFill>
                <a:prstClr val="white"/>
              </a:solidFill>
            </a:endParaRPr>
          </a:p>
        </p:txBody>
      </p:sp>
      <p:sp>
        <p:nvSpPr>
          <p:cNvPr id="9" name="Subtitle 8"/>
          <p:cNvSpPr>
            <a:spLocks noGrp="1"/>
          </p:cNvSpPr>
          <p:nvPr>
            <p:ph type="subTitle" idx="1"/>
          </p:nvPr>
        </p:nvSpPr>
        <p:spPr>
          <a:xfrm>
            <a:off x="1295400" y="3200400"/>
            <a:ext cx="6400800" cy="1600200"/>
          </a:xfrm>
        </p:spPr>
        <p:txBody>
          <a:bodyPr>
            <a:normAutofit/>
          </a:bodyPr>
          <a:lstStyle>
            <a:lvl1pPr marL="0" indent="0" algn="ctr">
              <a:buNone/>
              <a:defRPr sz="280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p:txBody>
          <a:bodyPr/>
          <a:lstStyle/>
          <a:p>
            <a:fld id="{BC372FE4-BF85-427C-90D9-759511A84525}" type="datetimeFigureOut">
              <a:rPr lang="en-US" smtClean="0">
                <a:solidFill>
                  <a:srgbClr val="696464"/>
                </a:solidFill>
              </a:rPr>
              <a:pPr/>
              <a:t>8/27/2012</a:t>
            </a:fld>
            <a:endParaRPr lang="en-US">
              <a:solidFill>
                <a:srgbClr val="696464"/>
              </a:solidFill>
            </a:endParaRPr>
          </a:p>
        </p:txBody>
      </p:sp>
      <p:sp>
        <p:nvSpPr>
          <p:cNvPr id="17" name="Footer Placeholder 16"/>
          <p:cNvSpPr>
            <a:spLocks noGrp="1"/>
          </p:cNvSpPr>
          <p:nvPr>
            <p:ph type="ftr" sz="quarter" idx="11"/>
          </p:nvPr>
        </p:nvSpPr>
        <p:spPr/>
        <p:txBody>
          <a:bodyPr/>
          <a:lstStyle/>
          <a:p>
            <a:endParaRPr lang="en-US">
              <a:solidFill>
                <a:srgbClr val="696464"/>
              </a:solidFill>
            </a:endParaRPr>
          </a:p>
        </p:txBody>
      </p:sp>
      <p:sp>
        <p:nvSpPr>
          <p:cNvPr id="29" name="Slide Number Placeholder 28"/>
          <p:cNvSpPr>
            <a:spLocks noGrp="1"/>
          </p:cNvSpPr>
          <p:nvPr>
            <p:ph type="sldNum" sz="quarter" idx="12"/>
          </p:nvPr>
        </p:nvSpPr>
        <p:spPr>
          <a:xfrm>
            <a:off x="146304" y="6210300"/>
            <a:ext cx="457200" cy="457200"/>
          </a:xfrm>
          <a:prstGeom prst="ellipse">
            <a:avLst/>
          </a:prstGeom>
        </p:spPr>
        <p:txBody>
          <a:bodyPr lIns="0" tIns="0" rIns="0" bIns="0">
            <a:noAutofit/>
          </a:bodyPr>
          <a:lstStyle>
            <a:lvl1pPr>
              <a:defRPr sz="1400">
                <a:solidFill>
                  <a:srgbClr val="FFFFFF"/>
                </a:solidFill>
              </a:defRPr>
            </a:lvl1pPr>
          </a:lstStyle>
          <a:p>
            <a:fld id="{1E61B4EE-928A-4164-815A-4E8618A80394}" type="slidenum">
              <a:rPr lang="en-US" smtClean="0"/>
              <a:pPr/>
              <a:t>‹#›</a:t>
            </a:fld>
            <a:endParaRPr lang="en-US"/>
          </a:p>
        </p:txBody>
      </p:sp>
      <p:sp>
        <p:nvSpPr>
          <p:cNvPr id="7" name="Rectangle 6"/>
          <p:cNvSpPr/>
          <p:nvPr/>
        </p:nvSpPr>
        <p:spPr>
          <a:xfrm>
            <a:off x="62931" y="1449303"/>
            <a:ext cx="9021537" cy="1527349"/>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pPr>
            <a:endParaRPr lang="en-US">
              <a:solidFill>
                <a:prstClr val="white"/>
              </a:solidFill>
            </a:endParaRPr>
          </a:p>
        </p:txBody>
      </p:sp>
      <p:sp>
        <p:nvSpPr>
          <p:cNvPr id="10" name="Rectangle 9"/>
          <p:cNvSpPr/>
          <p:nvPr/>
        </p:nvSpPr>
        <p:spPr>
          <a:xfrm>
            <a:off x="62931" y="1396720"/>
            <a:ext cx="9021537" cy="120580"/>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pPr>
            <a:endParaRPr lang="en-US">
              <a:solidFill>
                <a:prstClr val="white"/>
              </a:solidFill>
            </a:endParaRPr>
          </a:p>
        </p:txBody>
      </p:sp>
      <p:sp>
        <p:nvSpPr>
          <p:cNvPr id="11" name="Rectangle 10"/>
          <p:cNvSpPr/>
          <p:nvPr/>
        </p:nvSpPr>
        <p:spPr>
          <a:xfrm>
            <a:off x="62931" y="2976649"/>
            <a:ext cx="9021537" cy="110532"/>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pPr>
            <a:endParaRPr lang="en-US">
              <a:solidFill>
                <a:prstClr val="white"/>
              </a:solidFill>
            </a:endParaRPr>
          </a:p>
        </p:txBody>
      </p:sp>
      <p:sp>
        <p:nvSpPr>
          <p:cNvPr id="8" name="Title 7"/>
          <p:cNvSpPr>
            <a:spLocks noGrp="1"/>
          </p:cNvSpPr>
          <p:nvPr>
            <p:ph type="ctrTitle"/>
          </p:nvPr>
        </p:nvSpPr>
        <p:spPr>
          <a:xfrm>
            <a:off x="457200" y="1505930"/>
            <a:ext cx="8229600" cy="1470025"/>
          </a:xfrm>
        </p:spPr>
        <p:txBody>
          <a:bodyPr anchor="ctr">
            <a:normAutofit/>
          </a:bodyPr>
          <a:lstStyle>
            <a:lvl1pPr algn="ctr">
              <a:defRPr lang="en-US" sz="4400" dirty="0">
                <a:solidFill>
                  <a:srgbClr val="FFFFFF"/>
                </a:solidFill>
              </a:defRPr>
            </a:lvl1pPr>
          </a:lstStyle>
          <a:p>
            <a:r>
              <a:rPr kumimoji="0" lang="en-US" dirty="0" smtClean="0"/>
              <a:t>Click to edit Master title style</a:t>
            </a:r>
            <a:endParaRPr kumimoji="0" lang="en-US" dirty="0"/>
          </a:p>
        </p:txBody>
      </p:sp>
    </p:spTree>
    <p:extLst>
      <p:ext uri="{BB962C8B-B14F-4D97-AF65-F5344CB8AC3E}">
        <p14:creationId xmlns:p14="http://schemas.microsoft.com/office/powerpoint/2010/main" val="3421334487"/>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400398"/>
            <a:ext cx="8229600" cy="868362"/>
          </a:xfrm>
        </p:spPr>
        <p:txBody>
          <a:bodyPr>
            <a:noAutofit/>
          </a:bodyPr>
          <a:lstStyle>
            <a:lvl1pPr>
              <a:defRPr sz="4800" b="1"/>
            </a:lvl1pPr>
          </a:lstStyle>
          <a:p>
            <a:r>
              <a:rPr kumimoji="0" lang="en-US" dirty="0" smtClean="0"/>
              <a:t>Click to edit Master title style</a:t>
            </a:r>
            <a:endParaRPr kumimoji="0" lang="en-US" dirty="0"/>
          </a:p>
        </p:txBody>
      </p:sp>
      <p:sp>
        <p:nvSpPr>
          <p:cNvPr id="4" name="Date Placeholder 3"/>
          <p:cNvSpPr>
            <a:spLocks noGrp="1"/>
          </p:cNvSpPr>
          <p:nvPr>
            <p:ph type="dt" sz="half" idx="10"/>
          </p:nvPr>
        </p:nvSpPr>
        <p:spPr/>
        <p:txBody>
          <a:bodyPr/>
          <a:lstStyle/>
          <a:p>
            <a:fld id="{BC372FE4-BF85-427C-90D9-759511A84525}" type="datetimeFigureOut">
              <a:rPr lang="en-US" smtClean="0">
                <a:solidFill>
                  <a:srgbClr val="696464"/>
                </a:solidFill>
              </a:rPr>
              <a:pPr/>
              <a:t>8/27/2012</a:t>
            </a:fld>
            <a:endParaRPr lang="en-US">
              <a:solidFill>
                <a:srgbClr val="696464"/>
              </a:solidFill>
            </a:endParaRPr>
          </a:p>
        </p:txBody>
      </p:sp>
      <p:sp>
        <p:nvSpPr>
          <p:cNvPr id="5" name="Footer Placeholder 4"/>
          <p:cNvSpPr>
            <a:spLocks noGrp="1"/>
          </p:cNvSpPr>
          <p:nvPr>
            <p:ph type="ftr" sz="quarter" idx="11"/>
          </p:nvPr>
        </p:nvSpPr>
        <p:spPr/>
        <p:txBody>
          <a:bodyPr/>
          <a:lstStyle/>
          <a:p>
            <a:endParaRPr lang="en-US">
              <a:solidFill>
                <a:srgbClr val="696464"/>
              </a:solidFill>
            </a:endParaRPr>
          </a:p>
        </p:txBody>
      </p:sp>
      <p:sp>
        <p:nvSpPr>
          <p:cNvPr id="6" name="Slide Number Placeholder 5"/>
          <p:cNvSpPr>
            <a:spLocks noGrp="1"/>
          </p:cNvSpPr>
          <p:nvPr>
            <p:ph type="sldNum" sz="quarter" idx="12"/>
          </p:nvPr>
        </p:nvSpPr>
        <p:spPr>
          <a:xfrm>
            <a:off x="146304" y="6210300"/>
            <a:ext cx="457200" cy="457200"/>
          </a:xfrm>
          <a:prstGeom prst="ellipse">
            <a:avLst/>
          </a:prstGeom>
        </p:spPr>
        <p:txBody>
          <a:bodyPr/>
          <a:lstStyle/>
          <a:p>
            <a:fld id="{1E61B4EE-928A-4164-815A-4E8618A80394}" type="slidenum">
              <a:rPr lang="en-US" smtClean="0"/>
              <a:pPr/>
              <a:t>‹#›</a:t>
            </a:fld>
            <a:endParaRPr lang="en-US"/>
          </a:p>
        </p:txBody>
      </p:sp>
      <p:sp>
        <p:nvSpPr>
          <p:cNvPr id="8" name="Content Placeholder 7"/>
          <p:cNvSpPr>
            <a:spLocks noGrp="1"/>
          </p:cNvSpPr>
          <p:nvPr>
            <p:ph sz="quarter" idx="1"/>
          </p:nvPr>
        </p:nvSpPr>
        <p:spPr>
          <a:xfrm>
            <a:off x="457200" y="1066800"/>
            <a:ext cx="8229600" cy="4953000"/>
          </a:xfrm>
        </p:spPr>
        <p:txBody>
          <a:bodyPr vert="horz">
            <a:normAutofit/>
          </a:bodyPr>
          <a:lstStyle>
            <a:lvl1pPr>
              <a:defRPr sz="4000"/>
            </a:lvl1pPr>
            <a:lvl2pPr>
              <a:defRPr sz="4000"/>
            </a:lvl2pPr>
            <a:lvl3pPr>
              <a:defRPr sz="3600"/>
            </a:lvl3pPr>
            <a:lvl4pPr>
              <a:defRPr sz="3600"/>
            </a:lvl4pPr>
            <a:lvl5pPr>
              <a:defRPr sz="3600"/>
            </a:lvl5pPr>
          </a:lstStyle>
          <a:p>
            <a:pPr lvl="0" eaLnBrk="1" latinLnBrk="0" hangingPunct="1"/>
            <a:r>
              <a:rPr lang="en-US" dirty="0" smtClean="0"/>
              <a:t>Click to edit Master text styles</a:t>
            </a:r>
          </a:p>
          <a:p>
            <a:pPr lvl="1" eaLnBrk="1" latinLnBrk="0" hangingPunct="1"/>
            <a:r>
              <a:rPr lang="en-US" dirty="0" smtClean="0"/>
              <a:t>Second level</a:t>
            </a:r>
          </a:p>
          <a:p>
            <a:pPr lvl="2" eaLnBrk="1" latinLnBrk="0" hangingPunct="1"/>
            <a:r>
              <a:rPr lang="en-US" dirty="0" smtClean="0"/>
              <a:t>Third level</a:t>
            </a:r>
          </a:p>
          <a:p>
            <a:pPr lvl="3" eaLnBrk="1" latinLnBrk="0" hangingPunct="1"/>
            <a:r>
              <a:rPr lang="en-US" dirty="0" smtClean="0"/>
              <a:t>Fourth level</a:t>
            </a:r>
          </a:p>
          <a:p>
            <a:pPr lvl="4" eaLnBrk="1" latinLnBrk="0" hangingPunct="1"/>
            <a:r>
              <a:rPr lang="en-US" dirty="0" smtClean="0"/>
              <a:t>Fifth level</a:t>
            </a:r>
            <a:endParaRPr kumimoji="0" lang="en-US" dirty="0"/>
          </a:p>
        </p:txBody>
      </p:sp>
    </p:spTree>
    <p:extLst>
      <p:ext uri="{BB962C8B-B14F-4D97-AF65-F5344CB8AC3E}">
        <p14:creationId xmlns:p14="http://schemas.microsoft.com/office/powerpoint/2010/main" val="2355355504"/>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3">
        <a:schemeClr val="bg1"/>
      </p:bgRef>
    </p:bg>
    <p:spTree>
      <p:nvGrpSpPr>
        <p:cNvPr id="1" name=""/>
        <p:cNvGrpSpPr/>
        <p:nvPr/>
      </p:nvGrpSpPr>
      <p:grpSpPr>
        <a:xfrm>
          <a:off x="0" y="0"/>
          <a:ext cx="0" cy="0"/>
          <a:chOff x="0" y="0"/>
          <a:chExt cx="0" cy="0"/>
        </a:xfrm>
      </p:grpSpPr>
      <p:sp>
        <p:nvSpPr>
          <p:cNvPr id="11" name="Rectangle 10"/>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a:solidFill>
                <a:prstClr val="white"/>
              </a:solidFill>
            </a:endParaRPr>
          </a:p>
        </p:txBody>
      </p:sp>
      <p:sp useBgFill="1">
        <p:nvSpPr>
          <p:cNvPr id="10" name="Rounded Rectangle 9"/>
          <p:cNvSpPr/>
          <p:nvPr/>
        </p:nvSpPr>
        <p:spPr>
          <a:xfrm>
            <a:off x="65313" y="69755"/>
            <a:ext cx="9013372" cy="6692201"/>
          </a:xfrm>
          <a:prstGeom prst="roundRect">
            <a:avLst>
              <a:gd name="adj" fmla="val 4929"/>
            </a:avLst>
          </a:prstGeom>
          <a:ln w="6350" cap="sq" cmpd="sng" algn="ctr">
            <a:solidFill>
              <a:schemeClr val="tx1">
                <a:alpha val="100000"/>
              </a:schemeClr>
            </a:solidFill>
            <a:prstDash val="solid"/>
          </a:ln>
          <a:effectLst/>
        </p:spPr>
        <p:style>
          <a:lnRef idx="3">
            <a:schemeClr val="lt1"/>
          </a:lnRef>
          <a:fillRef idx="1003">
            <a:schemeClr val="lt1"/>
          </a:fillRef>
          <a:effectRef idx="1">
            <a:schemeClr val="accent1"/>
          </a:effectRef>
          <a:fontRef idx="minor">
            <a:schemeClr val="lt1"/>
          </a:fontRef>
        </p:style>
        <p:txBody>
          <a:bodyPr anchor="ctr"/>
          <a:lstStyle/>
          <a:p>
            <a:pPr algn="ctr" fontAlgn="auto">
              <a:spcBef>
                <a:spcPts val="0"/>
              </a:spcBef>
              <a:spcAft>
                <a:spcPts val="0"/>
              </a:spcAft>
            </a:pPr>
            <a:endParaRPr lang="en-US">
              <a:solidFill>
                <a:prstClr val="white"/>
              </a:solidFill>
            </a:endParaRPr>
          </a:p>
        </p:txBody>
      </p:sp>
      <p:sp>
        <p:nvSpPr>
          <p:cNvPr id="2" name="Title 1"/>
          <p:cNvSpPr>
            <a:spLocks noGrp="1"/>
          </p:cNvSpPr>
          <p:nvPr>
            <p:ph type="title"/>
          </p:nvPr>
        </p:nvSpPr>
        <p:spPr>
          <a:xfrm>
            <a:off x="722313" y="952500"/>
            <a:ext cx="7772400" cy="1362075"/>
          </a:xfrm>
        </p:spPr>
        <p:txBody>
          <a:bodyPr anchor="b" anchorCtr="0"/>
          <a:lstStyle>
            <a:lvl1pPr algn="l">
              <a:buNone/>
              <a:defRPr sz="4000" b="0" cap="none"/>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722313" y="2547938"/>
            <a:ext cx="7772400" cy="1338262"/>
          </a:xfrm>
        </p:spPr>
        <p:txBody>
          <a:bodyPr anchor="t" anchorCtr="0"/>
          <a:lstStyle>
            <a:lvl1pPr marL="0" indent="0">
              <a:buNone/>
              <a:defRPr sz="24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BC372FE4-BF85-427C-90D9-759511A84525}" type="datetimeFigureOut">
              <a:rPr lang="en-US" smtClean="0">
                <a:solidFill>
                  <a:srgbClr val="696464"/>
                </a:solidFill>
              </a:rPr>
              <a:pPr/>
              <a:t>8/27/2012</a:t>
            </a:fld>
            <a:endParaRPr lang="en-US">
              <a:solidFill>
                <a:srgbClr val="696464"/>
              </a:solidFill>
            </a:endParaRPr>
          </a:p>
        </p:txBody>
      </p:sp>
      <p:sp>
        <p:nvSpPr>
          <p:cNvPr id="5" name="Footer Placeholder 4"/>
          <p:cNvSpPr>
            <a:spLocks noGrp="1"/>
          </p:cNvSpPr>
          <p:nvPr>
            <p:ph type="ftr" sz="quarter" idx="11"/>
          </p:nvPr>
        </p:nvSpPr>
        <p:spPr>
          <a:xfrm>
            <a:off x="800100" y="6172200"/>
            <a:ext cx="4000500" cy="457200"/>
          </a:xfrm>
        </p:spPr>
        <p:txBody>
          <a:bodyPr/>
          <a:lstStyle/>
          <a:p>
            <a:endParaRPr lang="en-US">
              <a:solidFill>
                <a:srgbClr val="696464"/>
              </a:solidFill>
            </a:endParaRPr>
          </a:p>
        </p:txBody>
      </p:sp>
      <p:sp>
        <p:nvSpPr>
          <p:cNvPr id="7" name="Rectangle 6"/>
          <p:cNvSpPr/>
          <p:nvPr/>
        </p:nvSpPr>
        <p:spPr>
          <a:xfrm flipV="1">
            <a:off x="69412" y="2376830"/>
            <a:ext cx="9013515" cy="91440"/>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pPr>
            <a:endParaRPr lang="en-US">
              <a:solidFill>
                <a:prstClr val="white"/>
              </a:solidFill>
            </a:endParaRPr>
          </a:p>
        </p:txBody>
      </p:sp>
      <p:sp>
        <p:nvSpPr>
          <p:cNvPr id="8" name="Rectangle 7"/>
          <p:cNvSpPr/>
          <p:nvPr/>
        </p:nvSpPr>
        <p:spPr>
          <a:xfrm>
            <a:off x="69146" y="2341475"/>
            <a:ext cx="9013781" cy="45719"/>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pPr>
            <a:endParaRPr lang="en-US">
              <a:solidFill>
                <a:prstClr val="white"/>
              </a:solidFill>
            </a:endParaRPr>
          </a:p>
        </p:txBody>
      </p:sp>
      <p:sp>
        <p:nvSpPr>
          <p:cNvPr id="9" name="Rectangle 8"/>
          <p:cNvSpPr/>
          <p:nvPr/>
        </p:nvSpPr>
        <p:spPr>
          <a:xfrm>
            <a:off x="68306" y="2468880"/>
            <a:ext cx="9014621" cy="45720"/>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pPr>
            <a:endParaRPr lang="en-US">
              <a:solidFill>
                <a:prstClr val="white"/>
              </a:solidFill>
            </a:endParaRPr>
          </a:p>
        </p:txBody>
      </p:sp>
      <p:sp>
        <p:nvSpPr>
          <p:cNvPr id="6" name="Slide Number Placeholder 5"/>
          <p:cNvSpPr>
            <a:spLocks noGrp="1"/>
          </p:cNvSpPr>
          <p:nvPr>
            <p:ph type="sldNum" sz="quarter" idx="12"/>
          </p:nvPr>
        </p:nvSpPr>
        <p:spPr>
          <a:xfrm>
            <a:off x="146304" y="6208776"/>
            <a:ext cx="457200" cy="457200"/>
          </a:xfrm>
          <a:prstGeom prst="ellipse">
            <a:avLst/>
          </a:prstGeom>
        </p:spPr>
        <p:txBody>
          <a:bodyPr/>
          <a:lstStyle/>
          <a:p>
            <a:fld id="{1E61B4EE-928A-4164-815A-4E8618A80394}" type="slidenum">
              <a:rPr lang="en-US" smtClean="0"/>
              <a:pPr/>
              <a:t>‹#›</a:t>
            </a:fld>
            <a:endParaRPr lang="en-US"/>
          </a:p>
        </p:txBody>
      </p:sp>
    </p:spTree>
    <p:extLst>
      <p:ext uri="{BB962C8B-B14F-4D97-AF65-F5344CB8AC3E}">
        <p14:creationId xmlns:p14="http://schemas.microsoft.com/office/powerpoint/2010/main" val="3834058636"/>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p>
            <a:fld id="{BC372FE4-BF85-427C-90D9-759511A84525}" type="datetimeFigureOut">
              <a:rPr lang="en-US" smtClean="0">
                <a:solidFill>
                  <a:srgbClr val="696464"/>
                </a:solidFill>
              </a:rPr>
              <a:pPr/>
              <a:t>8/27/2012</a:t>
            </a:fld>
            <a:endParaRPr lang="en-US">
              <a:solidFill>
                <a:srgbClr val="696464"/>
              </a:solidFill>
            </a:endParaRPr>
          </a:p>
        </p:txBody>
      </p:sp>
      <p:sp>
        <p:nvSpPr>
          <p:cNvPr id="6" name="Footer Placeholder 5"/>
          <p:cNvSpPr>
            <a:spLocks noGrp="1"/>
          </p:cNvSpPr>
          <p:nvPr>
            <p:ph type="ftr" sz="quarter" idx="11"/>
          </p:nvPr>
        </p:nvSpPr>
        <p:spPr/>
        <p:txBody>
          <a:bodyPr/>
          <a:lstStyle/>
          <a:p>
            <a:endParaRPr lang="en-US">
              <a:solidFill>
                <a:srgbClr val="696464"/>
              </a:solidFill>
            </a:endParaRPr>
          </a:p>
        </p:txBody>
      </p:sp>
      <p:sp>
        <p:nvSpPr>
          <p:cNvPr id="7" name="Slide Number Placeholder 6"/>
          <p:cNvSpPr>
            <a:spLocks noGrp="1"/>
          </p:cNvSpPr>
          <p:nvPr>
            <p:ph type="sldNum" sz="quarter" idx="12"/>
          </p:nvPr>
        </p:nvSpPr>
        <p:spPr>
          <a:xfrm>
            <a:off x="146304" y="6210300"/>
            <a:ext cx="457200" cy="457200"/>
          </a:xfrm>
          <a:prstGeom prst="ellipse">
            <a:avLst/>
          </a:prstGeom>
        </p:spPr>
        <p:txBody>
          <a:bodyPr/>
          <a:lstStyle/>
          <a:p>
            <a:fld id="{1E61B4EE-928A-4164-815A-4E8618A80394}" type="slidenum">
              <a:rPr lang="en-US" smtClean="0"/>
              <a:pPr/>
              <a:t>‹#›</a:t>
            </a:fld>
            <a:endParaRPr lang="en-US"/>
          </a:p>
        </p:txBody>
      </p:sp>
      <p:sp>
        <p:nvSpPr>
          <p:cNvPr id="9" name="Content Placeholder 8"/>
          <p:cNvSpPr>
            <a:spLocks noGrp="1"/>
          </p:cNvSpPr>
          <p:nvPr>
            <p:ph sz="quarter" idx="1"/>
          </p:nvPr>
        </p:nvSpPr>
        <p:spPr>
          <a:xfrm>
            <a:off x="914400" y="1447800"/>
            <a:ext cx="3749040" cy="45720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1" name="Content Placeholder 10"/>
          <p:cNvSpPr>
            <a:spLocks noGrp="1"/>
          </p:cNvSpPr>
          <p:nvPr>
            <p:ph sz="quarter" idx="2"/>
          </p:nvPr>
        </p:nvSpPr>
        <p:spPr>
          <a:xfrm>
            <a:off x="4933950" y="1447800"/>
            <a:ext cx="3749040" cy="45720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extLst>
      <p:ext uri="{BB962C8B-B14F-4D97-AF65-F5344CB8AC3E}">
        <p14:creationId xmlns:p14="http://schemas.microsoft.com/office/powerpoint/2010/main" val="383625249"/>
      </p:ext>
    </p:extLst>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914400" y="273050"/>
            <a:ext cx="7772400" cy="1143000"/>
          </a:xfrm>
        </p:spPr>
        <p:txBody>
          <a:bodyPr anchor="b" anchorCtr="0"/>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914400" y="1447800"/>
            <a:ext cx="3733800" cy="762000"/>
          </a:xfrm>
          <a:noFill/>
          <a:ln w="12700" cap="sq" cmpd="sng" algn="ctr">
            <a:noFill/>
            <a:prstDash val="solid"/>
          </a:ln>
        </p:spPr>
        <p:txBody>
          <a:bodyPr lIns="91440" anchor="b" anchorCtr="0">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953000" y="1447800"/>
            <a:ext cx="3733800" cy="762000"/>
          </a:xfrm>
          <a:noFill/>
          <a:ln w="12700" cap="sq" cmpd="sng" algn="ctr">
            <a:noFill/>
            <a:prstDash val="solid"/>
          </a:ln>
        </p:spPr>
        <p:txBody>
          <a:bodyPr lIns="91440" anchor="b" anchorCtr="0">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7" name="Date Placeholder 6"/>
          <p:cNvSpPr>
            <a:spLocks noGrp="1"/>
          </p:cNvSpPr>
          <p:nvPr>
            <p:ph type="dt" sz="half" idx="10"/>
          </p:nvPr>
        </p:nvSpPr>
        <p:spPr/>
        <p:txBody>
          <a:bodyPr/>
          <a:lstStyle/>
          <a:p>
            <a:fld id="{BC372FE4-BF85-427C-90D9-759511A84525}" type="datetimeFigureOut">
              <a:rPr lang="en-US" smtClean="0">
                <a:solidFill>
                  <a:srgbClr val="696464"/>
                </a:solidFill>
              </a:rPr>
              <a:pPr/>
              <a:t>8/27/2012</a:t>
            </a:fld>
            <a:endParaRPr lang="en-US">
              <a:solidFill>
                <a:srgbClr val="696464"/>
              </a:solidFill>
            </a:endParaRPr>
          </a:p>
        </p:txBody>
      </p:sp>
      <p:sp>
        <p:nvSpPr>
          <p:cNvPr id="8" name="Footer Placeholder 7"/>
          <p:cNvSpPr>
            <a:spLocks noGrp="1"/>
          </p:cNvSpPr>
          <p:nvPr>
            <p:ph type="ftr" sz="quarter" idx="11"/>
          </p:nvPr>
        </p:nvSpPr>
        <p:spPr/>
        <p:txBody>
          <a:bodyPr/>
          <a:lstStyle/>
          <a:p>
            <a:endParaRPr lang="en-US">
              <a:solidFill>
                <a:srgbClr val="696464"/>
              </a:solidFill>
            </a:endParaRPr>
          </a:p>
        </p:txBody>
      </p:sp>
      <p:sp>
        <p:nvSpPr>
          <p:cNvPr id="9" name="Slide Number Placeholder 8"/>
          <p:cNvSpPr>
            <a:spLocks noGrp="1"/>
          </p:cNvSpPr>
          <p:nvPr>
            <p:ph type="sldNum" sz="quarter" idx="12"/>
          </p:nvPr>
        </p:nvSpPr>
        <p:spPr>
          <a:xfrm>
            <a:off x="146304" y="6210300"/>
            <a:ext cx="457200" cy="457200"/>
          </a:xfrm>
          <a:prstGeom prst="ellipse">
            <a:avLst/>
          </a:prstGeom>
        </p:spPr>
        <p:txBody>
          <a:bodyPr/>
          <a:lstStyle/>
          <a:p>
            <a:fld id="{1E61B4EE-928A-4164-815A-4E8618A80394}" type="slidenum">
              <a:rPr lang="en-US" smtClean="0"/>
              <a:pPr/>
              <a:t>‹#›</a:t>
            </a:fld>
            <a:endParaRPr lang="en-US"/>
          </a:p>
        </p:txBody>
      </p:sp>
      <p:sp>
        <p:nvSpPr>
          <p:cNvPr id="11" name="Content Placeholder 10"/>
          <p:cNvSpPr>
            <a:spLocks noGrp="1"/>
          </p:cNvSpPr>
          <p:nvPr>
            <p:ph sz="half" idx="2"/>
          </p:nvPr>
        </p:nvSpPr>
        <p:spPr>
          <a:xfrm>
            <a:off x="914400" y="2247900"/>
            <a:ext cx="3733800" cy="38862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half" idx="4"/>
          </p:nvPr>
        </p:nvSpPr>
        <p:spPr>
          <a:xfrm>
            <a:off x="4953000" y="2247900"/>
            <a:ext cx="3733800" cy="38862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extLst>
      <p:ext uri="{BB962C8B-B14F-4D97-AF65-F5344CB8AC3E}">
        <p14:creationId xmlns:p14="http://schemas.microsoft.com/office/powerpoint/2010/main" val="1000848724"/>
      </p:ext>
    </p:extLst>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BC372FE4-BF85-427C-90D9-759511A84525}" type="datetimeFigureOut">
              <a:rPr lang="en-US" smtClean="0">
                <a:solidFill>
                  <a:srgbClr val="696464"/>
                </a:solidFill>
              </a:rPr>
              <a:pPr/>
              <a:t>8/27/2012</a:t>
            </a:fld>
            <a:endParaRPr lang="en-US">
              <a:solidFill>
                <a:srgbClr val="696464"/>
              </a:solidFill>
            </a:endParaRPr>
          </a:p>
        </p:txBody>
      </p:sp>
      <p:sp>
        <p:nvSpPr>
          <p:cNvPr id="4" name="Footer Placeholder 3"/>
          <p:cNvSpPr>
            <a:spLocks noGrp="1"/>
          </p:cNvSpPr>
          <p:nvPr>
            <p:ph type="ftr" sz="quarter" idx="11"/>
          </p:nvPr>
        </p:nvSpPr>
        <p:spPr/>
        <p:txBody>
          <a:bodyPr/>
          <a:lstStyle/>
          <a:p>
            <a:endParaRPr lang="en-US">
              <a:solidFill>
                <a:srgbClr val="696464"/>
              </a:solidFill>
            </a:endParaRPr>
          </a:p>
        </p:txBody>
      </p:sp>
      <p:sp>
        <p:nvSpPr>
          <p:cNvPr id="5" name="Slide Number Placeholder 4"/>
          <p:cNvSpPr>
            <a:spLocks noGrp="1"/>
          </p:cNvSpPr>
          <p:nvPr>
            <p:ph type="sldNum" sz="quarter" idx="12"/>
          </p:nvPr>
        </p:nvSpPr>
        <p:spPr>
          <a:xfrm>
            <a:off x="146304" y="6210300"/>
            <a:ext cx="457200" cy="457200"/>
          </a:xfrm>
          <a:prstGeom prst="ellipse">
            <a:avLst/>
          </a:prstGeom>
        </p:spPr>
        <p:txBody>
          <a:bodyPr/>
          <a:lstStyle/>
          <a:p>
            <a:fld id="{1E61B4EE-928A-4164-815A-4E8618A80394}" type="slidenum">
              <a:rPr lang="en-US" smtClean="0"/>
              <a:pPr/>
              <a:t>‹#›</a:t>
            </a:fld>
            <a:endParaRPr lang="en-US"/>
          </a:p>
        </p:txBody>
      </p:sp>
    </p:spTree>
    <p:extLst>
      <p:ext uri="{BB962C8B-B14F-4D97-AF65-F5344CB8AC3E}">
        <p14:creationId xmlns:p14="http://schemas.microsoft.com/office/powerpoint/2010/main" val="1815429087"/>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523788969"/>
      </p:ext>
    </p:extLst>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C372FE4-BF85-427C-90D9-759511A84525}" type="datetimeFigureOut">
              <a:rPr lang="en-US" smtClean="0">
                <a:solidFill>
                  <a:srgbClr val="696464"/>
                </a:solidFill>
              </a:rPr>
              <a:pPr/>
              <a:t>8/27/2012</a:t>
            </a:fld>
            <a:endParaRPr lang="en-US">
              <a:solidFill>
                <a:srgbClr val="696464"/>
              </a:solidFill>
            </a:endParaRPr>
          </a:p>
        </p:txBody>
      </p:sp>
      <p:sp>
        <p:nvSpPr>
          <p:cNvPr id="3" name="Footer Placeholder 2"/>
          <p:cNvSpPr>
            <a:spLocks noGrp="1"/>
          </p:cNvSpPr>
          <p:nvPr>
            <p:ph type="ftr" sz="quarter" idx="11"/>
          </p:nvPr>
        </p:nvSpPr>
        <p:spPr/>
        <p:txBody>
          <a:bodyPr/>
          <a:lstStyle/>
          <a:p>
            <a:endParaRPr lang="en-US">
              <a:solidFill>
                <a:srgbClr val="696464"/>
              </a:solidFill>
            </a:endParaRPr>
          </a:p>
        </p:txBody>
      </p:sp>
      <p:sp>
        <p:nvSpPr>
          <p:cNvPr id="4" name="Slide Number Placeholder 3"/>
          <p:cNvSpPr>
            <a:spLocks noGrp="1"/>
          </p:cNvSpPr>
          <p:nvPr>
            <p:ph type="sldNum" sz="quarter" idx="12"/>
          </p:nvPr>
        </p:nvSpPr>
        <p:spPr>
          <a:xfrm>
            <a:off x="146304" y="6210300"/>
            <a:ext cx="457200" cy="457200"/>
          </a:xfrm>
          <a:prstGeom prst="ellipse">
            <a:avLst/>
          </a:prstGeom>
        </p:spPr>
        <p:txBody>
          <a:bodyPr/>
          <a:lstStyle/>
          <a:p>
            <a:fld id="{1E61B4EE-928A-4164-815A-4E8618A80394}" type="slidenum">
              <a:rPr lang="en-US" smtClean="0"/>
              <a:pPr/>
              <a:t>‹#›</a:t>
            </a:fld>
            <a:endParaRPr lang="en-US"/>
          </a:p>
        </p:txBody>
      </p:sp>
    </p:spTree>
    <p:extLst>
      <p:ext uri="{BB962C8B-B14F-4D97-AF65-F5344CB8AC3E}">
        <p14:creationId xmlns:p14="http://schemas.microsoft.com/office/powerpoint/2010/main" val="1741431908"/>
      </p:ext>
    </p:extLst>
  </p:cSld>
  <p:clrMapOvr>
    <a:masterClrMapping/>
  </p:clrMapOvr>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Rectangle 7"/>
          <p:cNvSpPr/>
          <p:nvPr/>
        </p:nvSpPr>
        <p:spPr>
          <a:xfrm>
            <a:off x="0" y="0"/>
            <a:ext cx="9144000" cy="6858000"/>
          </a:xfrm>
          <a:prstGeom prst="rect">
            <a:avLst/>
          </a:prstGeom>
          <a:solidFill>
            <a:srgbClr val="FFFFFF"/>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pPr>
            <a:endParaRPr lang="en-US">
              <a:solidFill>
                <a:prstClr val="white"/>
              </a:solidFill>
            </a:endParaRPr>
          </a:p>
        </p:txBody>
      </p:sp>
      <p:sp useBgFill="1">
        <p:nvSpPr>
          <p:cNvPr id="9" name="Rounded Rectangle 8"/>
          <p:cNvSpPr/>
          <p:nvPr/>
        </p:nvSpPr>
        <p:spPr>
          <a:xfrm>
            <a:off x="64008" y="69755"/>
            <a:ext cx="9013372" cy="6693408"/>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fontAlgn="auto">
              <a:spcBef>
                <a:spcPts val="0"/>
              </a:spcBef>
              <a:spcAft>
                <a:spcPts val="0"/>
              </a:spcAft>
            </a:pPr>
            <a:endParaRPr lang="en-US">
              <a:solidFill>
                <a:prstClr val="white"/>
              </a:solidFill>
            </a:endParaRPr>
          </a:p>
        </p:txBody>
      </p:sp>
      <p:sp>
        <p:nvSpPr>
          <p:cNvPr id="2" name="Title 1"/>
          <p:cNvSpPr>
            <a:spLocks noGrp="1"/>
          </p:cNvSpPr>
          <p:nvPr>
            <p:ph type="title"/>
          </p:nvPr>
        </p:nvSpPr>
        <p:spPr>
          <a:xfrm>
            <a:off x="914400" y="273050"/>
            <a:ext cx="7772400" cy="1143000"/>
          </a:xfrm>
        </p:spPr>
        <p:txBody>
          <a:bodyPr anchor="b" anchorCtr="0"/>
          <a:lstStyle>
            <a:lvl1pPr algn="l">
              <a:buNone/>
              <a:defRPr sz="4000" b="0"/>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914400" y="1600200"/>
            <a:ext cx="1905000" cy="4495800"/>
          </a:xfrm>
        </p:spPr>
        <p:txBody>
          <a:bodyPr/>
          <a:lstStyle>
            <a:lvl1pPr marL="0" indent="0">
              <a:buNone/>
              <a:defRPr sz="18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BC372FE4-BF85-427C-90D9-759511A84525}" type="datetimeFigureOut">
              <a:rPr lang="en-US" smtClean="0">
                <a:solidFill>
                  <a:srgbClr val="696464"/>
                </a:solidFill>
              </a:rPr>
              <a:pPr/>
              <a:t>8/27/2012</a:t>
            </a:fld>
            <a:endParaRPr lang="en-US">
              <a:solidFill>
                <a:srgbClr val="696464"/>
              </a:solidFill>
            </a:endParaRPr>
          </a:p>
        </p:txBody>
      </p:sp>
      <p:sp>
        <p:nvSpPr>
          <p:cNvPr id="6" name="Footer Placeholder 5"/>
          <p:cNvSpPr>
            <a:spLocks noGrp="1"/>
          </p:cNvSpPr>
          <p:nvPr>
            <p:ph type="ftr" sz="quarter" idx="11"/>
          </p:nvPr>
        </p:nvSpPr>
        <p:spPr/>
        <p:txBody>
          <a:bodyPr/>
          <a:lstStyle/>
          <a:p>
            <a:endParaRPr lang="en-US">
              <a:solidFill>
                <a:srgbClr val="696464"/>
              </a:solidFill>
            </a:endParaRPr>
          </a:p>
        </p:txBody>
      </p:sp>
      <p:sp>
        <p:nvSpPr>
          <p:cNvPr id="7" name="Slide Number Placeholder 6"/>
          <p:cNvSpPr>
            <a:spLocks noGrp="1"/>
          </p:cNvSpPr>
          <p:nvPr>
            <p:ph type="sldNum" sz="quarter" idx="12"/>
          </p:nvPr>
        </p:nvSpPr>
        <p:spPr>
          <a:xfrm>
            <a:off x="146304" y="6210300"/>
            <a:ext cx="457200" cy="457200"/>
          </a:xfrm>
          <a:prstGeom prst="ellipse">
            <a:avLst/>
          </a:prstGeom>
        </p:spPr>
        <p:txBody>
          <a:bodyPr/>
          <a:lstStyle/>
          <a:p>
            <a:fld id="{1E61B4EE-928A-4164-815A-4E8618A80394}" type="slidenum">
              <a:rPr lang="en-US" smtClean="0"/>
              <a:pPr/>
              <a:t>‹#›</a:t>
            </a:fld>
            <a:endParaRPr lang="en-US"/>
          </a:p>
        </p:txBody>
      </p:sp>
      <p:sp>
        <p:nvSpPr>
          <p:cNvPr id="11" name="Content Placeholder 10"/>
          <p:cNvSpPr>
            <a:spLocks noGrp="1"/>
          </p:cNvSpPr>
          <p:nvPr>
            <p:ph sz="quarter" idx="1"/>
          </p:nvPr>
        </p:nvSpPr>
        <p:spPr>
          <a:xfrm>
            <a:off x="2971800" y="1600200"/>
            <a:ext cx="5715000" cy="44958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extLst>
      <p:ext uri="{BB962C8B-B14F-4D97-AF65-F5344CB8AC3E}">
        <p14:creationId xmlns:p14="http://schemas.microsoft.com/office/powerpoint/2010/main" val="2383881249"/>
      </p:ext>
    </p:extLst>
  </p:cSld>
  <p:clrMapOvr>
    <a:masterClrMapping/>
  </p:clrMapOvr>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4400" y="4900550"/>
            <a:ext cx="7315200" cy="522288"/>
          </a:xfrm>
        </p:spPr>
        <p:txBody>
          <a:bodyPr anchor="ctr">
            <a:noAutofit/>
          </a:bodyPr>
          <a:lstStyle>
            <a:lvl1pPr algn="l">
              <a:buNone/>
              <a:defRPr sz="2800" b="0"/>
            </a:lvl1pPr>
          </a:lstStyle>
          <a:p>
            <a:r>
              <a:rPr kumimoji="0" lang="en-US" smtClean="0"/>
              <a:t>Click to edit Master title style</a:t>
            </a:r>
            <a:endParaRPr kumimoji="0" lang="en-US"/>
          </a:p>
        </p:txBody>
      </p:sp>
      <p:sp>
        <p:nvSpPr>
          <p:cNvPr id="4" name="Text Placeholder 3"/>
          <p:cNvSpPr>
            <a:spLocks noGrp="1"/>
          </p:cNvSpPr>
          <p:nvPr>
            <p:ph type="body" sz="half" idx="2"/>
          </p:nvPr>
        </p:nvSpPr>
        <p:spPr>
          <a:xfrm>
            <a:off x="914400" y="5445825"/>
            <a:ext cx="7315200" cy="685800"/>
          </a:xfrm>
        </p:spPr>
        <p:txBody>
          <a:bodyPr/>
          <a:lstStyle>
            <a:lvl1pPr marL="0" indent="0">
              <a:buFontTx/>
              <a:buNone/>
              <a:defRPr sz="16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BC372FE4-BF85-427C-90D9-759511A84525}" type="datetimeFigureOut">
              <a:rPr lang="en-US" smtClean="0">
                <a:solidFill>
                  <a:srgbClr val="696464"/>
                </a:solidFill>
              </a:rPr>
              <a:pPr/>
              <a:t>8/27/2012</a:t>
            </a:fld>
            <a:endParaRPr lang="en-US">
              <a:solidFill>
                <a:srgbClr val="696464"/>
              </a:solidFill>
            </a:endParaRPr>
          </a:p>
        </p:txBody>
      </p:sp>
      <p:sp>
        <p:nvSpPr>
          <p:cNvPr id="6" name="Footer Placeholder 5"/>
          <p:cNvSpPr>
            <a:spLocks noGrp="1"/>
          </p:cNvSpPr>
          <p:nvPr>
            <p:ph type="ftr" sz="quarter" idx="11"/>
          </p:nvPr>
        </p:nvSpPr>
        <p:spPr>
          <a:xfrm>
            <a:off x="914400" y="6172200"/>
            <a:ext cx="3886200" cy="457200"/>
          </a:xfrm>
        </p:spPr>
        <p:txBody>
          <a:bodyPr/>
          <a:lstStyle/>
          <a:p>
            <a:endParaRPr lang="en-US">
              <a:solidFill>
                <a:srgbClr val="696464"/>
              </a:solidFill>
            </a:endParaRPr>
          </a:p>
        </p:txBody>
      </p:sp>
      <p:sp>
        <p:nvSpPr>
          <p:cNvPr id="7" name="Slide Number Placeholder 6"/>
          <p:cNvSpPr>
            <a:spLocks noGrp="1"/>
          </p:cNvSpPr>
          <p:nvPr>
            <p:ph type="sldNum" sz="quarter" idx="12"/>
          </p:nvPr>
        </p:nvSpPr>
        <p:spPr>
          <a:xfrm>
            <a:off x="146304" y="6208776"/>
            <a:ext cx="457200" cy="457200"/>
          </a:xfrm>
          <a:prstGeom prst="ellipse">
            <a:avLst/>
          </a:prstGeom>
        </p:spPr>
        <p:txBody>
          <a:bodyPr/>
          <a:lstStyle/>
          <a:p>
            <a:fld id="{1E61B4EE-928A-4164-815A-4E8618A80394}" type="slidenum">
              <a:rPr lang="en-US" smtClean="0"/>
              <a:pPr/>
              <a:t>‹#›</a:t>
            </a:fld>
            <a:endParaRPr lang="en-US"/>
          </a:p>
        </p:txBody>
      </p:sp>
      <p:sp>
        <p:nvSpPr>
          <p:cNvPr id="11" name="Rectangle 10"/>
          <p:cNvSpPr/>
          <p:nvPr/>
        </p:nvSpPr>
        <p:spPr>
          <a:xfrm flipV="1">
            <a:off x="68307" y="4683555"/>
            <a:ext cx="9006840" cy="91440"/>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pPr>
            <a:endParaRPr lang="en-US">
              <a:solidFill>
                <a:prstClr val="white"/>
              </a:solidFill>
            </a:endParaRPr>
          </a:p>
        </p:txBody>
      </p:sp>
      <p:sp>
        <p:nvSpPr>
          <p:cNvPr id="12" name="Rectangle 11"/>
          <p:cNvSpPr/>
          <p:nvPr/>
        </p:nvSpPr>
        <p:spPr>
          <a:xfrm>
            <a:off x="68508" y="4650474"/>
            <a:ext cx="9006639" cy="45719"/>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pPr>
            <a:endParaRPr lang="en-US">
              <a:solidFill>
                <a:prstClr val="white"/>
              </a:solidFill>
            </a:endParaRPr>
          </a:p>
        </p:txBody>
      </p:sp>
      <p:sp>
        <p:nvSpPr>
          <p:cNvPr id="13" name="Rectangle 12"/>
          <p:cNvSpPr/>
          <p:nvPr/>
        </p:nvSpPr>
        <p:spPr>
          <a:xfrm>
            <a:off x="68510" y="4773224"/>
            <a:ext cx="9006637" cy="48807"/>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pPr>
            <a:endParaRPr lang="en-US">
              <a:solidFill>
                <a:prstClr val="white"/>
              </a:solidFill>
            </a:endParaRPr>
          </a:p>
        </p:txBody>
      </p:sp>
      <p:sp>
        <p:nvSpPr>
          <p:cNvPr id="3" name="Picture Placeholder 2"/>
          <p:cNvSpPr>
            <a:spLocks noGrp="1"/>
          </p:cNvSpPr>
          <p:nvPr>
            <p:ph type="pic" idx="1"/>
          </p:nvPr>
        </p:nvSpPr>
        <p:spPr>
          <a:xfrm>
            <a:off x="68308" y="66675"/>
            <a:ext cx="9001873" cy="4581525"/>
          </a:xfrm>
          <a:prstGeom prst="round2SameRect">
            <a:avLst>
              <a:gd name="adj1" fmla="val 7101"/>
              <a:gd name="adj2" fmla="val 0"/>
            </a:avLst>
          </a:prstGeom>
          <a:solidFill>
            <a:schemeClr val="bg2"/>
          </a:solidFill>
          <a:ln w="6350">
            <a:solidFill>
              <a:schemeClr val="tx1"/>
            </a:solidFill>
          </a:ln>
        </p:spPr>
        <p:txBody>
          <a:bodyPr/>
          <a:lstStyle>
            <a:lvl1pPr marL="0" indent="0">
              <a:buNone/>
              <a:defRPr sz="3200"/>
            </a:lvl1pPr>
          </a:lstStyle>
          <a:p>
            <a:r>
              <a:rPr kumimoji="0" lang="en-US" smtClean="0"/>
              <a:t>Click icon to add picture</a:t>
            </a:r>
            <a:endParaRPr kumimoji="0" lang="en-US" dirty="0"/>
          </a:p>
        </p:txBody>
      </p:sp>
    </p:spTree>
    <p:extLst>
      <p:ext uri="{BB962C8B-B14F-4D97-AF65-F5344CB8AC3E}">
        <p14:creationId xmlns:p14="http://schemas.microsoft.com/office/powerpoint/2010/main" val="3683011550"/>
      </p:ext>
    </p:extLst>
  </p:cSld>
  <p:clrMapOvr>
    <a:masterClrMapping/>
  </p:clrMapOvr>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BC372FE4-BF85-427C-90D9-759511A84525}" type="datetimeFigureOut">
              <a:rPr lang="en-US" smtClean="0">
                <a:solidFill>
                  <a:srgbClr val="696464"/>
                </a:solidFill>
              </a:rPr>
              <a:pPr/>
              <a:t>8/27/2012</a:t>
            </a:fld>
            <a:endParaRPr lang="en-US">
              <a:solidFill>
                <a:srgbClr val="696464"/>
              </a:solidFill>
            </a:endParaRPr>
          </a:p>
        </p:txBody>
      </p:sp>
      <p:sp>
        <p:nvSpPr>
          <p:cNvPr id="5" name="Footer Placeholder 4"/>
          <p:cNvSpPr>
            <a:spLocks noGrp="1"/>
          </p:cNvSpPr>
          <p:nvPr>
            <p:ph type="ftr" sz="quarter" idx="11"/>
          </p:nvPr>
        </p:nvSpPr>
        <p:spPr/>
        <p:txBody>
          <a:bodyPr/>
          <a:lstStyle/>
          <a:p>
            <a:endParaRPr lang="en-US">
              <a:solidFill>
                <a:srgbClr val="696464"/>
              </a:solidFill>
            </a:endParaRPr>
          </a:p>
        </p:txBody>
      </p:sp>
      <p:sp>
        <p:nvSpPr>
          <p:cNvPr id="6" name="Slide Number Placeholder 5"/>
          <p:cNvSpPr>
            <a:spLocks noGrp="1"/>
          </p:cNvSpPr>
          <p:nvPr>
            <p:ph type="sldNum" sz="quarter" idx="12"/>
          </p:nvPr>
        </p:nvSpPr>
        <p:spPr>
          <a:xfrm>
            <a:off x="146304" y="6210300"/>
            <a:ext cx="457200" cy="457200"/>
          </a:xfrm>
          <a:prstGeom prst="ellipse">
            <a:avLst/>
          </a:prstGeom>
        </p:spPr>
        <p:txBody>
          <a:bodyPr/>
          <a:lstStyle/>
          <a:p>
            <a:fld id="{1E61B4EE-928A-4164-815A-4E8618A80394}" type="slidenum">
              <a:rPr lang="en-US" smtClean="0"/>
              <a:pPr/>
              <a:t>‹#›</a:t>
            </a:fld>
            <a:endParaRPr lang="en-US"/>
          </a:p>
        </p:txBody>
      </p:sp>
    </p:spTree>
    <p:extLst>
      <p:ext uri="{BB962C8B-B14F-4D97-AF65-F5344CB8AC3E}">
        <p14:creationId xmlns:p14="http://schemas.microsoft.com/office/powerpoint/2010/main" val="1735139233"/>
      </p:ext>
    </p:extLst>
  </p:cSld>
  <p:clrMapOvr>
    <a:masterClrMapping/>
  </p:clrMapOvr>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1"/>
            <a:ext cx="201168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914400" y="274640"/>
            <a:ext cx="55626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BC372FE4-BF85-427C-90D9-759511A84525}" type="datetimeFigureOut">
              <a:rPr lang="en-US" smtClean="0">
                <a:solidFill>
                  <a:srgbClr val="696464"/>
                </a:solidFill>
              </a:rPr>
              <a:pPr/>
              <a:t>8/27/2012</a:t>
            </a:fld>
            <a:endParaRPr lang="en-US">
              <a:solidFill>
                <a:srgbClr val="696464"/>
              </a:solidFill>
            </a:endParaRPr>
          </a:p>
        </p:txBody>
      </p:sp>
      <p:sp>
        <p:nvSpPr>
          <p:cNvPr id="5" name="Footer Placeholder 4"/>
          <p:cNvSpPr>
            <a:spLocks noGrp="1"/>
          </p:cNvSpPr>
          <p:nvPr>
            <p:ph type="ftr" sz="quarter" idx="11"/>
          </p:nvPr>
        </p:nvSpPr>
        <p:spPr/>
        <p:txBody>
          <a:bodyPr/>
          <a:lstStyle/>
          <a:p>
            <a:endParaRPr lang="en-US">
              <a:solidFill>
                <a:srgbClr val="696464"/>
              </a:solidFill>
            </a:endParaRPr>
          </a:p>
        </p:txBody>
      </p:sp>
      <p:sp>
        <p:nvSpPr>
          <p:cNvPr id="6" name="Slide Number Placeholder 5"/>
          <p:cNvSpPr>
            <a:spLocks noGrp="1"/>
          </p:cNvSpPr>
          <p:nvPr>
            <p:ph type="sldNum" sz="quarter" idx="12"/>
          </p:nvPr>
        </p:nvSpPr>
        <p:spPr>
          <a:xfrm>
            <a:off x="146304" y="6210300"/>
            <a:ext cx="457200" cy="457200"/>
          </a:xfrm>
          <a:prstGeom prst="ellipse">
            <a:avLst/>
          </a:prstGeom>
        </p:spPr>
        <p:txBody>
          <a:bodyPr/>
          <a:lstStyle/>
          <a:p>
            <a:fld id="{1E61B4EE-928A-4164-815A-4E8618A80394}" type="slidenum">
              <a:rPr lang="en-US" smtClean="0"/>
              <a:pPr/>
              <a:t>‹#›</a:t>
            </a:fld>
            <a:endParaRPr lang="en-US"/>
          </a:p>
        </p:txBody>
      </p:sp>
    </p:spTree>
    <p:extLst>
      <p:ext uri="{BB962C8B-B14F-4D97-AF65-F5344CB8AC3E}">
        <p14:creationId xmlns:p14="http://schemas.microsoft.com/office/powerpoint/2010/main" val="4284396439"/>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Footer Placeholder 3"/>
          <p:cNvSpPr>
            <a:spLocks noGrp="1"/>
          </p:cNvSpPr>
          <p:nvPr>
            <p:ph type="ftr" sz="quarter" idx="10"/>
          </p:nvPr>
        </p:nvSpPr>
        <p:spPr>
          <a:xfrm>
            <a:off x="3124200" y="6248400"/>
            <a:ext cx="2895600" cy="457200"/>
          </a:xfrm>
          <a:prstGeom prst="rect">
            <a:avLst/>
          </a:prstGeom>
        </p:spPr>
        <p:txBody>
          <a:bodyPr/>
          <a:lstStyle>
            <a:lvl1pPr>
              <a:defRPr/>
            </a:lvl1pPr>
          </a:lstStyle>
          <a:p>
            <a:endParaRPr lang="en-US"/>
          </a:p>
        </p:txBody>
      </p:sp>
      <p:sp>
        <p:nvSpPr>
          <p:cNvPr id="5" name="Slide Number Placeholder 4"/>
          <p:cNvSpPr>
            <a:spLocks noGrp="1"/>
          </p:cNvSpPr>
          <p:nvPr>
            <p:ph type="sldNum" sz="quarter" idx="11"/>
          </p:nvPr>
        </p:nvSpPr>
        <p:spPr>
          <a:xfrm>
            <a:off x="6553200" y="6248400"/>
            <a:ext cx="2133600" cy="457200"/>
          </a:xfrm>
          <a:prstGeom prst="rect">
            <a:avLst/>
          </a:prstGeom>
        </p:spPr>
        <p:txBody>
          <a:bodyPr/>
          <a:lstStyle>
            <a:lvl1pPr>
              <a:defRPr/>
            </a:lvl1pPr>
          </a:lstStyle>
          <a:p>
            <a:fld id="{EE24F9EB-5CA2-4811-AAF1-D6315713000D}" type="slidenum">
              <a:rPr lang="en-US"/>
              <a:pPr/>
              <a:t>‹#›</a:t>
            </a:fld>
            <a:endParaRPr lang="en-US"/>
          </a:p>
        </p:txBody>
      </p:sp>
      <p:sp>
        <p:nvSpPr>
          <p:cNvPr id="6" name="Date Placeholder 5"/>
          <p:cNvSpPr>
            <a:spLocks noGrp="1"/>
          </p:cNvSpPr>
          <p:nvPr>
            <p:ph type="dt" sz="half" idx="12"/>
          </p:nvPr>
        </p:nvSpPr>
        <p:spPr>
          <a:xfrm>
            <a:off x="457200" y="6245225"/>
            <a:ext cx="2133600" cy="476250"/>
          </a:xfrm>
          <a:prstGeom prst="rect">
            <a:avLst/>
          </a:prstGeom>
        </p:spPr>
        <p:txBody>
          <a:bodyPr/>
          <a:lstStyle>
            <a:lvl1pPr>
              <a:defRPr/>
            </a:lvl1pPr>
          </a:lstStyle>
          <a:p>
            <a:endParaRPr lang="en-US"/>
          </a:p>
        </p:txBody>
      </p:sp>
    </p:spTree>
    <p:extLst>
      <p:ext uri="{BB962C8B-B14F-4D97-AF65-F5344CB8AC3E}">
        <p14:creationId xmlns:p14="http://schemas.microsoft.com/office/powerpoint/2010/main" val="3378094594"/>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28775"/>
            <a:ext cx="4038600" cy="42386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28775"/>
            <a:ext cx="4038600" cy="42386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Footer Placeholder 4"/>
          <p:cNvSpPr>
            <a:spLocks noGrp="1"/>
          </p:cNvSpPr>
          <p:nvPr>
            <p:ph type="ftr" sz="quarter" idx="10"/>
          </p:nvPr>
        </p:nvSpPr>
        <p:spPr>
          <a:xfrm>
            <a:off x="3124200" y="6248400"/>
            <a:ext cx="2895600" cy="457200"/>
          </a:xfrm>
          <a:prstGeom prst="rect">
            <a:avLst/>
          </a:prstGeom>
        </p:spPr>
        <p:txBody>
          <a:bodyPr/>
          <a:lstStyle>
            <a:lvl1pPr>
              <a:defRPr/>
            </a:lvl1pPr>
          </a:lstStyle>
          <a:p>
            <a:endParaRPr lang="en-US"/>
          </a:p>
        </p:txBody>
      </p:sp>
      <p:sp>
        <p:nvSpPr>
          <p:cNvPr id="6" name="Slide Number Placeholder 5"/>
          <p:cNvSpPr>
            <a:spLocks noGrp="1"/>
          </p:cNvSpPr>
          <p:nvPr>
            <p:ph type="sldNum" sz="quarter" idx="11"/>
          </p:nvPr>
        </p:nvSpPr>
        <p:spPr>
          <a:xfrm>
            <a:off x="6553200" y="6248400"/>
            <a:ext cx="2133600" cy="457200"/>
          </a:xfrm>
          <a:prstGeom prst="rect">
            <a:avLst/>
          </a:prstGeom>
        </p:spPr>
        <p:txBody>
          <a:bodyPr/>
          <a:lstStyle>
            <a:lvl1pPr>
              <a:defRPr/>
            </a:lvl1pPr>
          </a:lstStyle>
          <a:p>
            <a:fld id="{E084097F-6567-455B-8A32-59FAA2FF4654}" type="slidenum">
              <a:rPr lang="en-US"/>
              <a:pPr/>
              <a:t>‹#›</a:t>
            </a:fld>
            <a:endParaRPr lang="en-US"/>
          </a:p>
        </p:txBody>
      </p:sp>
      <p:sp>
        <p:nvSpPr>
          <p:cNvPr id="7" name="Date Placeholder 6"/>
          <p:cNvSpPr>
            <a:spLocks noGrp="1"/>
          </p:cNvSpPr>
          <p:nvPr>
            <p:ph type="dt" sz="half" idx="12"/>
          </p:nvPr>
        </p:nvSpPr>
        <p:spPr>
          <a:xfrm>
            <a:off x="457200" y="6245225"/>
            <a:ext cx="2133600" cy="476250"/>
          </a:xfrm>
          <a:prstGeom prst="rect">
            <a:avLst/>
          </a:prstGeom>
        </p:spPr>
        <p:txBody>
          <a:bodyPr/>
          <a:lstStyle>
            <a:lvl1pPr>
              <a:defRPr/>
            </a:lvl1pPr>
          </a:lstStyle>
          <a:p>
            <a:endParaRPr lang="en-US"/>
          </a:p>
        </p:txBody>
      </p:sp>
    </p:spTree>
    <p:extLst>
      <p:ext uri="{BB962C8B-B14F-4D97-AF65-F5344CB8AC3E}">
        <p14:creationId xmlns:p14="http://schemas.microsoft.com/office/powerpoint/2010/main" val="1222030535"/>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Footer Placeholder 6"/>
          <p:cNvSpPr>
            <a:spLocks noGrp="1"/>
          </p:cNvSpPr>
          <p:nvPr>
            <p:ph type="ftr" sz="quarter" idx="10"/>
          </p:nvPr>
        </p:nvSpPr>
        <p:spPr>
          <a:xfrm>
            <a:off x="3124200" y="6248400"/>
            <a:ext cx="2895600" cy="457200"/>
          </a:xfrm>
          <a:prstGeom prst="rect">
            <a:avLst/>
          </a:prstGeom>
        </p:spPr>
        <p:txBody>
          <a:bodyPr/>
          <a:lstStyle>
            <a:lvl1pPr>
              <a:defRPr/>
            </a:lvl1pPr>
          </a:lstStyle>
          <a:p>
            <a:endParaRPr lang="en-US"/>
          </a:p>
        </p:txBody>
      </p:sp>
      <p:sp>
        <p:nvSpPr>
          <p:cNvPr id="8" name="Slide Number Placeholder 7"/>
          <p:cNvSpPr>
            <a:spLocks noGrp="1"/>
          </p:cNvSpPr>
          <p:nvPr>
            <p:ph type="sldNum" sz="quarter" idx="11"/>
          </p:nvPr>
        </p:nvSpPr>
        <p:spPr>
          <a:xfrm>
            <a:off x="6553200" y="6248400"/>
            <a:ext cx="2133600" cy="457200"/>
          </a:xfrm>
          <a:prstGeom prst="rect">
            <a:avLst/>
          </a:prstGeom>
        </p:spPr>
        <p:txBody>
          <a:bodyPr/>
          <a:lstStyle>
            <a:lvl1pPr>
              <a:defRPr/>
            </a:lvl1pPr>
          </a:lstStyle>
          <a:p>
            <a:fld id="{058E3AF3-0E11-43FD-9DA6-7DDE361B3354}" type="slidenum">
              <a:rPr lang="en-US"/>
              <a:pPr/>
              <a:t>‹#›</a:t>
            </a:fld>
            <a:endParaRPr lang="en-US"/>
          </a:p>
        </p:txBody>
      </p:sp>
      <p:sp>
        <p:nvSpPr>
          <p:cNvPr id="9" name="Date Placeholder 8"/>
          <p:cNvSpPr>
            <a:spLocks noGrp="1"/>
          </p:cNvSpPr>
          <p:nvPr>
            <p:ph type="dt" sz="half" idx="12"/>
          </p:nvPr>
        </p:nvSpPr>
        <p:spPr>
          <a:xfrm>
            <a:off x="457200" y="6245225"/>
            <a:ext cx="2133600" cy="476250"/>
          </a:xfrm>
          <a:prstGeom prst="rect">
            <a:avLst/>
          </a:prstGeom>
        </p:spPr>
        <p:txBody>
          <a:bodyPr/>
          <a:lstStyle>
            <a:lvl1pPr>
              <a:defRPr/>
            </a:lvl1pPr>
          </a:lstStyle>
          <a:p>
            <a:endParaRPr lang="en-US"/>
          </a:p>
        </p:txBody>
      </p:sp>
    </p:spTree>
    <p:extLst>
      <p:ext uri="{BB962C8B-B14F-4D97-AF65-F5344CB8AC3E}">
        <p14:creationId xmlns:p14="http://schemas.microsoft.com/office/powerpoint/2010/main" val="411318122"/>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Footer Placeholder 2"/>
          <p:cNvSpPr>
            <a:spLocks noGrp="1"/>
          </p:cNvSpPr>
          <p:nvPr>
            <p:ph type="ftr" sz="quarter" idx="10"/>
          </p:nvPr>
        </p:nvSpPr>
        <p:spPr>
          <a:xfrm>
            <a:off x="3124200" y="6248400"/>
            <a:ext cx="2895600" cy="457200"/>
          </a:xfrm>
          <a:prstGeom prst="rect">
            <a:avLst/>
          </a:prstGeom>
        </p:spPr>
        <p:txBody>
          <a:bodyPr/>
          <a:lstStyle>
            <a:lvl1pPr>
              <a:defRPr/>
            </a:lvl1pPr>
          </a:lstStyle>
          <a:p>
            <a:endParaRPr lang="en-US"/>
          </a:p>
        </p:txBody>
      </p:sp>
      <p:sp>
        <p:nvSpPr>
          <p:cNvPr id="4" name="Slide Number Placeholder 3"/>
          <p:cNvSpPr>
            <a:spLocks noGrp="1"/>
          </p:cNvSpPr>
          <p:nvPr>
            <p:ph type="sldNum" sz="quarter" idx="11"/>
          </p:nvPr>
        </p:nvSpPr>
        <p:spPr>
          <a:xfrm>
            <a:off x="6553200" y="6248400"/>
            <a:ext cx="2133600" cy="457200"/>
          </a:xfrm>
          <a:prstGeom prst="rect">
            <a:avLst/>
          </a:prstGeom>
        </p:spPr>
        <p:txBody>
          <a:bodyPr/>
          <a:lstStyle>
            <a:lvl1pPr>
              <a:defRPr/>
            </a:lvl1pPr>
          </a:lstStyle>
          <a:p>
            <a:fld id="{511D8ED7-B2B3-4204-AB5A-33C7FF942C56}" type="slidenum">
              <a:rPr lang="en-US"/>
              <a:pPr/>
              <a:t>‹#›</a:t>
            </a:fld>
            <a:endParaRPr lang="en-US"/>
          </a:p>
        </p:txBody>
      </p:sp>
      <p:sp>
        <p:nvSpPr>
          <p:cNvPr id="5" name="Date Placeholder 4"/>
          <p:cNvSpPr>
            <a:spLocks noGrp="1"/>
          </p:cNvSpPr>
          <p:nvPr>
            <p:ph type="dt" sz="half" idx="12"/>
          </p:nvPr>
        </p:nvSpPr>
        <p:spPr>
          <a:xfrm>
            <a:off x="457200" y="6245225"/>
            <a:ext cx="2133600" cy="476250"/>
          </a:xfrm>
          <a:prstGeom prst="rect">
            <a:avLst/>
          </a:prstGeom>
        </p:spPr>
        <p:txBody>
          <a:bodyPr/>
          <a:lstStyle>
            <a:lvl1pPr>
              <a:defRPr/>
            </a:lvl1pPr>
          </a:lstStyle>
          <a:p>
            <a:endParaRPr lang="en-US"/>
          </a:p>
        </p:txBody>
      </p:sp>
    </p:spTree>
    <p:extLst>
      <p:ext uri="{BB962C8B-B14F-4D97-AF65-F5344CB8AC3E}">
        <p14:creationId xmlns:p14="http://schemas.microsoft.com/office/powerpoint/2010/main" val="875221676"/>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Footer Placeholder 1"/>
          <p:cNvSpPr>
            <a:spLocks noGrp="1"/>
          </p:cNvSpPr>
          <p:nvPr>
            <p:ph type="ftr" sz="quarter" idx="10"/>
          </p:nvPr>
        </p:nvSpPr>
        <p:spPr>
          <a:xfrm>
            <a:off x="3124200" y="6248400"/>
            <a:ext cx="2895600" cy="457200"/>
          </a:xfrm>
          <a:prstGeom prst="rect">
            <a:avLst/>
          </a:prstGeom>
        </p:spPr>
        <p:txBody>
          <a:bodyPr/>
          <a:lstStyle>
            <a:lvl1pPr>
              <a:defRPr/>
            </a:lvl1pPr>
          </a:lstStyle>
          <a:p>
            <a:endParaRPr lang="en-US"/>
          </a:p>
        </p:txBody>
      </p:sp>
      <p:sp>
        <p:nvSpPr>
          <p:cNvPr id="3" name="Slide Number Placeholder 2"/>
          <p:cNvSpPr>
            <a:spLocks noGrp="1"/>
          </p:cNvSpPr>
          <p:nvPr>
            <p:ph type="sldNum" sz="quarter" idx="11"/>
          </p:nvPr>
        </p:nvSpPr>
        <p:spPr>
          <a:xfrm>
            <a:off x="6553200" y="6248400"/>
            <a:ext cx="2133600" cy="457200"/>
          </a:xfrm>
          <a:prstGeom prst="rect">
            <a:avLst/>
          </a:prstGeom>
        </p:spPr>
        <p:txBody>
          <a:bodyPr/>
          <a:lstStyle>
            <a:lvl1pPr>
              <a:defRPr/>
            </a:lvl1pPr>
          </a:lstStyle>
          <a:p>
            <a:fld id="{8BD22401-7EBF-4ABC-B8ED-0B9F36DC3C35}" type="slidenum">
              <a:rPr lang="en-US"/>
              <a:pPr/>
              <a:t>‹#›</a:t>
            </a:fld>
            <a:endParaRPr lang="en-US"/>
          </a:p>
        </p:txBody>
      </p:sp>
      <p:sp>
        <p:nvSpPr>
          <p:cNvPr id="4" name="Date Placeholder 3"/>
          <p:cNvSpPr>
            <a:spLocks noGrp="1"/>
          </p:cNvSpPr>
          <p:nvPr>
            <p:ph type="dt" sz="half" idx="12"/>
          </p:nvPr>
        </p:nvSpPr>
        <p:spPr>
          <a:xfrm>
            <a:off x="457200" y="6245225"/>
            <a:ext cx="2133600" cy="476250"/>
          </a:xfrm>
          <a:prstGeom prst="rect">
            <a:avLst/>
          </a:prstGeom>
        </p:spPr>
        <p:txBody>
          <a:bodyPr/>
          <a:lstStyle>
            <a:lvl1pPr>
              <a:defRPr/>
            </a:lvl1pPr>
          </a:lstStyle>
          <a:p>
            <a:endParaRPr lang="en-US"/>
          </a:p>
        </p:txBody>
      </p:sp>
    </p:spTree>
    <p:extLst>
      <p:ext uri="{BB962C8B-B14F-4D97-AF65-F5344CB8AC3E}">
        <p14:creationId xmlns:p14="http://schemas.microsoft.com/office/powerpoint/2010/main" val="965767014"/>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Footer Placeholder 4"/>
          <p:cNvSpPr>
            <a:spLocks noGrp="1"/>
          </p:cNvSpPr>
          <p:nvPr>
            <p:ph type="ftr" sz="quarter" idx="10"/>
          </p:nvPr>
        </p:nvSpPr>
        <p:spPr>
          <a:xfrm>
            <a:off x="3124200" y="6248400"/>
            <a:ext cx="2895600" cy="457200"/>
          </a:xfrm>
          <a:prstGeom prst="rect">
            <a:avLst/>
          </a:prstGeom>
        </p:spPr>
        <p:txBody>
          <a:bodyPr/>
          <a:lstStyle>
            <a:lvl1pPr>
              <a:defRPr/>
            </a:lvl1pPr>
          </a:lstStyle>
          <a:p>
            <a:endParaRPr lang="en-US"/>
          </a:p>
        </p:txBody>
      </p:sp>
      <p:sp>
        <p:nvSpPr>
          <p:cNvPr id="6" name="Slide Number Placeholder 5"/>
          <p:cNvSpPr>
            <a:spLocks noGrp="1"/>
          </p:cNvSpPr>
          <p:nvPr>
            <p:ph type="sldNum" sz="quarter" idx="11"/>
          </p:nvPr>
        </p:nvSpPr>
        <p:spPr>
          <a:xfrm>
            <a:off x="6553200" y="6248400"/>
            <a:ext cx="2133600" cy="457200"/>
          </a:xfrm>
          <a:prstGeom prst="rect">
            <a:avLst/>
          </a:prstGeom>
        </p:spPr>
        <p:txBody>
          <a:bodyPr/>
          <a:lstStyle>
            <a:lvl1pPr>
              <a:defRPr/>
            </a:lvl1pPr>
          </a:lstStyle>
          <a:p>
            <a:fld id="{63F8D4EB-CA35-459A-AFBD-CC6F3ADBC74A}" type="slidenum">
              <a:rPr lang="en-US"/>
              <a:pPr/>
              <a:t>‹#›</a:t>
            </a:fld>
            <a:endParaRPr lang="en-US"/>
          </a:p>
        </p:txBody>
      </p:sp>
      <p:sp>
        <p:nvSpPr>
          <p:cNvPr id="7" name="Date Placeholder 6"/>
          <p:cNvSpPr>
            <a:spLocks noGrp="1"/>
          </p:cNvSpPr>
          <p:nvPr>
            <p:ph type="dt" sz="half" idx="12"/>
          </p:nvPr>
        </p:nvSpPr>
        <p:spPr>
          <a:xfrm>
            <a:off x="457200" y="6245225"/>
            <a:ext cx="2133600" cy="476250"/>
          </a:xfrm>
          <a:prstGeom prst="rect">
            <a:avLst/>
          </a:prstGeom>
        </p:spPr>
        <p:txBody>
          <a:bodyPr/>
          <a:lstStyle>
            <a:lvl1pPr>
              <a:defRPr/>
            </a:lvl1pPr>
          </a:lstStyle>
          <a:p>
            <a:endParaRPr lang="en-US"/>
          </a:p>
        </p:txBody>
      </p:sp>
    </p:spTree>
    <p:extLst>
      <p:ext uri="{BB962C8B-B14F-4D97-AF65-F5344CB8AC3E}">
        <p14:creationId xmlns:p14="http://schemas.microsoft.com/office/powerpoint/2010/main" val="2840492523"/>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Footer Placeholder 4"/>
          <p:cNvSpPr>
            <a:spLocks noGrp="1"/>
          </p:cNvSpPr>
          <p:nvPr>
            <p:ph type="ftr" sz="quarter" idx="10"/>
          </p:nvPr>
        </p:nvSpPr>
        <p:spPr>
          <a:xfrm>
            <a:off x="3124200" y="6248400"/>
            <a:ext cx="2895600" cy="457200"/>
          </a:xfrm>
          <a:prstGeom prst="rect">
            <a:avLst/>
          </a:prstGeom>
        </p:spPr>
        <p:txBody>
          <a:bodyPr/>
          <a:lstStyle>
            <a:lvl1pPr>
              <a:defRPr/>
            </a:lvl1pPr>
          </a:lstStyle>
          <a:p>
            <a:endParaRPr lang="en-US"/>
          </a:p>
        </p:txBody>
      </p:sp>
      <p:sp>
        <p:nvSpPr>
          <p:cNvPr id="6" name="Slide Number Placeholder 5"/>
          <p:cNvSpPr>
            <a:spLocks noGrp="1"/>
          </p:cNvSpPr>
          <p:nvPr>
            <p:ph type="sldNum" sz="quarter" idx="11"/>
          </p:nvPr>
        </p:nvSpPr>
        <p:spPr>
          <a:xfrm>
            <a:off x="6553200" y="6248400"/>
            <a:ext cx="2133600" cy="457200"/>
          </a:xfrm>
          <a:prstGeom prst="rect">
            <a:avLst/>
          </a:prstGeom>
        </p:spPr>
        <p:txBody>
          <a:bodyPr/>
          <a:lstStyle>
            <a:lvl1pPr>
              <a:defRPr/>
            </a:lvl1pPr>
          </a:lstStyle>
          <a:p>
            <a:fld id="{A7E0D862-B6C7-4F44-B273-6F00AE6A350E}" type="slidenum">
              <a:rPr lang="en-US"/>
              <a:pPr/>
              <a:t>‹#›</a:t>
            </a:fld>
            <a:endParaRPr lang="en-US"/>
          </a:p>
        </p:txBody>
      </p:sp>
      <p:sp>
        <p:nvSpPr>
          <p:cNvPr id="7" name="Date Placeholder 6"/>
          <p:cNvSpPr>
            <a:spLocks noGrp="1"/>
          </p:cNvSpPr>
          <p:nvPr>
            <p:ph type="dt" sz="half" idx="12"/>
          </p:nvPr>
        </p:nvSpPr>
        <p:spPr>
          <a:xfrm>
            <a:off x="457200" y="6245225"/>
            <a:ext cx="2133600" cy="476250"/>
          </a:xfrm>
          <a:prstGeom prst="rect">
            <a:avLst/>
          </a:prstGeom>
        </p:spPr>
        <p:txBody>
          <a:bodyPr/>
          <a:lstStyle>
            <a:lvl1pPr>
              <a:defRPr/>
            </a:lvl1pPr>
          </a:lstStyle>
          <a:p>
            <a:endParaRPr lang="en-US"/>
          </a:p>
        </p:txBody>
      </p:sp>
    </p:spTree>
    <p:extLst>
      <p:ext uri="{BB962C8B-B14F-4D97-AF65-F5344CB8AC3E}">
        <p14:creationId xmlns:p14="http://schemas.microsoft.com/office/powerpoint/2010/main" val="788691706"/>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theme" Target="../theme/theme2.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grpSp>
        <p:nvGrpSpPr>
          <p:cNvPr id="41988" name="Group 4"/>
          <p:cNvGrpSpPr>
            <a:grpSpLocks/>
          </p:cNvGrpSpPr>
          <p:nvPr/>
        </p:nvGrpSpPr>
        <p:grpSpPr bwMode="auto">
          <a:xfrm>
            <a:off x="0" y="0"/>
            <a:ext cx="9144000" cy="546100"/>
            <a:chOff x="0" y="0"/>
            <a:chExt cx="5760" cy="344"/>
          </a:xfrm>
        </p:grpSpPr>
        <p:sp>
          <p:nvSpPr>
            <p:cNvPr id="41989" name="Rectangle 5"/>
            <p:cNvSpPr>
              <a:spLocks noChangeArrowheads="1"/>
            </p:cNvSpPr>
            <p:nvPr/>
          </p:nvSpPr>
          <p:spPr bwMode="auto">
            <a:xfrm>
              <a:off x="0" y="0"/>
              <a:ext cx="180" cy="336"/>
            </a:xfrm>
            <a:prstGeom prst="rect">
              <a:avLst/>
            </a:prstGeom>
            <a:gradFill rotWithShape="0">
              <a:gsLst>
                <a:gs pos="0">
                  <a:schemeClr val="folHlink"/>
                </a:gs>
                <a:gs pos="100000">
                  <a:schemeClr val="bg1"/>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sz="2400">
                <a:latin typeface="Times New Roman" pitchFamily="18" charset="0"/>
              </a:endParaRPr>
            </a:p>
          </p:txBody>
        </p:sp>
        <p:sp>
          <p:nvSpPr>
            <p:cNvPr id="41990" name="Rectangle 6"/>
            <p:cNvSpPr>
              <a:spLocks noChangeArrowheads="1"/>
            </p:cNvSpPr>
            <p:nvPr/>
          </p:nvSpPr>
          <p:spPr bwMode="auto">
            <a:xfrm>
              <a:off x="260" y="85"/>
              <a:ext cx="5500" cy="173"/>
            </a:xfrm>
            <a:prstGeom prst="rect">
              <a:avLst/>
            </a:prstGeom>
            <a:gradFill rotWithShape="0">
              <a:gsLst>
                <a:gs pos="0">
                  <a:schemeClr val="bg2"/>
                </a:gs>
                <a:gs pos="100000">
                  <a:schemeClr val="bg1"/>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sz="2400">
                <a:latin typeface="Times New Roman" pitchFamily="18" charset="0"/>
              </a:endParaRPr>
            </a:p>
          </p:txBody>
        </p:sp>
        <p:sp>
          <p:nvSpPr>
            <p:cNvPr id="41991" name="Rectangle 7"/>
            <p:cNvSpPr>
              <a:spLocks noChangeArrowheads="1"/>
            </p:cNvSpPr>
            <p:nvPr/>
          </p:nvSpPr>
          <p:spPr bwMode="auto">
            <a:xfrm>
              <a:off x="258" y="85"/>
              <a:ext cx="87" cy="89"/>
            </a:xfrm>
            <a:prstGeom prst="rect">
              <a:avLst/>
            </a:pr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solidFill>
                  <a:schemeClr val="hlink"/>
                </a:solidFill>
              </a:endParaRPr>
            </a:p>
          </p:txBody>
        </p:sp>
        <p:sp>
          <p:nvSpPr>
            <p:cNvPr id="41992" name="Rectangle 8"/>
            <p:cNvSpPr>
              <a:spLocks noChangeArrowheads="1"/>
            </p:cNvSpPr>
            <p:nvPr/>
          </p:nvSpPr>
          <p:spPr bwMode="auto">
            <a:xfrm>
              <a:off x="345" y="0"/>
              <a:ext cx="88" cy="87"/>
            </a:xfrm>
            <a:prstGeom prst="rect">
              <a:avLst/>
            </a:pr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solidFill>
                  <a:schemeClr val="hlink"/>
                </a:solidFill>
              </a:endParaRPr>
            </a:p>
          </p:txBody>
        </p:sp>
        <p:sp>
          <p:nvSpPr>
            <p:cNvPr id="41993" name="Rectangle 9"/>
            <p:cNvSpPr>
              <a:spLocks noChangeArrowheads="1"/>
            </p:cNvSpPr>
            <p:nvPr/>
          </p:nvSpPr>
          <p:spPr bwMode="auto">
            <a:xfrm>
              <a:off x="345" y="85"/>
              <a:ext cx="88" cy="89"/>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solidFill>
                  <a:schemeClr val="accent2"/>
                </a:solidFill>
              </a:endParaRPr>
            </a:p>
          </p:txBody>
        </p:sp>
        <p:sp>
          <p:nvSpPr>
            <p:cNvPr id="41994" name="Rectangle 10"/>
            <p:cNvSpPr>
              <a:spLocks noChangeArrowheads="1"/>
            </p:cNvSpPr>
            <p:nvPr/>
          </p:nvSpPr>
          <p:spPr bwMode="auto">
            <a:xfrm>
              <a:off x="173" y="173"/>
              <a:ext cx="86" cy="87"/>
            </a:xfrm>
            <a:prstGeom prst="rect">
              <a:avLst/>
            </a:pr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solidFill>
                  <a:schemeClr val="hlink"/>
                </a:solidFill>
              </a:endParaRPr>
            </a:p>
          </p:txBody>
        </p:sp>
        <p:sp>
          <p:nvSpPr>
            <p:cNvPr id="41995" name="Rectangle 11"/>
            <p:cNvSpPr>
              <a:spLocks noChangeArrowheads="1"/>
            </p:cNvSpPr>
            <p:nvPr/>
          </p:nvSpPr>
          <p:spPr bwMode="auto">
            <a:xfrm>
              <a:off x="83" y="86"/>
              <a:ext cx="89" cy="87"/>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sz="2400">
                <a:latin typeface="Times New Roman" pitchFamily="18" charset="0"/>
              </a:endParaRPr>
            </a:p>
          </p:txBody>
        </p:sp>
        <p:sp>
          <p:nvSpPr>
            <p:cNvPr id="41996" name="Rectangle 12"/>
            <p:cNvSpPr>
              <a:spLocks noChangeArrowheads="1"/>
            </p:cNvSpPr>
            <p:nvPr/>
          </p:nvSpPr>
          <p:spPr bwMode="auto">
            <a:xfrm>
              <a:off x="258" y="171"/>
              <a:ext cx="87" cy="87"/>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solidFill>
                  <a:schemeClr val="accent2"/>
                </a:solidFill>
              </a:endParaRPr>
            </a:p>
          </p:txBody>
        </p:sp>
        <p:sp>
          <p:nvSpPr>
            <p:cNvPr id="41997" name="Rectangle 13"/>
            <p:cNvSpPr>
              <a:spLocks noChangeArrowheads="1"/>
            </p:cNvSpPr>
            <p:nvPr/>
          </p:nvSpPr>
          <p:spPr bwMode="auto">
            <a:xfrm>
              <a:off x="173" y="258"/>
              <a:ext cx="86" cy="86"/>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solidFill>
                  <a:schemeClr val="accent2"/>
                </a:solidFill>
              </a:endParaRPr>
            </a:p>
          </p:txBody>
        </p:sp>
      </p:grpSp>
      <p:sp>
        <p:nvSpPr>
          <p:cNvPr id="41998" name="Rectangle 14"/>
          <p:cNvSpPr>
            <a:spLocks noGrp="1" noChangeArrowheads="1"/>
          </p:cNvSpPr>
          <p:nvPr>
            <p:ph type="title"/>
          </p:nvPr>
        </p:nvSpPr>
        <p:spPr bwMode="auto">
          <a:xfrm>
            <a:off x="457200" y="188913"/>
            <a:ext cx="8229600" cy="137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41999" name="Rectangle 15"/>
          <p:cNvSpPr>
            <a:spLocks noGrp="1" noChangeArrowheads="1"/>
          </p:cNvSpPr>
          <p:nvPr>
            <p:ph type="body" idx="1"/>
          </p:nvPr>
        </p:nvSpPr>
        <p:spPr bwMode="auto">
          <a:xfrm>
            <a:off x="457200" y="1628775"/>
            <a:ext cx="8229600" cy="4238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9" name="TextBox 18"/>
          <p:cNvSpPr txBox="1"/>
          <p:nvPr userDrawn="1"/>
        </p:nvSpPr>
        <p:spPr>
          <a:xfrm>
            <a:off x="8579296" y="6477000"/>
            <a:ext cx="457200" cy="369332"/>
          </a:xfrm>
          <a:prstGeom prst="rect">
            <a:avLst/>
          </a:prstGeom>
          <a:noFill/>
        </p:spPr>
        <p:txBody>
          <a:bodyPr wrap="square" rtlCol="0">
            <a:spAutoFit/>
          </a:bodyPr>
          <a:lstStyle/>
          <a:p>
            <a:pPr fontAlgn="auto">
              <a:spcBef>
                <a:spcPts val="0"/>
              </a:spcBef>
              <a:spcAft>
                <a:spcPts val="0"/>
              </a:spcAft>
            </a:pPr>
            <a:fld id="{45533A83-8CCD-40B5-9AE6-B8D515B42559}" type="slidenum">
              <a:rPr lang="en-US" smtClean="0">
                <a:solidFill>
                  <a:prstClr val="black"/>
                </a:solidFill>
                <a:latin typeface="Perpetua"/>
              </a:rPr>
              <a:pPr fontAlgn="auto">
                <a:spcBef>
                  <a:spcPts val="0"/>
                </a:spcBef>
                <a:spcAft>
                  <a:spcPts val="0"/>
                </a:spcAft>
              </a:pPr>
              <a:t>‹#›</a:t>
            </a:fld>
            <a:endParaRPr lang="en-US" dirty="0">
              <a:solidFill>
                <a:prstClr val="black"/>
              </a:solidFill>
              <a:latin typeface="Perpetua"/>
            </a:endParaRPr>
          </a:p>
        </p:txBody>
      </p:sp>
    </p:spTree>
  </p:cSld>
  <p:clrMap bg1="lt1" tx1="dk1" bg2="lt2" tx2="dk2" accent1="accent1" accent2="accent2" accent3="accent3" accent4="accent4" accent5="accent5" accent6="accent6" hlink="hlink" folHlink="folHlink"/>
  <p:sldLayoutIdLst>
    <p:sldLayoutId id="2147483654" r:id="rId1"/>
    <p:sldLayoutId id="2147483655" r:id="rId2"/>
    <p:sldLayoutId id="2147483656" r:id="rId3"/>
    <p:sldLayoutId id="2147483657" r:id="rId4"/>
    <p:sldLayoutId id="2147483658" r:id="rId5"/>
    <p:sldLayoutId id="2147483659" r:id="rId6"/>
    <p:sldLayoutId id="2147483660" r:id="rId7"/>
    <p:sldLayoutId id="2147483661" r:id="rId8"/>
    <p:sldLayoutId id="2147483662" r:id="rId9"/>
    <p:sldLayoutId id="2147483663" r:id="rId10"/>
    <p:sldLayoutId id="2147483664" r:id="rId11"/>
    <p:sldLayoutId id="2147483665" r:id="rId12"/>
    <p:sldLayoutId id="2147483666" r:id="rId13"/>
  </p:sldLayoutIdLst>
  <p:timing>
    <p:tnLst>
      <p:par>
        <p:cTn id="1" dur="indefinite" restart="never" nodeType="tmRoot"/>
      </p:par>
    </p:tnLst>
  </p:timing>
  <p:txStyles>
    <p:titleStyle>
      <a:lvl1pPr algn="l" rtl="0" fontAlgn="base">
        <a:spcBef>
          <a:spcPct val="0"/>
        </a:spcBef>
        <a:spcAft>
          <a:spcPct val="0"/>
        </a:spcAft>
        <a:defRPr sz="4400">
          <a:solidFill>
            <a:schemeClr val="tx1"/>
          </a:solidFill>
          <a:latin typeface="+mj-lt"/>
          <a:ea typeface="+mj-ea"/>
          <a:cs typeface="+mj-cs"/>
        </a:defRPr>
      </a:lvl1pPr>
      <a:lvl2pPr algn="l" rtl="0" fontAlgn="base">
        <a:spcBef>
          <a:spcPct val="0"/>
        </a:spcBef>
        <a:spcAft>
          <a:spcPct val="0"/>
        </a:spcAft>
        <a:defRPr sz="4400">
          <a:solidFill>
            <a:schemeClr val="tx1"/>
          </a:solidFill>
          <a:latin typeface="Arial" charset="0"/>
        </a:defRPr>
      </a:lvl2pPr>
      <a:lvl3pPr algn="l" rtl="0" fontAlgn="base">
        <a:spcBef>
          <a:spcPct val="0"/>
        </a:spcBef>
        <a:spcAft>
          <a:spcPct val="0"/>
        </a:spcAft>
        <a:defRPr sz="4400">
          <a:solidFill>
            <a:schemeClr val="tx1"/>
          </a:solidFill>
          <a:latin typeface="Arial" charset="0"/>
        </a:defRPr>
      </a:lvl3pPr>
      <a:lvl4pPr algn="l" rtl="0" fontAlgn="base">
        <a:spcBef>
          <a:spcPct val="0"/>
        </a:spcBef>
        <a:spcAft>
          <a:spcPct val="0"/>
        </a:spcAft>
        <a:defRPr sz="4400">
          <a:solidFill>
            <a:schemeClr val="tx1"/>
          </a:solidFill>
          <a:latin typeface="Arial" charset="0"/>
        </a:defRPr>
      </a:lvl4pPr>
      <a:lvl5pPr algn="l" rtl="0" fontAlgn="base">
        <a:spcBef>
          <a:spcPct val="0"/>
        </a:spcBef>
        <a:spcAft>
          <a:spcPct val="0"/>
        </a:spcAft>
        <a:defRPr sz="4400">
          <a:solidFill>
            <a:schemeClr val="tx1"/>
          </a:solidFill>
          <a:latin typeface="Arial" charset="0"/>
        </a:defRPr>
      </a:lvl5pPr>
      <a:lvl6pPr marL="457200" algn="l" rtl="0" fontAlgn="base">
        <a:spcBef>
          <a:spcPct val="0"/>
        </a:spcBef>
        <a:spcAft>
          <a:spcPct val="0"/>
        </a:spcAft>
        <a:defRPr sz="4400">
          <a:solidFill>
            <a:schemeClr val="tx1"/>
          </a:solidFill>
          <a:latin typeface="Arial" charset="0"/>
        </a:defRPr>
      </a:lvl6pPr>
      <a:lvl7pPr marL="914400" algn="l" rtl="0" fontAlgn="base">
        <a:spcBef>
          <a:spcPct val="0"/>
        </a:spcBef>
        <a:spcAft>
          <a:spcPct val="0"/>
        </a:spcAft>
        <a:defRPr sz="4400">
          <a:solidFill>
            <a:schemeClr val="tx1"/>
          </a:solidFill>
          <a:latin typeface="Arial" charset="0"/>
        </a:defRPr>
      </a:lvl7pPr>
      <a:lvl8pPr marL="1371600" algn="l" rtl="0" fontAlgn="base">
        <a:spcBef>
          <a:spcPct val="0"/>
        </a:spcBef>
        <a:spcAft>
          <a:spcPct val="0"/>
        </a:spcAft>
        <a:defRPr sz="4400">
          <a:solidFill>
            <a:schemeClr val="tx1"/>
          </a:solidFill>
          <a:latin typeface="Arial" charset="0"/>
        </a:defRPr>
      </a:lvl8pPr>
      <a:lvl9pPr marL="1828800" algn="l" rtl="0" fontAlgn="base">
        <a:spcBef>
          <a:spcPct val="0"/>
        </a:spcBef>
        <a:spcAft>
          <a:spcPct val="0"/>
        </a:spcAft>
        <a:defRPr sz="4400">
          <a:solidFill>
            <a:schemeClr val="tx1"/>
          </a:solidFill>
          <a:latin typeface="Arial" charset="0"/>
        </a:defRPr>
      </a:lvl9pPr>
    </p:titleStyle>
    <p:bodyStyle>
      <a:lvl1pPr marL="342900" indent="-342900" algn="l" rtl="0" fontAlgn="base">
        <a:spcBef>
          <a:spcPct val="20000"/>
        </a:spcBef>
        <a:spcAft>
          <a:spcPct val="0"/>
        </a:spcAft>
        <a:buClr>
          <a:schemeClr val="bg2"/>
        </a:buClr>
        <a:buSzPct val="75000"/>
        <a:buFont typeface="Wingdings" pitchFamily="2" charset="2"/>
        <a:buChar char="n"/>
        <a:defRPr sz="3200">
          <a:solidFill>
            <a:schemeClr val="tx1"/>
          </a:solidFill>
          <a:latin typeface="+mn-lt"/>
          <a:ea typeface="+mn-ea"/>
          <a:cs typeface="+mn-cs"/>
        </a:defRPr>
      </a:lvl1pPr>
      <a:lvl2pPr marL="742950" indent="-285750" algn="l" rtl="0" fontAlgn="base">
        <a:spcBef>
          <a:spcPct val="20000"/>
        </a:spcBef>
        <a:spcAft>
          <a:spcPct val="0"/>
        </a:spcAft>
        <a:buClr>
          <a:schemeClr val="accent2"/>
        </a:buClr>
        <a:buSzPct val="80000"/>
        <a:buFont typeface="Wingdings" pitchFamily="2" charset="2"/>
        <a:buChar char="¨"/>
        <a:defRPr sz="2800">
          <a:solidFill>
            <a:schemeClr val="tx1"/>
          </a:solidFill>
          <a:latin typeface="+mn-lt"/>
        </a:defRPr>
      </a:lvl2pPr>
      <a:lvl3pPr marL="1143000" indent="-228600" algn="l" rtl="0" fontAlgn="base">
        <a:spcBef>
          <a:spcPct val="20000"/>
        </a:spcBef>
        <a:spcAft>
          <a:spcPct val="0"/>
        </a:spcAft>
        <a:buClr>
          <a:schemeClr val="bg2"/>
        </a:buClr>
        <a:buSzPct val="65000"/>
        <a:buFont typeface="Wingdings" pitchFamily="2" charset="2"/>
        <a:buChar char="n"/>
        <a:defRPr sz="2400">
          <a:solidFill>
            <a:schemeClr val="tx1"/>
          </a:solidFill>
          <a:latin typeface="+mn-lt"/>
        </a:defRPr>
      </a:lvl3pPr>
      <a:lvl4pPr marL="1600200" indent="-228600" algn="l" rtl="0" fontAlgn="base">
        <a:spcBef>
          <a:spcPct val="20000"/>
        </a:spcBef>
        <a:spcAft>
          <a:spcPct val="0"/>
        </a:spcAft>
        <a:buClr>
          <a:schemeClr val="accent2"/>
        </a:buClr>
        <a:buSzPct val="70000"/>
        <a:buFont typeface="Wingdings" pitchFamily="2" charset="2"/>
        <a:buChar char="¨"/>
        <a:defRPr sz="2000">
          <a:solidFill>
            <a:schemeClr val="tx1"/>
          </a:solidFill>
          <a:latin typeface="+mn-lt"/>
        </a:defRPr>
      </a:lvl4pPr>
      <a:lvl5pPr marL="2057400" indent="-228600" algn="l" rtl="0" fontAlgn="base">
        <a:spcBef>
          <a:spcPct val="20000"/>
        </a:spcBef>
        <a:spcAft>
          <a:spcPct val="0"/>
        </a:spcAft>
        <a:buClr>
          <a:schemeClr val="bg2"/>
        </a:buClr>
        <a:buFont typeface="Wingdings" pitchFamily="2" charset="2"/>
        <a:buChar char="§"/>
        <a:defRPr sz="2000">
          <a:solidFill>
            <a:schemeClr val="tx1"/>
          </a:solidFill>
          <a:latin typeface="+mn-lt"/>
        </a:defRPr>
      </a:lvl5pPr>
      <a:lvl6pPr marL="2514600" indent="-228600" algn="l" rtl="0" fontAlgn="base">
        <a:spcBef>
          <a:spcPct val="20000"/>
        </a:spcBef>
        <a:spcAft>
          <a:spcPct val="0"/>
        </a:spcAft>
        <a:buClr>
          <a:schemeClr val="bg2"/>
        </a:buClr>
        <a:buFont typeface="Wingdings" pitchFamily="2" charset="2"/>
        <a:buChar char="§"/>
        <a:defRPr sz="2000">
          <a:solidFill>
            <a:schemeClr val="tx1"/>
          </a:solidFill>
          <a:latin typeface="+mn-lt"/>
        </a:defRPr>
      </a:lvl6pPr>
      <a:lvl7pPr marL="2971800" indent="-228600" algn="l" rtl="0" fontAlgn="base">
        <a:spcBef>
          <a:spcPct val="20000"/>
        </a:spcBef>
        <a:spcAft>
          <a:spcPct val="0"/>
        </a:spcAft>
        <a:buClr>
          <a:schemeClr val="bg2"/>
        </a:buClr>
        <a:buFont typeface="Wingdings" pitchFamily="2" charset="2"/>
        <a:buChar char="§"/>
        <a:defRPr sz="2000">
          <a:solidFill>
            <a:schemeClr val="tx1"/>
          </a:solidFill>
          <a:latin typeface="+mn-lt"/>
        </a:defRPr>
      </a:lvl7pPr>
      <a:lvl8pPr marL="3429000" indent="-228600" algn="l" rtl="0" fontAlgn="base">
        <a:spcBef>
          <a:spcPct val="20000"/>
        </a:spcBef>
        <a:spcAft>
          <a:spcPct val="0"/>
        </a:spcAft>
        <a:buClr>
          <a:schemeClr val="bg2"/>
        </a:buClr>
        <a:buFont typeface="Wingdings" pitchFamily="2" charset="2"/>
        <a:buChar char="§"/>
        <a:defRPr sz="2000">
          <a:solidFill>
            <a:schemeClr val="tx1"/>
          </a:solidFill>
          <a:latin typeface="+mn-lt"/>
        </a:defRPr>
      </a:lvl8pPr>
      <a:lvl9pPr marL="3886200" indent="-228600" algn="l" rtl="0" fontAlgn="base">
        <a:spcBef>
          <a:spcPct val="20000"/>
        </a:spcBef>
        <a:spcAft>
          <a:spcPct val="0"/>
        </a:spcAft>
        <a:buClr>
          <a:schemeClr val="bg2"/>
        </a:buClr>
        <a:buFont typeface="Wingdings" pitchFamily="2" charset="2"/>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Rectangle 8"/>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a:solidFill>
                <a:prstClr val="white"/>
              </a:solidFill>
            </a:endParaRPr>
          </a:p>
        </p:txBody>
      </p:sp>
      <p:sp>
        <p:nvSpPr>
          <p:cNvPr id="22" name="Title Placeholder 21"/>
          <p:cNvSpPr>
            <a:spLocks noGrp="1"/>
          </p:cNvSpPr>
          <p:nvPr>
            <p:ph type="title"/>
          </p:nvPr>
        </p:nvSpPr>
        <p:spPr>
          <a:xfrm>
            <a:off x="457200" y="430560"/>
            <a:ext cx="8229600" cy="838200"/>
          </a:xfrm>
          <a:prstGeom prst="rect">
            <a:avLst/>
          </a:prstGeom>
        </p:spPr>
        <p:txBody>
          <a:bodyPr bIns="91440" anchor="b" anchorCtr="0">
            <a:noAutofit/>
          </a:bodyPr>
          <a:lstStyle/>
          <a:p>
            <a:r>
              <a:rPr kumimoji="0" lang="en-US" dirty="0" smtClean="0"/>
              <a:t>Click to edit Master title style</a:t>
            </a:r>
            <a:endParaRPr kumimoji="0" lang="en-US" dirty="0"/>
          </a:p>
        </p:txBody>
      </p:sp>
      <p:sp>
        <p:nvSpPr>
          <p:cNvPr id="13" name="Text Placeholder 12"/>
          <p:cNvSpPr>
            <a:spLocks noGrp="1"/>
          </p:cNvSpPr>
          <p:nvPr>
            <p:ph type="body" idx="1"/>
          </p:nvPr>
        </p:nvSpPr>
        <p:spPr>
          <a:xfrm>
            <a:off x="457200" y="1066800"/>
            <a:ext cx="8229600" cy="4953000"/>
          </a:xfrm>
          <a:prstGeom prst="rect">
            <a:avLst/>
          </a:prstGeom>
        </p:spPr>
        <p:txBody>
          <a:bodyPr>
            <a:normAutofit/>
          </a:bodyPr>
          <a:lstStyle/>
          <a:p>
            <a:pPr lvl="0" eaLnBrk="1" latinLnBrk="0" hangingPunct="1"/>
            <a:r>
              <a:rPr kumimoji="0" lang="en-US" dirty="0" smtClean="0"/>
              <a:t>Click to edit Master text styles</a:t>
            </a:r>
          </a:p>
          <a:p>
            <a:pPr lvl="1" eaLnBrk="1" latinLnBrk="0" hangingPunct="1"/>
            <a:r>
              <a:rPr kumimoji="0" lang="en-US" dirty="0" smtClean="0"/>
              <a:t>Second level</a:t>
            </a:r>
          </a:p>
          <a:p>
            <a:pPr lvl="2" eaLnBrk="1" latinLnBrk="0" hangingPunct="1"/>
            <a:r>
              <a:rPr kumimoji="0" lang="en-US" dirty="0" smtClean="0"/>
              <a:t>Third level</a:t>
            </a:r>
          </a:p>
          <a:p>
            <a:pPr lvl="3" eaLnBrk="1" latinLnBrk="0" hangingPunct="1"/>
            <a:r>
              <a:rPr kumimoji="0" lang="en-US" dirty="0" smtClean="0"/>
              <a:t>Fourth level</a:t>
            </a:r>
          </a:p>
          <a:p>
            <a:pPr lvl="4" eaLnBrk="1" latinLnBrk="0" hangingPunct="1"/>
            <a:r>
              <a:rPr kumimoji="0" lang="en-US" dirty="0" smtClean="0"/>
              <a:t>Fifth level</a:t>
            </a:r>
            <a:endParaRPr kumimoji="0" lang="en-US" dirty="0"/>
          </a:p>
        </p:txBody>
      </p:sp>
      <p:sp>
        <p:nvSpPr>
          <p:cNvPr id="14" name="Date Placeholder 13"/>
          <p:cNvSpPr>
            <a:spLocks noGrp="1"/>
          </p:cNvSpPr>
          <p:nvPr>
            <p:ph type="dt" sz="half" idx="2"/>
          </p:nvPr>
        </p:nvSpPr>
        <p:spPr>
          <a:xfrm>
            <a:off x="4876800" y="6172200"/>
            <a:ext cx="2476500" cy="476250"/>
          </a:xfrm>
          <a:prstGeom prst="rect">
            <a:avLst/>
          </a:prstGeom>
        </p:spPr>
        <p:txBody>
          <a:bodyPr anchor="ctr" anchorCtr="0"/>
          <a:lstStyle>
            <a:lvl1pPr algn="r" eaLnBrk="1" latinLnBrk="0" hangingPunct="1">
              <a:defRPr kumimoji="0" sz="1400">
                <a:solidFill>
                  <a:schemeClr val="tx2"/>
                </a:solidFill>
              </a:defRPr>
            </a:lvl1pPr>
          </a:lstStyle>
          <a:p>
            <a:pPr fontAlgn="auto">
              <a:spcBef>
                <a:spcPts val="0"/>
              </a:spcBef>
              <a:spcAft>
                <a:spcPts val="0"/>
              </a:spcAft>
            </a:pPr>
            <a:fld id="{BC372FE4-BF85-427C-90D9-759511A84525}" type="datetimeFigureOut">
              <a:rPr lang="en-US" smtClean="0">
                <a:solidFill>
                  <a:srgbClr val="696464"/>
                </a:solidFill>
                <a:latin typeface="Perpetua"/>
              </a:rPr>
              <a:pPr fontAlgn="auto">
                <a:spcBef>
                  <a:spcPts val="0"/>
                </a:spcBef>
                <a:spcAft>
                  <a:spcPts val="0"/>
                </a:spcAft>
              </a:pPr>
              <a:t>8/27/2012</a:t>
            </a:fld>
            <a:endParaRPr lang="en-US" dirty="0">
              <a:solidFill>
                <a:srgbClr val="696464"/>
              </a:solidFill>
              <a:latin typeface="Perpetua"/>
            </a:endParaRPr>
          </a:p>
        </p:txBody>
      </p:sp>
      <p:sp>
        <p:nvSpPr>
          <p:cNvPr id="3" name="Footer Placeholder 2"/>
          <p:cNvSpPr>
            <a:spLocks noGrp="1"/>
          </p:cNvSpPr>
          <p:nvPr>
            <p:ph type="ftr" sz="quarter" idx="3"/>
          </p:nvPr>
        </p:nvSpPr>
        <p:spPr>
          <a:xfrm>
            <a:off x="914400" y="6172200"/>
            <a:ext cx="3962400" cy="457200"/>
          </a:xfrm>
          <a:prstGeom prst="rect">
            <a:avLst/>
          </a:prstGeom>
        </p:spPr>
        <p:txBody>
          <a:bodyPr anchor="ctr" anchorCtr="0"/>
          <a:lstStyle>
            <a:lvl1pPr eaLnBrk="1" latinLnBrk="0" hangingPunct="1">
              <a:defRPr kumimoji="0" sz="1400">
                <a:solidFill>
                  <a:schemeClr val="tx2"/>
                </a:solidFill>
              </a:defRPr>
            </a:lvl1pPr>
          </a:lstStyle>
          <a:p>
            <a:pPr fontAlgn="auto">
              <a:spcBef>
                <a:spcPts val="0"/>
              </a:spcBef>
              <a:spcAft>
                <a:spcPts val="0"/>
              </a:spcAft>
            </a:pPr>
            <a:endParaRPr lang="en-US">
              <a:solidFill>
                <a:srgbClr val="696464"/>
              </a:solidFill>
              <a:latin typeface="Perpetua"/>
            </a:endParaRPr>
          </a:p>
        </p:txBody>
      </p:sp>
      <p:sp>
        <p:nvSpPr>
          <p:cNvPr id="10" name="TextBox 9"/>
          <p:cNvSpPr txBox="1"/>
          <p:nvPr userDrawn="1"/>
        </p:nvSpPr>
        <p:spPr>
          <a:xfrm>
            <a:off x="8388424" y="6477000"/>
            <a:ext cx="792088" cy="369332"/>
          </a:xfrm>
          <a:prstGeom prst="rect">
            <a:avLst/>
          </a:prstGeom>
          <a:noFill/>
        </p:spPr>
        <p:txBody>
          <a:bodyPr wrap="square" rtlCol="0">
            <a:spAutoFit/>
          </a:bodyPr>
          <a:lstStyle/>
          <a:p>
            <a:pPr fontAlgn="auto">
              <a:spcBef>
                <a:spcPts val="0"/>
              </a:spcBef>
              <a:spcAft>
                <a:spcPts val="0"/>
              </a:spcAft>
            </a:pPr>
            <a:fld id="{45533A83-8CCD-40B5-9AE6-B8D515B42559}" type="slidenum">
              <a:rPr lang="en-US" smtClean="0">
                <a:solidFill>
                  <a:prstClr val="black"/>
                </a:solidFill>
                <a:latin typeface="Perpetua"/>
              </a:rPr>
              <a:pPr fontAlgn="auto">
                <a:spcBef>
                  <a:spcPts val="0"/>
                </a:spcBef>
                <a:spcAft>
                  <a:spcPts val="0"/>
                </a:spcAft>
              </a:pPr>
              <a:t>‹#›</a:t>
            </a:fld>
            <a:r>
              <a:rPr lang="en-US" dirty="0" smtClean="0">
                <a:solidFill>
                  <a:prstClr val="black"/>
                </a:solidFill>
                <a:latin typeface="Perpetua"/>
              </a:rPr>
              <a:t>/26</a:t>
            </a:r>
            <a:endParaRPr lang="en-US" dirty="0">
              <a:solidFill>
                <a:prstClr val="black"/>
              </a:solidFill>
              <a:latin typeface="Perpetua"/>
            </a:endParaRPr>
          </a:p>
        </p:txBody>
      </p:sp>
      <p:grpSp>
        <p:nvGrpSpPr>
          <p:cNvPr id="11" name="Group 4"/>
          <p:cNvGrpSpPr>
            <a:grpSpLocks/>
          </p:cNvGrpSpPr>
          <p:nvPr userDrawn="1"/>
        </p:nvGrpSpPr>
        <p:grpSpPr bwMode="auto">
          <a:xfrm>
            <a:off x="0" y="0"/>
            <a:ext cx="9144000" cy="546100"/>
            <a:chOff x="0" y="0"/>
            <a:chExt cx="5760" cy="344"/>
          </a:xfrm>
        </p:grpSpPr>
        <p:sp>
          <p:nvSpPr>
            <p:cNvPr id="12" name="Rectangle 5"/>
            <p:cNvSpPr>
              <a:spLocks noChangeArrowheads="1"/>
            </p:cNvSpPr>
            <p:nvPr/>
          </p:nvSpPr>
          <p:spPr bwMode="auto">
            <a:xfrm>
              <a:off x="0" y="0"/>
              <a:ext cx="180" cy="336"/>
            </a:xfrm>
            <a:prstGeom prst="rect">
              <a:avLst/>
            </a:prstGeom>
            <a:gradFill rotWithShape="0">
              <a:gsLst>
                <a:gs pos="0">
                  <a:srgbClr val="CCCCE6"/>
                </a:gs>
                <a:gs pos="100000">
                  <a:srgbClr val="FFFFFF"/>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ysClr val="windowText" lastClr="000000"/>
                </a:solidFill>
                <a:effectLst/>
                <a:uLnTx/>
                <a:uFillTx/>
                <a:latin typeface="Times New Roman" pitchFamily="18" charset="0"/>
              </a:endParaRPr>
            </a:p>
          </p:txBody>
        </p:sp>
        <p:sp>
          <p:nvSpPr>
            <p:cNvPr id="15" name="Rectangle 6"/>
            <p:cNvSpPr>
              <a:spLocks noChangeArrowheads="1"/>
            </p:cNvSpPr>
            <p:nvPr/>
          </p:nvSpPr>
          <p:spPr bwMode="auto">
            <a:xfrm>
              <a:off x="260" y="85"/>
              <a:ext cx="5500" cy="173"/>
            </a:xfrm>
            <a:prstGeom prst="rect">
              <a:avLst/>
            </a:prstGeom>
            <a:gradFill rotWithShape="0">
              <a:gsLst>
                <a:gs pos="0">
                  <a:srgbClr val="00007D"/>
                </a:gs>
                <a:gs pos="100000">
                  <a:srgbClr val="FFFFFF"/>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ysClr val="windowText" lastClr="000000"/>
                </a:solidFill>
                <a:effectLst/>
                <a:uLnTx/>
                <a:uFillTx/>
                <a:latin typeface="Times New Roman" pitchFamily="18" charset="0"/>
              </a:endParaRPr>
            </a:p>
          </p:txBody>
        </p:sp>
        <p:sp>
          <p:nvSpPr>
            <p:cNvPr id="16" name="Rectangle 7"/>
            <p:cNvSpPr>
              <a:spLocks noChangeArrowheads="1"/>
            </p:cNvSpPr>
            <p:nvPr/>
          </p:nvSpPr>
          <p:spPr bwMode="auto">
            <a:xfrm>
              <a:off x="258" y="85"/>
              <a:ext cx="87" cy="89"/>
            </a:xfrm>
            <a:prstGeom prst="rect">
              <a:avLst/>
            </a:prstGeom>
            <a:solidFill>
              <a:srgbClr val="CCCCE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666699"/>
                </a:solidFill>
                <a:effectLst/>
                <a:uLnTx/>
                <a:uFillTx/>
              </a:endParaRPr>
            </a:p>
          </p:txBody>
        </p:sp>
        <p:sp>
          <p:nvSpPr>
            <p:cNvPr id="17" name="Rectangle 8"/>
            <p:cNvSpPr>
              <a:spLocks noChangeArrowheads="1"/>
            </p:cNvSpPr>
            <p:nvPr/>
          </p:nvSpPr>
          <p:spPr bwMode="auto">
            <a:xfrm>
              <a:off x="345" y="0"/>
              <a:ext cx="88" cy="87"/>
            </a:xfrm>
            <a:prstGeom prst="rect">
              <a:avLst/>
            </a:prstGeom>
            <a:solidFill>
              <a:srgbClr val="CCCCE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666699"/>
                </a:solidFill>
                <a:effectLst/>
                <a:uLnTx/>
                <a:uFillTx/>
              </a:endParaRPr>
            </a:p>
          </p:txBody>
        </p:sp>
        <p:sp>
          <p:nvSpPr>
            <p:cNvPr id="18" name="Rectangle 9"/>
            <p:cNvSpPr>
              <a:spLocks noChangeArrowheads="1"/>
            </p:cNvSpPr>
            <p:nvPr/>
          </p:nvSpPr>
          <p:spPr bwMode="auto">
            <a:xfrm>
              <a:off x="345" y="85"/>
              <a:ext cx="88" cy="89"/>
            </a:xfrm>
            <a:prstGeom prst="rect">
              <a:avLst/>
            </a:prstGeom>
            <a:solidFill>
              <a:srgbClr val="9999CC"/>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9999CC"/>
                </a:solidFill>
                <a:effectLst/>
                <a:uLnTx/>
                <a:uFillTx/>
              </a:endParaRPr>
            </a:p>
          </p:txBody>
        </p:sp>
        <p:sp>
          <p:nvSpPr>
            <p:cNvPr id="19" name="Rectangle 10"/>
            <p:cNvSpPr>
              <a:spLocks noChangeArrowheads="1"/>
            </p:cNvSpPr>
            <p:nvPr/>
          </p:nvSpPr>
          <p:spPr bwMode="auto">
            <a:xfrm>
              <a:off x="173" y="173"/>
              <a:ext cx="86" cy="87"/>
            </a:xfrm>
            <a:prstGeom prst="rect">
              <a:avLst/>
            </a:prstGeom>
            <a:solidFill>
              <a:srgbClr val="CCCCE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666699"/>
                </a:solidFill>
                <a:effectLst/>
                <a:uLnTx/>
                <a:uFillTx/>
              </a:endParaRPr>
            </a:p>
          </p:txBody>
        </p:sp>
        <p:sp>
          <p:nvSpPr>
            <p:cNvPr id="20" name="Rectangle 11"/>
            <p:cNvSpPr>
              <a:spLocks noChangeArrowheads="1"/>
            </p:cNvSpPr>
            <p:nvPr/>
          </p:nvSpPr>
          <p:spPr bwMode="auto">
            <a:xfrm>
              <a:off x="83" y="86"/>
              <a:ext cx="89" cy="87"/>
            </a:xfrm>
            <a:prstGeom prst="rect">
              <a:avLst/>
            </a:prstGeom>
            <a:solidFill>
              <a:srgbClr val="00007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ysClr val="windowText" lastClr="000000"/>
                </a:solidFill>
                <a:effectLst/>
                <a:uLnTx/>
                <a:uFillTx/>
                <a:latin typeface="Times New Roman" pitchFamily="18" charset="0"/>
              </a:endParaRPr>
            </a:p>
          </p:txBody>
        </p:sp>
        <p:sp>
          <p:nvSpPr>
            <p:cNvPr id="21" name="Rectangle 12"/>
            <p:cNvSpPr>
              <a:spLocks noChangeArrowheads="1"/>
            </p:cNvSpPr>
            <p:nvPr/>
          </p:nvSpPr>
          <p:spPr bwMode="auto">
            <a:xfrm>
              <a:off x="258" y="171"/>
              <a:ext cx="87" cy="87"/>
            </a:xfrm>
            <a:prstGeom prst="rect">
              <a:avLst/>
            </a:prstGeom>
            <a:solidFill>
              <a:srgbClr val="9999CC"/>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9999CC"/>
                </a:solidFill>
                <a:effectLst/>
                <a:uLnTx/>
                <a:uFillTx/>
              </a:endParaRPr>
            </a:p>
          </p:txBody>
        </p:sp>
        <p:sp>
          <p:nvSpPr>
            <p:cNvPr id="24" name="Rectangle 13"/>
            <p:cNvSpPr>
              <a:spLocks noChangeArrowheads="1"/>
            </p:cNvSpPr>
            <p:nvPr/>
          </p:nvSpPr>
          <p:spPr bwMode="auto">
            <a:xfrm>
              <a:off x="173" y="258"/>
              <a:ext cx="86" cy="86"/>
            </a:xfrm>
            <a:prstGeom prst="rect">
              <a:avLst/>
            </a:prstGeom>
            <a:solidFill>
              <a:srgbClr val="9999CC"/>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9999CC"/>
                </a:solidFill>
                <a:effectLst/>
                <a:uLnTx/>
                <a:uFillTx/>
              </a:endParaRPr>
            </a:p>
          </p:txBody>
        </p:sp>
      </p:grpSp>
    </p:spTree>
    <p:extLst>
      <p:ext uri="{BB962C8B-B14F-4D97-AF65-F5344CB8AC3E}">
        <p14:creationId xmlns:p14="http://schemas.microsoft.com/office/powerpoint/2010/main" val="4020193223"/>
      </p:ext>
    </p:extLst>
  </p:cSld>
  <p:clrMap bg1="lt1" tx1="dk1" bg2="lt2" tx2="dk2" accent1="accent1" accent2="accent2" accent3="accent3" accent4="accent4" accent5="accent5" accent6="accent6" hlink="hlink" folHlink="folHlink"/>
  <p:sldLayoutIdLst>
    <p:sldLayoutId id="2147483668" r:id="rId1"/>
    <p:sldLayoutId id="2147483669" r:id="rId2"/>
    <p:sldLayoutId id="2147483670" r:id="rId3"/>
    <p:sldLayoutId id="2147483671" r:id="rId4"/>
    <p:sldLayoutId id="2147483672" r:id="rId5"/>
    <p:sldLayoutId id="2147483673" r:id="rId6"/>
    <p:sldLayoutId id="2147483674" r:id="rId7"/>
    <p:sldLayoutId id="2147483675" r:id="rId8"/>
    <p:sldLayoutId id="2147483676" r:id="rId9"/>
    <p:sldLayoutId id="2147483677" r:id="rId10"/>
    <p:sldLayoutId id="2147483678" r:id="rId11"/>
  </p:sldLayoutIdLst>
  <p:timing>
    <p:tnLst>
      <p:par>
        <p:cTn id="1" dur="indefinite" restart="never" nodeType="tmRoot"/>
      </p:par>
    </p:tnLst>
  </p:timing>
  <p:txStyles>
    <p:titleStyle>
      <a:lvl1pPr algn="l" rtl="0" eaLnBrk="1" latinLnBrk="0" hangingPunct="1">
        <a:spcBef>
          <a:spcPct val="0"/>
        </a:spcBef>
        <a:buNone/>
        <a:defRPr kumimoji="0" sz="4800" b="1" kern="1200">
          <a:solidFill>
            <a:schemeClr val="tx2"/>
          </a:solidFill>
          <a:latin typeface="+mj-lt"/>
          <a:ea typeface="+mj-ea"/>
          <a:cs typeface="+mj-cs"/>
        </a:defRPr>
      </a:lvl1pPr>
    </p:titleStyle>
    <p:bodyStyle>
      <a:lvl1pPr marL="274320" indent="-274320" algn="l" rtl="0" eaLnBrk="1" latinLnBrk="0" hangingPunct="1">
        <a:spcBef>
          <a:spcPts val="580"/>
        </a:spcBef>
        <a:buClr>
          <a:schemeClr val="accent1"/>
        </a:buClr>
        <a:buSzPct val="85000"/>
        <a:buFont typeface="Wingdings 2"/>
        <a:buChar char=""/>
        <a:defRPr kumimoji="0" sz="4000" kern="1200">
          <a:solidFill>
            <a:schemeClr val="tx1"/>
          </a:solidFill>
          <a:latin typeface="+mn-lt"/>
          <a:ea typeface="+mn-ea"/>
          <a:cs typeface="+mn-cs"/>
        </a:defRPr>
      </a:lvl1pPr>
      <a:lvl2pPr marL="548640" indent="-228600" algn="l" rtl="0" eaLnBrk="1" latinLnBrk="0" hangingPunct="1">
        <a:spcBef>
          <a:spcPts val="370"/>
        </a:spcBef>
        <a:buClr>
          <a:schemeClr val="accent2"/>
        </a:buClr>
        <a:buSzPct val="85000"/>
        <a:buFont typeface="Wingdings 2"/>
        <a:buChar char=""/>
        <a:defRPr kumimoji="0" sz="4000" kern="1200">
          <a:solidFill>
            <a:schemeClr val="tx1"/>
          </a:solidFill>
          <a:latin typeface="+mn-lt"/>
          <a:ea typeface="+mn-ea"/>
          <a:cs typeface="+mn-cs"/>
        </a:defRPr>
      </a:lvl2pPr>
      <a:lvl3pPr marL="822960" indent="-228600" algn="l" rtl="0" eaLnBrk="1" latinLnBrk="0" hangingPunct="1">
        <a:spcBef>
          <a:spcPts val="370"/>
        </a:spcBef>
        <a:buClr>
          <a:schemeClr val="accent1">
            <a:tint val="60000"/>
          </a:schemeClr>
        </a:buClr>
        <a:buSzPct val="85000"/>
        <a:buFont typeface="Wingdings 2"/>
        <a:buChar char=""/>
        <a:defRPr kumimoji="0" sz="3600" kern="1200">
          <a:solidFill>
            <a:schemeClr val="tx1"/>
          </a:solidFill>
          <a:latin typeface="+mn-lt"/>
          <a:ea typeface="+mn-ea"/>
          <a:cs typeface="+mn-cs"/>
        </a:defRPr>
      </a:lvl3pPr>
      <a:lvl4pPr marL="1097280" indent="-228600" algn="l" rtl="0" eaLnBrk="1" latinLnBrk="0" hangingPunct="1">
        <a:spcBef>
          <a:spcPts val="370"/>
        </a:spcBef>
        <a:buClr>
          <a:schemeClr val="accent3"/>
        </a:buClr>
        <a:buSzPct val="80000"/>
        <a:buFont typeface="Wingdings 2"/>
        <a:buChar char=""/>
        <a:defRPr kumimoji="0" sz="3600" kern="1200">
          <a:solidFill>
            <a:schemeClr val="tx1"/>
          </a:solidFill>
          <a:latin typeface="+mn-lt"/>
          <a:ea typeface="+mn-ea"/>
          <a:cs typeface="+mn-cs"/>
        </a:defRPr>
      </a:lvl4pPr>
      <a:lvl5pPr marL="1371600" indent="-228600" algn="l" rtl="0" eaLnBrk="1" latinLnBrk="0" hangingPunct="1">
        <a:spcBef>
          <a:spcPts val="370"/>
        </a:spcBef>
        <a:buClr>
          <a:schemeClr val="accent3"/>
        </a:buClr>
        <a:buFontTx/>
        <a:buChar char="o"/>
        <a:defRPr kumimoji="0" sz="3600" kern="1200">
          <a:solidFill>
            <a:schemeClr val="tx1"/>
          </a:solidFill>
          <a:latin typeface="+mn-lt"/>
          <a:ea typeface="+mn-ea"/>
          <a:cs typeface="+mn-cs"/>
        </a:defRPr>
      </a:lvl5pPr>
      <a:lvl6pPr marL="1645920" indent="-228600" algn="l" rtl="0" eaLnBrk="1" latinLnBrk="0" hangingPunct="1">
        <a:spcBef>
          <a:spcPts val="370"/>
        </a:spcBef>
        <a:buClr>
          <a:schemeClr val="accent3"/>
        </a:buClr>
        <a:buChar char="•"/>
        <a:defRPr kumimoji="0" sz="1800" kern="1200" baseline="0">
          <a:solidFill>
            <a:schemeClr val="tx1"/>
          </a:solidFill>
          <a:latin typeface="+mn-lt"/>
          <a:ea typeface="+mn-ea"/>
          <a:cs typeface="+mn-cs"/>
        </a:defRPr>
      </a:lvl6pPr>
      <a:lvl7pPr marL="1920240" indent="-228600" algn="l" rtl="0" eaLnBrk="1" latinLnBrk="0" hangingPunct="1">
        <a:spcBef>
          <a:spcPts val="370"/>
        </a:spcBef>
        <a:buClr>
          <a:schemeClr val="accent2"/>
        </a:buClr>
        <a:buChar char="•"/>
        <a:defRPr kumimoji="0" sz="1800" kern="1200">
          <a:solidFill>
            <a:schemeClr val="tx1"/>
          </a:solidFill>
          <a:latin typeface="+mn-lt"/>
          <a:ea typeface="+mn-ea"/>
          <a:cs typeface="+mn-cs"/>
        </a:defRPr>
      </a:lvl7pPr>
      <a:lvl8pPr marL="2194560" indent="-228600" algn="l" rtl="0" eaLnBrk="1" latinLnBrk="0" hangingPunct="1">
        <a:spcBef>
          <a:spcPts val="370"/>
        </a:spcBef>
        <a:buClr>
          <a:schemeClr val="accent1">
            <a:tint val="60000"/>
          </a:schemeClr>
        </a:buClr>
        <a:buChar char="•"/>
        <a:defRPr kumimoji="0" sz="1800" kern="1200">
          <a:solidFill>
            <a:schemeClr val="tx1"/>
          </a:solidFill>
          <a:latin typeface="+mn-lt"/>
          <a:ea typeface="+mn-ea"/>
          <a:cs typeface="+mn-cs"/>
        </a:defRPr>
      </a:lvl8pPr>
      <a:lvl9pPr marL="2468880" indent="-228600" algn="l" rtl="0" eaLnBrk="1" latinLnBrk="0" hangingPunct="1">
        <a:spcBef>
          <a:spcPts val="370"/>
        </a:spcBef>
        <a:buClr>
          <a:schemeClr val="accent2">
            <a:tint val="60000"/>
          </a:schemeClr>
        </a:buClr>
        <a:buChar char="•"/>
        <a:defRPr kumimoji="0" sz="18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mailto:goetz.graefe@hp.com" TargetMode="External"/><Relationship Id="rId2" Type="http://schemas.openxmlformats.org/officeDocument/2006/relationships/hyperlink" Target="mailto:hkimura@cs.brown.edu" TargetMode="External"/><Relationship Id="rId1" Type="http://schemas.openxmlformats.org/officeDocument/2006/relationships/slideLayout" Target="../slideLayouts/slideLayout14.xml"/><Relationship Id="rId4" Type="http://schemas.openxmlformats.org/officeDocument/2006/relationships/hyperlink" Target="mailto:harumi.kuno@hp.com" TargetMode="Externa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5.xml"/></Relationships>
</file>

<file path=ppt/slides/_rels/slide16.xml.rels><?xml version="1.0" encoding="UTF-8" standalone="yes"?>
<Relationships xmlns="http://schemas.openxmlformats.org/package/2006/relationships"><Relationship Id="rId3" Type="http://schemas.openxmlformats.org/officeDocument/2006/relationships/image" Target="../media/image7.wmf"/><Relationship Id="rId2" Type="http://schemas.openxmlformats.org/officeDocument/2006/relationships/notesSlide" Target="../notesSlides/notesSlide5.xml"/><Relationship Id="rId1" Type="http://schemas.openxmlformats.org/officeDocument/2006/relationships/slideLayout" Target="../slideLayouts/slideLayout15.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8.xml.rels><?xml version="1.0" encoding="UTF-8" standalone="yes"?>
<Relationships xmlns="http://schemas.openxmlformats.org/package/2006/relationships"><Relationship Id="rId3" Type="http://schemas.openxmlformats.org/officeDocument/2006/relationships/image" Target="../media/image7.wmf"/><Relationship Id="rId2" Type="http://schemas.openxmlformats.org/officeDocument/2006/relationships/notesSlide" Target="../notesSlides/notesSlide6.xml"/><Relationship Id="rId1" Type="http://schemas.openxmlformats.org/officeDocument/2006/relationships/slideLayout" Target="../slideLayouts/slideLayout15.xml"/><Relationship Id="rId5" Type="http://schemas.openxmlformats.org/officeDocument/2006/relationships/image" Target="../media/image9.wmf"/><Relationship Id="rId4" Type="http://schemas.openxmlformats.org/officeDocument/2006/relationships/image" Target="../media/image8.wmf"/></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5.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1.xml.rels><?xml version="1.0" encoding="UTF-8" standalone="yes"?>
<Relationships xmlns="http://schemas.openxmlformats.org/package/2006/relationships"><Relationship Id="rId3" Type="http://schemas.openxmlformats.org/officeDocument/2006/relationships/image" Target="../media/image10.GIF"/><Relationship Id="rId2" Type="http://schemas.openxmlformats.org/officeDocument/2006/relationships/notesSlide" Target="../notesSlides/notesSlide7.xml"/><Relationship Id="rId1" Type="http://schemas.openxmlformats.org/officeDocument/2006/relationships/slideLayout" Target="../slideLayouts/slideLayout15.xml"/></Relationships>
</file>

<file path=ppt/slides/_rels/slide2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8.xml"/><Relationship Id="rId1" Type="http://schemas.openxmlformats.org/officeDocument/2006/relationships/slideLayout" Target="../slideLayouts/slideLayout15.xml"/></Relationships>
</file>

<file path=ppt/slides/_rels/slide23.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9.xml"/><Relationship Id="rId1" Type="http://schemas.openxmlformats.org/officeDocument/2006/relationships/slideLayout" Target="../slideLayouts/slideLayout15.xml"/></Relationships>
</file>

<file path=ppt/slides/_rels/slide24.xml.rels><?xml version="1.0" encoding="UTF-8" standalone="yes"?>
<Relationships xmlns="http://schemas.openxmlformats.org/package/2006/relationships"><Relationship Id="rId2" Type="http://schemas.openxmlformats.org/officeDocument/2006/relationships/image" Target="../media/image13.GIF"/><Relationship Id="rId1" Type="http://schemas.openxmlformats.org/officeDocument/2006/relationships/slideLayout" Target="../slideLayouts/slideLayout15.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0.xml"/><Relationship Id="rId1" Type="http://schemas.openxmlformats.org/officeDocument/2006/relationships/slideLayout" Target="../slideLayouts/slideLayout15.xml"/><Relationship Id="rId6" Type="http://schemas.openxmlformats.org/officeDocument/2006/relationships/image" Target="../media/image16.jpeg"/><Relationship Id="rId5" Type="http://schemas.openxmlformats.org/officeDocument/2006/relationships/image" Target="../media/image15.jpeg"/><Relationship Id="rId4" Type="http://schemas.openxmlformats.org/officeDocument/2006/relationships/chart" Target="../charts/chart1.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15.xml"/></Relationships>
</file>

<file path=ppt/slides/_rels/slide30.xml.rels><?xml version="1.0" encoding="UTF-8" standalone="yes"?>
<Relationships xmlns="http://schemas.openxmlformats.org/package/2006/relationships"><Relationship Id="rId3" Type="http://schemas.openxmlformats.org/officeDocument/2006/relationships/image" Target="../media/image6.gif"/><Relationship Id="rId2" Type="http://schemas.openxmlformats.org/officeDocument/2006/relationships/notesSlide" Target="../notesSlides/notesSlide11.xml"/><Relationship Id="rId1" Type="http://schemas.openxmlformats.org/officeDocument/2006/relationships/slideLayout" Target="../slideLayouts/slideLayout15.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3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5.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36.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5.xml"/></Relationships>
</file>

<file path=ppt/slides/_rels/slide37.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5.xml"/></Relationships>
</file>

<file path=ppt/slides/_rels/slide38.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2.xml"/><Relationship Id="rId1" Type="http://schemas.openxmlformats.org/officeDocument/2006/relationships/slideLayout" Target="../slideLayouts/slideLayout15.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40.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15.xml"/></Relationships>
</file>

<file path=ppt/slides/_rels/slide41.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15.xml"/></Relationships>
</file>

<file path=ppt/slides/_rels/slide42.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15.xml"/><Relationship Id="rId1" Type="http://schemas.openxmlformats.org/officeDocument/2006/relationships/vmlDrawing" Target="../drawings/vmlDrawing1.vml"/><Relationship Id="rId4" Type="http://schemas.openxmlformats.org/officeDocument/2006/relationships/image" Target="../media/image22.emf"/></Relationships>
</file>

<file path=ppt/slides/_rels/slide43.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notesSlide" Target="../notesSlides/notesSlide13.xml"/><Relationship Id="rId1" Type="http://schemas.openxmlformats.org/officeDocument/2006/relationships/slideLayout" Target="../slideLayouts/slideLayout15.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45.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15.xml"/></Relationships>
</file>

<file path=ppt/slides/_rels/slide46.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jpeg"/><Relationship Id="rId1" Type="http://schemas.openxmlformats.org/officeDocument/2006/relationships/slideLayout" Target="../slideLayouts/slideLayout15.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48.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15.xml"/></Relationships>
</file>

<file path=ppt/slides/_rels/slide49.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15.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5.xml"/></Relationships>
</file>

<file path=ppt/slides/_rels/slide50.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15.xml"/></Relationships>
</file>

<file path=ppt/slides/_rels/slide51.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15.xml"/></Relationships>
</file>

<file path=ppt/slides/_rels/slide52.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1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5.xml"/></Relationships>
</file>

<file path=ppt/slides/_rels/slide8.xml.rels><?xml version="1.0" encoding="UTF-8" standalone="yes"?>
<Relationships xmlns="http://schemas.openxmlformats.org/package/2006/relationships"><Relationship Id="rId2" Type="http://schemas.openxmlformats.org/officeDocument/2006/relationships/image" Target="../media/image5.GIF"/><Relationship Id="rId1" Type="http://schemas.openxmlformats.org/officeDocument/2006/relationships/slideLayout" Target="../slideLayouts/slideLayout15.xml"/></Relationships>
</file>

<file path=ppt/slides/_rels/slide9.xml.rels><?xml version="1.0" encoding="UTF-8" standalone="yes"?>
<Relationships xmlns="http://schemas.openxmlformats.org/package/2006/relationships"><Relationship Id="rId2" Type="http://schemas.openxmlformats.org/officeDocument/2006/relationships/image" Target="../media/image6.gif"/><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ubtitle 5"/>
          <p:cNvSpPr>
            <a:spLocks noGrp="1"/>
          </p:cNvSpPr>
          <p:nvPr>
            <p:ph type="subTitle" idx="1"/>
          </p:nvPr>
        </p:nvSpPr>
        <p:spPr>
          <a:xfrm>
            <a:off x="395536" y="3222466"/>
            <a:ext cx="2932961" cy="782598"/>
          </a:xfrm>
        </p:spPr>
        <p:txBody>
          <a:bodyPr>
            <a:normAutofit fontScale="92500"/>
          </a:bodyPr>
          <a:lstStyle/>
          <a:p>
            <a:r>
              <a:rPr lang="en-US" sz="3600" dirty="0" smtClean="0">
                <a:solidFill>
                  <a:schemeClr val="tx1"/>
                </a:solidFill>
              </a:rPr>
              <a:t>Hideaki Kimura</a:t>
            </a:r>
            <a:r>
              <a:rPr lang="en-US" sz="3600" baseline="30000" dirty="0" smtClean="0">
                <a:solidFill>
                  <a:schemeClr val="tx1"/>
                </a:solidFill>
                <a:latin typeface="Times New Roman"/>
                <a:cs typeface="Times New Roman"/>
              </a:rPr>
              <a:t>#*</a:t>
            </a:r>
            <a:endParaRPr lang="en-US" sz="3600" baseline="30000" dirty="0" smtClean="0">
              <a:solidFill>
                <a:schemeClr val="tx1"/>
              </a:solidFill>
            </a:endParaRPr>
          </a:p>
        </p:txBody>
      </p:sp>
      <p:sp>
        <p:nvSpPr>
          <p:cNvPr id="4" name="Title 3"/>
          <p:cNvSpPr>
            <a:spLocks noGrp="1"/>
          </p:cNvSpPr>
          <p:nvPr>
            <p:ph type="ctrTitle"/>
          </p:nvPr>
        </p:nvSpPr>
        <p:spPr/>
        <p:txBody>
          <a:bodyPr>
            <a:normAutofit fontScale="90000"/>
          </a:bodyPr>
          <a:lstStyle/>
          <a:p>
            <a:r>
              <a:rPr lang="en-US" dirty="0" smtClean="0"/>
              <a:t>Efficient Locking Techniques for Databases on Modern Hardware</a:t>
            </a:r>
            <a:endParaRPr lang="en-US" dirty="0"/>
          </a:p>
        </p:txBody>
      </p:sp>
      <p:sp>
        <p:nvSpPr>
          <p:cNvPr id="8" name="Subtitle 5"/>
          <p:cNvSpPr txBox="1">
            <a:spLocks/>
          </p:cNvSpPr>
          <p:nvPr/>
        </p:nvSpPr>
        <p:spPr>
          <a:xfrm>
            <a:off x="3275856" y="3212976"/>
            <a:ext cx="2664296" cy="541702"/>
          </a:xfrm>
          <a:prstGeom prst="rect">
            <a:avLst/>
          </a:prstGeom>
        </p:spPr>
        <p:txBody>
          <a:bodyPr>
            <a:noAutofit/>
          </a:bodyPr>
          <a:lstStyle>
            <a:lvl1pPr marL="0" indent="0" algn="ctr" rtl="0" eaLnBrk="1" latinLnBrk="0" hangingPunct="1">
              <a:spcBef>
                <a:spcPts val="580"/>
              </a:spcBef>
              <a:buClr>
                <a:schemeClr val="accent1"/>
              </a:buClr>
              <a:buSzPct val="85000"/>
              <a:buFont typeface="Wingdings 2"/>
              <a:buNone/>
              <a:defRPr kumimoji="0" sz="2800" kern="1200">
                <a:solidFill>
                  <a:schemeClr val="tx2"/>
                </a:solidFill>
                <a:latin typeface="+mn-lt"/>
                <a:ea typeface="+mn-ea"/>
                <a:cs typeface="+mn-cs"/>
              </a:defRPr>
            </a:lvl1pPr>
            <a:lvl2pPr marL="457200" indent="0" algn="ctr" rtl="0" eaLnBrk="1" latinLnBrk="0" hangingPunct="1">
              <a:spcBef>
                <a:spcPts val="370"/>
              </a:spcBef>
              <a:buClr>
                <a:schemeClr val="accent2"/>
              </a:buClr>
              <a:buSzPct val="85000"/>
              <a:buFont typeface="Wingdings 2"/>
              <a:buNone/>
              <a:defRPr kumimoji="0" sz="4000" kern="1200">
                <a:solidFill>
                  <a:schemeClr val="tx1"/>
                </a:solidFill>
                <a:latin typeface="+mn-lt"/>
                <a:ea typeface="+mn-ea"/>
                <a:cs typeface="+mn-cs"/>
              </a:defRPr>
            </a:lvl2pPr>
            <a:lvl3pPr marL="914400" indent="0" algn="ctr" rtl="0" eaLnBrk="1" latinLnBrk="0" hangingPunct="1">
              <a:spcBef>
                <a:spcPts val="370"/>
              </a:spcBef>
              <a:buClr>
                <a:schemeClr val="accent1">
                  <a:tint val="60000"/>
                </a:schemeClr>
              </a:buClr>
              <a:buSzPct val="85000"/>
              <a:buFont typeface="Wingdings 2"/>
              <a:buNone/>
              <a:defRPr kumimoji="0" sz="3600" kern="1200">
                <a:solidFill>
                  <a:schemeClr val="tx1"/>
                </a:solidFill>
                <a:latin typeface="+mn-lt"/>
                <a:ea typeface="+mn-ea"/>
                <a:cs typeface="+mn-cs"/>
              </a:defRPr>
            </a:lvl3pPr>
            <a:lvl4pPr marL="1371600" indent="0" algn="ctr" rtl="0" eaLnBrk="1" latinLnBrk="0" hangingPunct="1">
              <a:spcBef>
                <a:spcPts val="370"/>
              </a:spcBef>
              <a:buClr>
                <a:schemeClr val="accent3"/>
              </a:buClr>
              <a:buSzPct val="80000"/>
              <a:buFont typeface="Wingdings 2"/>
              <a:buNone/>
              <a:defRPr kumimoji="0" sz="3600" kern="1200">
                <a:solidFill>
                  <a:schemeClr val="tx1"/>
                </a:solidFill>
                <a:latin typeface="+mn-lt"/>
                <a:ea typeface="+mn-ea"/>
                <a:cs typeface="+mn-cs"/>
              </a:defRPr>
            </a:lvl4pPr>
            <a:lvl5pPr marL="1828800" indent="0" algn="ctr" rtl="0" eaLnBrk="1" latinLnBrk="0" hangingPunct="1">
              <a:spcBef>
                <a:spcPts val="370"/>
              </a:spcBef>
              <a:buClr>
                <a:schemeClr val="accent3"/>
              </a:buClr>
              <a:buFontTx/>
              <a:buNone/>
              <a:defRPr kumimoji="0" sz="3600" kern="1200">
                <a:solidFill>
                  <a:schemeClr val="tx1"/>
                </a:solidFill>
                <a:latin typeface="+mn-lt"/>
                <a:ea typeface="+mn-ea"/>
                <a:cs typeface="+mn-cs"/>
              </a:defRPr>
            </a:lvl5pPr>
            <a:lvl6pPr marL="2286000" indent="0" algn="ctr" rtl="0" eaLnBrk="1" latinLnBrk="0" hangingPunct="1">
              <a:spcBef>
                <a:spcPts val="370"/>
              </a:spcBef>
              <a:buClr>
                <a:schemeClr val="accent3"/>
              </a:buClr>
              <a:buNone/>
              <a:defRPr kumimoji="0" sz="1800" kern="1200" baseline="0">
                <a:solidFill>
                  <a:schemeClr val="tx1"/>
                </a:solidFill>
                <a:latin typeface="+mn-lt"/>
                <a:ea typeface="+mn-ea"/>
                <a:cs typeface="+mn-cs"/>
              </a:defRPr>
            </a:lvl6pPr>
            <a:lvl7pPr marL="2743200" indent="0" algn="ctr" rtl="0" eaLnBrk="1" latinLnBrk="0" hangingPunct="1">
              <a:spcBef>
                <a:spcPts val="370"/>
              </a:spcBef>
              <a:buClr>
                <a:schemeClr val="accent2"/>
              </a:buClr>
              <a:buNone/>
              <a:defRPr kumimoji="0" sz="1800" kern="1200">
                <a:solidFill>
                  <a:schemeClr val="tx1"/>
                </a:solidFill>
                <a:latin typeface="+mn-lt"/>
                <a:ea typeface="+mn-ea"/>
                <a:cs typeface="+mn-cs"/>
              </a:defRPr>
            </a:lvl7pPr>
            <a:lvl8pPr marL="3200400" indent="0" algn="ctr" rtl="0" eaLnBrk="1" latinLnBrk="0" hangingPunct="1">
              <a:spcBef>
                <a:spcPts val="370"/>
              </a:spcBef>
              <a:buClr>
                <a:schemeClr val="accent1">
                  <a:tint val="60000"/>
                </a:schemeClr>
              </a:buClr>
              <a:buNone/>
              <a:defRPr kumimoji="0" sz="1800" kern="1200">
                <a:solidFill>
                  <a:schemeClr val="tx1"/>
                </a:solidFill>
                <a:latin typeface="+mn-lt"/>
                <a:ea typeface="+mn-ea"/>
                <a:cs typeface="+mn-cs"/>
              </a:defRPr>
            </a:lvl8pPr>
            <a:lvl9pPr marL="3657600" indent="0" algn="ctr" rtl="0" eaLnBrk="1" latinLnBrk="0" hangingPunct="1">
              <a:spcBef>
                <a:spcPts val="370"/>
              </a:spcBef>
              <a:buClr>
                <a:schemeClr val="accent2">
                  <a:tint val="60000"/>
                </a:schemeClr>
              </a:buClr>
              <a:buNone/>
              <a:defRPr kumimoji="0" sz="1800" kern="1200">
                <a:solidFill>
                  <a:schemeClr val="tx1"/>
                </a:solidFill>
                <a:latin typeface="+mn-lt"/>
                <a:ea typeface="+mn-ea"/>
                <a:cs typeface="+mn-cs"/>
              </a:defRPr>
            </a:lvl9pPr>
          </a:lstStyle>
          <a:p>
            <a:r>
              <a:rPr lang="en-US" sz="3600" dirty="0" smtClean="0">
                <a:solidFill>
                  <a:schemeClr val="tx1"/>
                </a:solidFill>
              </a:rPr>
              <a:t>Goetz Graefe</a:t>
            </a:r>
            <a:r>
              <a:rPr lang="en-US" sz="3600" baseline="30000" dirty="0" smtClean="0">
                <a:solidFill>
                  <a:schemeClr val="tx1"/>
                </a:solidFill>
              </a:rPr>
              <a:t>+</a:t>
            </a:r>
          </a:p>
        </p:txBody>
      </p:sp>
      <p:sp>
        <p:nvSpPr>
          <p:cNvPr id="9" name="Subtitle 5"/>
          <p:cNvSpPr txBox="1">
            <a:spLocks/>
          </p:cNvSpPr>
          <p:nvPr/>
        </p:nvSpPr>
        <p:spPr>
          <a:xfrm>
            <a:off x="6084168" y="3247338"/>
            <a:ext cx="2736304" cy="541702"/>
          </a:xfrm>
          <a:prstGeom prst="rect">
            <a:avLst/>
          </a:prstGeom>
        </p:spPr>
        <p:txBody>
          <a:bodyPr>
            <a:noAutofit/>
          </a:bodyPr>
          <a:lstStyle>
            <a:lvl1pPr marL="0" indent="0" algn="ctr" rtl="0" eaLnBrk="1" latinLnBrk="0" hangingPunct="1">
              <a:spcBef>
                <a:spcPts val="580"/>
              </a:spcBef>
              <a:buClr>
                <a:schemeClr val="accent1"/>
              </a:buClr>
              <a:buSzPct val="85000"/>
              <a:buFont typeface="Wingdings 2"/>
              <a:buNone/>
              <a:defRPr kumimoji="0" sz="2800" kern="1200">
                <a:solidFill>
                  <a:schemeClr val="tx2"/>
                </a:solidFill>
                <a:latin typeface="+mn-lt"/>
                <a:ea typeface="+mn-ea"/>
                <a:cs typeface="+mn-cs"/>
              </a:defRPr>
            </a:lvl1pPr>
            <a:lvl2pPr marL="457200" indent="0" algn="ctr" rtl="0" eaLnBrk="1" latinLnBrk="0" hangingPunct="1">
              <a:spcBef>
                <a:spcPts val="370"/>
              </a:spcBef>
              <a:buClr>
                <a:schemeClr val="accent2"/>
              </a:buClr>
              <a:buSzPct val="85000"/>
              <a:buFont typeface="Wingdings 2"/>
              <a:buNone/>
              <a:defRPr kumimoji="0" sz="4000" kern="1200">
                <a:solidFill>
                  <a:schemeClr val="tx1"/>
                </a:solidFill>
                <a:latin typeface="+mn-lt"/>
                <a:ea typeface="+mn-ea"/>
                <a:cs typeface="+mn-cs"/>
              </a:defRPr>
            </a:lvl2pPr>
            <a:lvl3pPr marL="914400" indent="0" algn="ctr" rtl="0" eaLnBrk="1" latinLnBrk="0" hangingPunct="1">
              <a:spcBef>
                <a:spcPts val="370"/>
              </a:spcBef>
              <a:buClr>
                <a:schemeClr val="accent1">
                  <a:tint val="60000"/>
                </a:schemeClr>
              </a:buClr>
              <a:buSzPct val="85000"/>
              <a:buFont typeface="Wingdings 2"/>
              <a:buNone/>
              <a:defRPr kumimoji="0" sz="3600" kern="1200">
                <a:solidFill>
                  <a:schemeClr val="tx1"/>
                </a:solidFill>
                <a:latin typeface="+mn-lt"/>
                <a:ea typeface="+mn-ea"/>
                <a:cs typeface="+mn-cs"/>
              </a:defRPr>
            </a:lvl3pPr>
            <a:lvl4pPr marL="1371600" indent="0" algn="ctr" rtl="0" eaLnBrk="1" latinLnBrk="0" hangingPunct="1">
              <a:spcBef>
                <a:spcPts val="370"/>
              </a:spcBef>
              <a:buClr>
                <a:schemeClr val="accent3"/>
              </a:buClr>
              <a:buSzPct val="80000"/>
              <a:buFont typeface="Wingdings 2"/>
              <a:buNone/>
              <a:defRPr kumimoji="0" sz="3600" kern="1200">
                <a:solidFill>
                  <a:schemeClr val="tx1"/>
                </a:solidFill>
                <a:latin typeface="+mn-lt"/>
                <a:ea typeface="+mn-ea"/>
                <a:cs typeface="+mn-cs"/>
              </a:defRPr>
            </a:lvl4pPr>
            <a:lvl5pPr marL="1828800" indent="0" algn="ctr" rtl="0" eaLnBrk="1" latinLnBrk="0" hangingPunct="1">
              <a:spcBef>
                <a:spcPts val="370"/>
              </a:spcBef>
              <a:buClr>
                <a:schemeClr val="accent3"/>
              </a:buClr>
              <a:buFontTx/>
              <a:buNone/>
              <a:defRPr kumimoji="0" sz="3600" kern="1200">
                <a:solidFill>
                  <a:schemeClr val="tx1"/>
                </a:solidFill>
                <a:latin typeface="+mn-lt"/>
                <a:ea typeface="+mn-ea"/>
                <a:cs typeface="+mn-cs"/>
              </a:defRPr>
            </a:lvl5pPr>
            <a:lvl6pPr marL="2286000" indent="0" algn="ctr" rtl="0" eaLnBrk="1" latinLnBrk="0" hangingPunct="1">
              <a:spcBef>
                <a:spcPts val="370"/>
              </a:spcBef>
              <a:buClr>
                <a:schemeClr val="accent3"/>
              </a:buClr>
              <a:buNone/>
              <a:defRPr kumimoji="0" sz="1800" kern="1200" baseline="0">
                <a:solidFill>
                  <a:schemeClr val="tx1"/>
                </a:solidFill>
                <a:latin typeface="+mn-lt"/>
                <a:ea typeface="+mn-ea"/>
                <a:cs typeface="+mn-cs"/>
              </a:defRPr>
            </a:lvl6pPr>
            <a:lvl7pPr marL="2743200" indent="0" algn="ctr" rtl="0" eaLnBrk="1" latinLnBrk="0" hangingPunct="1">
              <a:spcBef>
                <a:spcPts val="370"/>
              </a:spcBef>
              <a:buClr>
                <a:schemeClr val="accent2"/>
              </a:buClr>
              <a:buNone/>
              <a:defRPr kumimoji="0" sz="1800" kern="1200">
                <a:solidFill>
                  <a:schemeClr val="tx1"/>
                </a:solidFill>
                <a:latin typeface="+mn-lt"/>
                <a:ea typeface="+mn-ea"/>
                <a:cs typeface="+mn-cs"/>
              </a:defRPr>
            </a:lvl7pPr>
            <a:lvl8pPr marL="3200400" indent="0" algn="ctr" rtl="0" eaLnBrk="1" latinLnBrk="0" hangingPunct="1">
              <a:spcBef>
                <a:spcPts val="370"/>
              </a:spcBef>
              <a:buClr>
                <a:schemeClr val="accent1">
                  <a:tint val="60000"/>
                </a:schemeClr>
              </a:buClr>
              <a:buNone/>
              <a:defRPr kumimoji="0" sz="1800" kern="1200">
                <a:solidFill>
                  <a:schemeClr val="tx1"/>
                </a:solidFill>
                <a:latin typeface="+mn-lt"/>
                <a:ea typeface="+mn-ea"/>
                <a:cs typeface="+mn-cs"/>
              </a:defRPr>
            </a:lvl8pPr>
            <a:lvl9pPr marL="3657600" indent="0" algn="ctr" rtl="0" eaLnBrk="1" latinLnBrk="0" hangingPunct="1">
              <a:spcBef>
                <a:spcPts val="370"/>
              </a:spcBef>
              <a:buClr>
                <a:schemeClr val="accent2">
                  <a:tint val="60000"/>
                </a:schemeClr>
              </a:buClr>
              <a:buNone/>
              <a:defRPr kumimoji="0" sz="1800" kern="1200">
                <a:solidFill>
                  <a:schemeClr val="tx1"/>
                </a:solidFill>
                <a:latin typeface="+mn-lt"/>
                <a:ea typeface="+mn-ea"/>
                <a:cs typeface="+mn-cs"/>
              </a:defRPr>
            </a:lvl9pPr>
          </a:lstStyle>
          <a:p>
            <a:r>
              <a:rPr lang="en-US" sz="3600" dirty="0" smtClean="0">
                <a:solidFill>
                  <a:schemeClr val="tx1"/>
                </a:solidFill>
              </a:rPr>
              <a:t>Harumi Kuno</a:t>
            </a:r>
            <a:r>
              <a:rPr lang="en-US" sz="3600" baseline="30000" dirty="0" smtClean="0">
                <a:solidFill>
                  <a:schemeClr val="tx1"/>
                </a:solidFill>
              </a:rPr>
              <a:t>+</a:t>
            </a:r>
          </a:p>
        </p:txBody>
      </p:sp>
      <p:sp>
        <p:nvSpPr>
          <p:cNvPr id="10" name="Rectangle 9"/>
          <p:cNvSpPr/>
          <p:nvPr/>
        </p:nvSpPr>
        <p:spPr>
          <a:xfrm>
            <a:off x="518243" y="4009776"/>
            <a:ext cx="2829621" cy="1200329"/>
          </a:xfrm>
          <a:prstGeom prst="rect">
            <a:avLst/>
          </a:prstGeom>
        </p:spPr>
        <p:txBody>
          <a:bodyPr wrap="none">
            <a:spAutoFit/>
          </a:bodyPr>
          <a:lstStyle/>
          <a:p>
            <a:r>
              <a:rPr lang="en-US" sz="2400" baseline="30000" dirty="0" smtClean="0">
                <a:solidFill>
                  <a:schemeClr val="tx1">
                    <a:lumMod val="50000"/>
                    <a:lumOff val="50000"/>
                  </a:schemeClr>
                </a:solidFill>
              </a:rPr>
              <a:t>#</a:t>
            </a:r>
            <a:r>
              <a:rPr lang="en-US" sz="2400" dirty="0" smtClean="0">
                <a:solidFill>
                  <a:schemeClr val="tx1">
                    <a:lumMod val="50000"/>
                    <a:lumOff val="50000"/>
                  </a:schemeClr>
                </a:solidFill>
              </a:rPr>
              <a:t>Brown University</a:t>
            </a:r>
          </a:p>
          <a:p>
            <a:r>
              <a:rPr lang="en-US" sz="2400" baseline="30000" dirty="0" smtClean="0">
                <a:solidFill>
                  <a:schemeClr val="tx1">
                    <a:lumMod val="50000"/>
                    <a:lumOff val="50000"/>
                  </a:schemeClr>
                </a:solidFill>
              </a:rPr>
              <a:t>*</a:t>
            </a:r>
            <a:r>
              <a:rPr lang="en-US" sz="2400" dirty="0" smtClean="0">
                <a:solidFill>
                  <a:schemeClr val="tx1">
                    <a:lumMod val="50000"/>
                    <a:lumOff val="50000"/>
                  </a:schemeClr>
                </a:solidFill>
              </a:rPr>
              <a:t>Microsoft </a:t>
            </a:r>
            <a:r>
              <a:rPr lang="en-US" sz="2400" dirty="0">
                <a:solidFill>
                  <a:schemeClr val="tx1">
                    <a:lumMod val="50000"/>
                    <a:lumOff val="50000"/>
                  </a:schemeClr>
                </a:solidFill>
              </a:rPr>
              <a:t>Jim Gray</a:t>
            </a:r>
          </a:p>
          <a:p>
            <a:r>
              <a:rPr lang="en-US" sz="2400" dirty="0">
                <a:solidFill>
                  <a:schemeClr val="tx1">
                    <a:lumMod val="50000"/>
                    <a:lumOff val="50000"/>
                  </a:schemeClr>
                </a:solidFill>
              </a:rPr>
              <a:t>Systems </a:t>
            </a:r>
            <a:r>
              <a:rPr lang="en-US" sz="2400" dirty="0" smtClean="0">
                <a:solidFill>
                  <a:schemeClr val="tx1">
                    <a:lumMod val="50000"/>
                    <a:lumOff val="50000"/>
                  </a:schemeClr>
                </a:solidFill>
              </a:rPr>
              <a:t>Lab</a:t>
            </a:r>
            <a:endParaRPr lang="en-US" sz="2400" dirty="0">
              <a:solidFill>
                <a:schemeClr val="tx1">
                  <a:lumMod val="50000"/>
                  <a:lumOff val="50000"/>
                </a:schemeClr>
              </a:solidFill>
            </a:endParaRPr>
          </a:p>
        </p:txBody>
      </p:sp>
      <p:sp>
        <p:nvSpPr>
          <p:cNvPr id="12" name="Rectangle 11"/>
          <p:cNvSpPr/>
          <p:nvPr/>
        </p:nvSpPr>
        <p:spPr>
          <a:xfrm>
            <a:off x="3779912" y="4201924"/>
            <a:ext cx="5064207" cy="523220"/>
          </a:xfrm>
          <a:prstGeom prst="rect">
            <a:avLst/>
          </a:prstGeom>
        </p:spPr>
        <p:txBody>
          <a:bodyPr wrap="none">
            <a:spAutoFit/>
          </a:bodyPr>
          <a:lstStyle/>
          <a:p>
            <a:r>
              <a:rPr lang="en-US" sz="2800" baseline="30000" dirty="0" smtClean="0">
                <a:solidFill>
                  <a:schemeClr val="tx1">
                    <a:lumMod val="50000"/>
                    <a:lumOff val="50000"/>
                  </a:schemeClr>
                </a:solidFill>
              </a:rPr>
              <a:t>+</a:t>
            </a:r>
            <a:r>
              <a:rPr lang="en-US" sz="2800" dirty="0" smtClean="0">
                <a:solidFill>
                  <a:schemeClr val="tx1">
                    <a:lumMod val="50000"/>
                    <a:lumOff val="50000"/>
                  </a:schemeClr>
                </a:solidFill>
              </a:rPr>
              <a:t>Hewlett-Packard Laboratories</a:t>
            </a:r>
            <a:endParaRPr lang="en-US" sz="2800" dirty="0">
              <a:solidFill>
                <a:schemeClr val="tx1">
                  <a:lumMod val="50000"/>
                  <a:lumOff val="50000"/>
                </a:schemeClr>
              </a:solidFill>
            </a:endParaRPr>
          </a:p>
        </p:txBody>
      </p:sp>
      <p:sp>
        <p:nvSpPr>
          <p:cNvPr id="11" name="Title 3"/>
          <p:cNvSpPr txBox="1">
            <a:spLocks/>
          </p:cNvSpPr>
          <p:nvPr/>
        </p:nvSpPr>
        <p:spPr>
          <a:xfrm>
            <a:off x="3275856" y="5301208"/>
            <a:ext cx="2791036" cy="576064"/>
          </a:xfrm>
          <a:prstGeom prst="rect">
            <a:avLst/>
          </a:prstGeom>
        </p:spPr>
        <p:txBody>
          <a:bodyPr bIns="91440" anchor="ctr" anchorCtr="0">
            <a:normAutofit fontScale="97500"/>
          </a:bodyPr>
          <a:lstStyle>
            <a:lvl1pPr algn="ctr" rtl="0" eaLnBrk="1" latinLnBrk="0" hangingPunct="1">
              <a:spcBef>
                <a:spcPct val="0"/>
              </a:spcBef>
              <a:buNone/>
              <a:defRPr kumimoji="0" lang="en-US" sz="4400" b="1" kern="1200" dirty="0">
                <a:solidFill>
                  <a:srgbClr val="FFFFFF"/>
                </a:solidFill>
                <a:latin typeface="+mj-lt"/>
                <a:ea typeface="+mj-ea"/>
                <a:cs typeface="+mj-cs"/>
              </a:defRPr>
            </a:lvl1pPr>
          </a:lstStyle>
          <a:p>
            <a:r>
              <a:rPr lang="en-US" sz="2800" dirty="0">
                <a:solidFill>
                  <a:schemeClr val="tx1">
                    <a:lumMod val="50000"/>
                    <a:lumOff val="50000"/>
                  </a:schemeClr>
                </a:solidFill>
              </a:rPr>
              <a:t>a</a:t>
            </a:r>
            <a:r>
              <a:rPr lang="en-US" sz="2800" dirty="0" smtClean="0">
                <a:solidFill>
                  <a:schemeClr val="tx1">
                    <a:lumMod val="50000"/>
                    <a:lumOff val="50000"/>
                  </a:schemeClr>
                </a:solidFill>
              </a:rPr>
              <a:t>t</a:t>
            </a:r>
            <a:r>
              <a:rPr lang="en-US" sz="2800" i="1" dirty="0" smtClean="0">
                <a:solidFill>
                  <a:schemeClr val="tx1">
                    <a:lumMod val="50000"/>
                    <a:lumOff val="50000"/>
                  </a:schemeClr>
                </a:solidFill>
              </a:rPr>
              <a:t> </a:t>
            </a:r>
            <a:r>
              <a:rPr lang="en-US" sz="2800" i="1" dirty="0" err="1" smtClean="0">
                <a:solidFill>
                  <a:schemeClr val="tx1">
                    <a:lumMod val="50000"/>
                    <a:lumOff val="50000"/>
                  </a:schemeClr>
                </a:solidFill>
              </a:rPr>
              <a:t>ADMS'12</a:t>
            </a:r>
            <a:endParaRPr lang="en-US" sz="2800" i="1" dirty="0">
              <a:solidFill>
                <a:schemeClr val="tx1">
                  <a:lumMod val="50000"/>
                  <a:lumOff val="50000"/>
                </a:schemeClr>
              </a:solidFill>
            </a:endParaRPr>
          </a:p>
        </p:txBody>
      </p:sp>
      <p:sp>
        <p:nvSpPr>
          <p:cNvPr id="13" name="Title 3"/>
          <p:cNvSpPr txBox="1">
            <a:spLocks/>
          </p:cNvSpPr>
          <p:nvPr/>
        </p:nvSpPr>
        <p:spPr>
          <a:xfrm>
            <a:off x="539552" y="6093296"/>
            <a:ext cx="7776864" cy="576064"/>
          </a:xfrm>
          <a:prstGeom prst="rect">
            <a:avLst/>
          </a:prstGeom>
        </p:spPr>
        <p:txBody>
          <a:bodyPr bIns="91440" anchor="ctr" anchorCtr="0">
            <a:normAutofit fontScale="60000" lnSpcReduction="20000"/>
          </a:bodyPr>
          <a:lstStyle>
            <a:lvl1pPr algn="ctr" rtl="0" eaLnBrk="1" latinLnBrk="0" hangingPunct="1">
              <a:spcBef>
                <a:spcPct val="0"/>
              </a:spcBef>
              <a:buNone/>
              <a:defRPr kumimoji="0" lang="en-US" sz="4400" b="1" kern="1200" dirty="0">
                <a:solidFill>
                  <a:srgbClr val="FFFFFF"/>
                </a:solidFill>
                <a:latin typeface="+mj-lt"/>
                <a:ea typeface="+mj-ea"/>
                <a:cs typeface="+mj-cs"/>
              </a:defRPr>
            </a:lvl1pPr>
          </a:lstStyle>
          <a:p>
            <a:pPr algn="l"/>
            <a:r>
              <a:rPr lang="en-US" sz="2800" dirty="0" smtClean="0">
                <a:solidFill>
                  <a:schemeClr val="tx1">
                    <a:lumMod val="50000"/>
                    <a:lumOff val="50000"/>
                  </a:schemeClr>
                </a:solidFill>
              </a:rPr>
              <a:t>Slides/papers available on request. Email us:</a:t>
            </a:r>
          </a:p>
          <a:p>
            <a:pPr algn="l"/>
            <a:r>
              <a:rPr lang="en-US" sz="2800" i="1" dirty="0" smtClean="0">
                <a:solidFill>
                  <a:schemeClr val="tx1">
                    <a:lumMod val="50000"/>
                    <a:lumOff val="50000"/>
                  </a:schemeClr>
                </a:solidFill>
                <a:hlinkClick r:id="rId2"/>
              </a:rPr>
              <a:t>hkimura@cs.brown.edu</a:t>
            </a:r>
            <a:r>
              <a:rPr lang="en-US" sz="2800" i="1" dirty="0" smtClean="0">
                <a:solidFill>
                  <a:schemeClr val="tx1">
                    <a:lumMod val="50000"/>
                    <a:lumOff val="50000"/>
                  </a:schemeClr>
                </a:solidFill>
              </a:rPr>
              <a:t>, </a:t>
            </a:r>
            <a:r>
              <a:rPr lang="en-US" sz="2800" i="1" dirty="0" err="1" smtClean="0">
                <a:solidFill>
                  <a:schemeClr val="tx1">
                    <a:lumMod val="50000"/>
                    <a:lumOff val="50000"/>
                  </a:schemeClr>
                </a:solidFill>
                <a:hlinkClick r:id="rId3"/>
              </a:rPr>
              <a:t>goetz.graefe@hp.com</a:t>
            </a:r>
            <a:r>
              <a:rPr lang="en-US" sz="2800" i="1" dirty="0">
                <a:solidFill>
                  <a:schemeClr val="tx1">
                    <a:lumMod val="50000"/>
                    <a:lumOff val="50000"/>
                  </a:schemeClr>
                </a:solidFill>
              </a:rPr>
              <a:t>, </a:t>
            </a:r>
            <a:r>
              <a:rPr lang="en-US" sz="2800" i="1" dirty="0" err="1" smtClean="0">
                <a:solidFill>
                  <a:schemeClr val="tx1">
                    <a:lumMod val="50000"/>
                    <a:lumOff val="50000"/>
                  </a:schemeClr>
                </a:solidFill>
                <a:hlinkClick r:id="rId4"/>
              </a:rPr>
              <a:t>harumi.kuno@hp.com</a:t>
            </a:r>
            <a:endParaRPr lang="en-US" sz="2800" i="1" dirty="0">
              <a:solidFill>
                <a:schemeClr val="tx1">
                  <a:lumMod val="50000"/>
                  <a:lumOff val="50000"/>
                </a:schemeClr>
              </a:solidFill>
            </a:endParaRPr>
          </a:p>
        </p:txBody>
      </p:sp>
    </p:spTree>
    <p:extLst>
      <p:ext uri="{BB962C8B-B14F-4D97-AF65-F5344CB8AC3E}">
        <p14:creationId xmlns:p14="http://schemas.microsoft.com/office/powerpoint/2010/main" val="12477283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Lightweight Intent Lock </a:t>
            </a:r>
            <a:endParaRPr lang="en-US" dirty="0"/>
          </a:p>
        </p:txBody>
      </p:sp>
      <p:sp>
        <p:nvSpPr>
          <p:cNvPr id="4" name="Rectangle 3"/>
          <p:cNvSpPr/>
          <p:nvPr/>
        </p:nvSpPr>
        <p:spPr>
          <a:xfrm>
            <a:off x="971600" y="4673004"/>
            <a:ext cx="1080120" cy="57606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smtClean="0"/>
              <a:t>Key-A</a:t>
            </a:r>
            <a:endParaRPr lang="en-US" sz="2800" dirty="0"/>
          </a:p>
        </p:txBody>
      </p:sp>
      <p:sp>
        <p:nvSpPr>
          <p:cNvPr id="5" name="Rectangle 4"/>
          <p:cNvSpPr/>
          <p:nvPr/>
        </p:nvSpPr>
        <p:spPr>
          <a:xfrm>
            <a:off x="971600" y="5472608"/>
            <a:ext cx="1080120" cy="57606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smtClean="0"/>
              <a:t>Key-B</a:t>
            </a:r>
            <a:endParaRPr lang="en-US" sz="2800" dirty="0"/>
          </a:p>
        </p:txBody>
      </p:sp>
      <p:sp>
        <p:nvSpPr>
          <p:cNvPr id="6" name="Rectangle 5"/>
          <p:cNvSpPr/>
          <p:nvPr/>
        </p:nvSpPr>
        <p:spPr>
          <a:xfrm>
            <a:off x="683568" y="4248472"/>
            <a:ext cx="1728192" cy="2088232"/>
          </a:xfrm>
          <a:prstGeom prst="rect">
            <a:avLst/>
          </a:prstGeom>
          <a:noFill/>
          <a:ln w="2540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467544" y="3024336"/>
            <a:ext cx="2160240" cy="3456384"/>
          </a:xfrm>
          <a:prstGeom prst="rect">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323528" y="1844824"/>
            <a:ext cx="2448272" cy="4752528"/>
          </a:xfrm>
          <a:prstGeom prst="rect">
            <a:avLst/>
          </a:prstGeom>
          <a:noFill/>
          <a:ln w="254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179512" y="1311151"/>
            <a:ext cx="1763688" cy="461665"/>
          </a:xfrm>
          <a:prstGeom prst="rect">
            <a:avLst/>
          </a:prstGeom>
          <a:noFill/>
        </p:spPr>
        <p:txBody>
          <a:bodyPr wrap="square" rtlCol="0">
            <a:spAutoFit/>
          </a:bodyPr>
          <a:lstStyle/>
          <a:p>
            <a:r>
              <a:rPr lang="en-US" sz="2400" dirty="0" smtClean="0"/>
              <a:t>DB-1</a:t>
            </a:r>
            <a:endParaRPr lang="en-US" sz="2400" dirty="0"/>
          </a:p>
        </p:txBody>
      </p:sp>
      <p:sp>
        <p:nvSpPr>
          <p:cNvPr id="10" name="TextBox 9"/>
          <p:cNvSpPr txBox="1"/>
          <p:nvPr/>
        </p:nvSpPr>
        <p:spPr>
          <a:xfrm>
            <a:off x="395536" y="2535287"/>
            <a:ext cx="1763688" cy="461665"/>
          </a:xfrm>
          <a:prstGeom prst="rect">
            <a:avLst/>
          </a:prstGeom>
          <a:noFill/>
        </p:spPr>
        <p:txBody>
          <a:bodyPr wrap="square" rtlCol="0">
            <a:spAutoFit/>
          </a:bodyPr>
          <a:lstStyle/>
          <a:p>
            <a:r>
              <a:rPr lang="en-US" sz="2400" dirty="0" err="1" smtClean="0"/>
              <a:t>VOL</a:t>
            </a:r>
            <a:r>
              <a:rPr lang="en-US" sz="2400" dirty="0" smtClean="0"/>
              <a:t>-1</a:t>
            </a:r>
            <a:endParaRPr lang="en-US" sz="2400" dirty="0"/>
          </a:p>
        </p:txBody>
      </p:sp>
      <p:sp>
        <p:nvSpPr>
          <p:cNvPr id="11" name="TextBox 10"/>
          <p:cNvSpPr txBox="1"/>
          <p:nvPr/>
        </p:nvSpPr>
        <p:spPr>
          <a:xfrm>
            <a:off x="576064" y="3831431"/>
            <a:ext cx="1763688" cy="461665"/>
          </a:xfrm>
          <a:prstGeom prst="rect">
            <a:avLst/>
          </a:prstGeom>
          <a:noFill/>
        </p:spPr>
        <p:txBody>
          <a:bodyPr wrap="square" rtlCol="0">
            <a:spAutoFit/>
          </a:bodyPr>
          <a:lstStyle/>
          <a:p>
            <a:r>
              <a:rPr lang="en-US" sz="2400" dirty="0" err="1" smtClean="0"/>
              <a:t>IND</a:t>
            </a:r>
            <a:r>
              <a:rPr lang="en-US" sz="2400" dirty="0" smtClean="0"/>
              <a:t>-1</a:t>
            </a:r>
            <a:endParaRPr lang="en-US" sz="2400" dirty="0"/>
          </a:p>
        </p:txBody>
      </p:sp>
      <p:sp>
        <p:nvSpPr>
          <p:cNvPr id="15" name="TextBox 14"/>
          <p:cNvSpPr txBox="1"/>
          <p:nvPr/>
        </p:nvSpPr>
        <p:spPr>
          <a:xfrm>
            <a:off x="3744416" y="4849996"/>
            <a:ext cx="1475656" cy="523220"/>
          </a:xfrm>
          <a:prstGeom prst="rect">
            <a:avLst/>
          </a:prstGeom>
          <a:noFill/>
        </p:spPr>
        <p:txBody>
          <a:bodyPr wrap="square" rtlCol="0">
            <a:spAutoFit/>
          </a:bodyPr>
          <a:lstStyle/>
          <a:p>
            <a:r>
              <a:rPr lang="en-US" sz="2800" dirty="0" smtClean="0"/>
              <a:t>Key-A</a:t>
            </a:r>
            <a:endParaRPr lang="en-US" sz="2800" dirty="0"/>
          </a:p>
        </p:txBody>
      </p:sp>
      <p:sp>
        <p:nvSpPr>
          <p:cNvPr id="16" name="TextBox 15"/>
          <p:cNvSpPr txBox="1"/>
          <p:nvPr/>
        </p:nvSpPr>
        <p:spPr>
          <a:xfrm>
            <a:off x="3744416" y="5714092"/>
            <a:ext cx="1475656" cy="523220"/>
          </a:xfrm>
          <a:prstGeom prst="rect">
            <a:avLst/>
          </a:prstGeom>
          <a:noFill/>
        </p:spPr>
        <p:txBody>
          <a:bodyPr wrap="square" rtlCol="0">
            <a:spAutoFit/>
          </a:bodyPr>
          <a:lstStyle/>
          <a:p>
            <a:r>
              <a:rPr lang="en-US" sz="2800" dirty="0" smtClean="0"/>
              <a:t>Key-B</a:t>
            </a:r>
            <a:endParaRPr lang="en-US" sz="2800" dirty="0"/>
          </a:p>
        </p:txBody>
      </p:sp>
      <p:sp>
        <p:nvSpPr>
          <p:cNvPr id="18" name="TextBox 17"/>
          <p:cNvSpPr txBox="1"/>
          <p:nvPr/>
        </p:nvSpPr>
        <p:spPr>
          <a:xfrm>
            <a:off x="7661064" y="4653136"/>
            <a:ext cx="1519448" cy="1815882"/>
          </a:xfrm>
          <a:prstGeom prst="rect">
            <a:avLst/>
          </a:prstGeom>
          <a:noFill/>
        </p:spPr>
        <p:txBody>
          <a:bodyPr wrap="square" rtlCol="0">
            <a:spAutoFit/>
          </a:bodyPr>
          <a:lstStyle/>
          <a:p>
            <a:pPr algn="ctr"/>
            <a:r>
              <a:rPr lang="en-US" sz="2800" i="1" dirty="0" smtClean="0"/>
              <a:t>Lock</a:t>
            </a:r>
          </a:p>
          <a:p>
            <a:pPr algn="ctr"/>
            <a:r>
              <a:rPr lang="en-US" sz="2800" i="1" dirty="0" smtClean="0"/>
              <a:t>Queues</a:t>
            </a:r>
          </a:p>
          <a:p>
            <a:pPr algn="ctr"/>
            <a:r>
              <a:rPr lang="en-US" sz="2800" i="1" dirty="0" smtClean="0"/>
              <a:t>for Key</a:t>
            </a:r>
          </a:p>
          <a:p>
            <a:pPr algn="ctr"/>
            <a:r>
              <a:rPr lang="en-US" sz="2800" i="1" dirty="0" smtClean="0"/>
              <a:t>Locks</a:t>
            </a:r>
            <a:endParaRPr lang="en-US" sz="2800" i="1" dirty="0"/>
          </a:p>
        </p:txBody>
      </p:sp>
      <p:sp>
        <p:nvSpPr>
          <p:cNvPr id="21" name="Rectangle 20"/>
          <p:cNvSpPr/>
          <p:nvPr/>
        </p:nvSpPr>
        <p:spPr>
          <a:xfrm>
            <a:off x="4932040" y="4777988"/>
            <a:ext cx="2664296" cy="595228"/>
          </a:xfrm>
          <a:prstGeom prst="rect">
            <a:avLst/>
          </a:prstGeom>
          <a:no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p:cNvSpPr/>
          <p:nvPr/>
        </p:nvSpPr>
        <p:spPr>
          <a:xfrm>
            <a:off x="4932040" y="5714092"/>
            <a:ext cx="2664296" cy="595228"/>
          </a:xfrm>
          <a:prstGeom prst="rect">
            <a:avLst/>
          </a:prstGeom>
          <a:no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ounded Rectangle 25"/>
          <p:cNvSpPr/>
          <p:nvPr/>
        </p:nvSpPr>
        <p:spPr>
          <a:xfrm>
            <a:off x="5148064" y="4807953"/>
            <a:ext cx="576064" cy="493255"/>
          </a:xfrm>
          <a:prstGeom prst="roundRect">
            <a:avLst/>
          </a:prstGeom>
          <a:solidFill>
            <a:schemeClr val="accent4">
              <a:lumMod val="20000"/>
              <a:lumOff val="80000"/>
            </a:schemeClr>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smtClean="0">
                <a:solidFill>
                  <a:srgbClr val="0000FF"/>
                </a:solidFill>
              </a:rPr>
              <a:t>S</a:t>
            </a:r>
            <a:endParaRPr lang="en-US" sz="2800" b="1" dirty="0">
              <a:solidFill>
                <a:srgbClr val="0000FF"/>
              </a:solidFill>
            </a:endParaRPr>
          </a:p>
        </p:txBody>
      </p:sp>
      <p:sp>
        <p:nvSpPr>
          <p:cNvPr id="30" name="Rounded Rectangle 29"/>
          <p:cNvSpPr/>
          <p:nvPr/>
        </p:nvSpPr>
        <p:spPr>
          <a:xfrm>
            <a:off x="6516216" y="5744057"/>
            <a:ext cx="558316" cy="493255"/>
          </a:xfrm>
          <a:prstGeom prst="roundRect">
            <a:avLst/>
          </a:prstGeom>
          <a:solidFill>
            <a:schemeClr val="accent4">
              <a:lumMod val="20000"/>
              <a:lumOff val="80000"/>
            </a:schemeClr>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smtClean="0">
                <a:solidFill>
                  <a:srgbClr val="FF0000"/>
                </a:solidFill>
              </a:rPr>
              <a:t>X</a:t>
            </a:r>
            <a:endParaRPr lang="en-US" sz="2800" b="1" dirty="0">
              <a:solidFill>
                <a:srgbClr val="FF0000"/>
              </a:solidFill>
            </a:endParaRPr>
          </a:p>
        </p:txBody>
      </p:sp>
      <p:sp>
        <p:nvSpPr>
          <p:cNvPr id="31" name="Rounded Rectangle 30"/>
          <p:cNvSpPr/>
          <p:nvPr/>
        </p:nvSpPr>
        <p:spPr>
          <a:xfrm>
            <a:off x="611560" y="1711609"/>
            <a:ext cx="576064" cy="493255"/>
          </a:xfrm>
          <a:prstGeom prst="roundRect">
            <a:avLst/>
          </a:prstGeom>
          <a:solidFill>
            <a:schemeClr val="accent4">
              <a:lumMod val="20000"/>
              <a:lumOff val="80000"/>
            </a:schemeClr>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smtClean="0">
                <a:solidFill>
                  <a:srgbClr val="0000FF"/>
                </a:solidFill>
              </a:rPr>
              <a:t>IS</a:t>
            </a:r>
            <a:endParaRPr lang="en-US" sz="2800" b="1" dirty="0">
              <a:solidFill>
                <a:srgbClr val="0000FF"/>
              </a:solidFill>
            </a:endParaRPr>
          </a:p>
        </p:txBody>
      </p:sp>
      <p:sp>
        <p:nvSpPr>
          <p:cNvPr id="32" name="Rounded Rectangle 31"/>
          <p:cNvSpPr/>
          <p:nvPr/>
        </p:nvSpPr>
        <p:spPr>
          <a:xfrm>
            <a:off x="611560" y="2852936"/>
            <a:ext cx="576064" cy="493255"/>
          </a:xfrm>
          <a:prstGeom prst="roundRect">
            <a:avLst/>
          </a:prstGeom>
          <a:solidFill>
            <a:schemeClr val="accent4">
              <a:lumMod val="20000"/>
              <a:lumOff val="80000"/>
            </a:schemeClr>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smtClean="0">
                <a:solidFill>
                  <a:srgbClr val="0000FF"/>
                </a:solidFill>
              </a:rPr>
              <a:t>IS</a:t>
            </a:r>
            <a:endParaRPr lang="en-US" sz="2800" b="1" dirty="0">
              <a:solidFill>
                <a:srgbClr val="0000FF"/>
              </a:solidFill>
            </a:endParaRPr>
          </a:p>
        </p:txBody>
      </p:sp>
      <p:sp>
        <p:nvSpPr>
          <p:cNvPr id="33" name="Rounded Rectangle 32"/>
          <p:cNvSpPr/>
          <p:nvPr/>
        </p:nvSpPr>
        <p:spPr>
          <a:xfrm>
            <a:off x="827584" y="4077072"/>
            <a:ext cx="576064" cy="493255"/>
          </a:xfrm>
          <a:prstGeom prst="roundRect">
            <a:avLst/>
          </a:prstGeom>
          <a:solidFill>
            <a:schemeClr val="accent4">
              <a:lumMod val="20000"/>
              <a:lumOff val="80000"/>
            </a:schemeClr>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smtClean="0">
                <a:solidFill>
                  <a:srgbClr val="0000FF"/>
                </a:solidFill>
              </a:rPr>
              <a:t>IS</a:t>
            </a:r>
            <a:endParaRPr lang="en-US" sz="2800" b="1" dirty="0">
              <a:solidFill>
                <a:srgbClr val="0000FF"/>
              </a:solidFill>
            </a:endParaRPr>
          </a:p>
        </p:txBody>
      </p:sp>
      <p:sp>
        <p:nvSpPr>
          <p:cNvPr id="34" name="Rounded Rectangle 33"/>
          <p:cNvSpPr/>
          <p:nvPr/>
        </p:nvSpPr>
        <p:spPr>
          <a:xfrm>
            <a:off x="1979712" y="4725144"/>
            <a:ext cx="576064" cy="493255"/>
          </a:xfrm>
          <a:prstGeom prst="roundRect">
            <a:avLst/>
          </a:prstGeom>
          <a:solidFill>
            <a:schemeClr val="accent4">
              <a:lumMod val="20000"/>
              <a:lumOff val="80000"/>
            </a:schemeClr>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smtClean="0">
                <a:solidFill>
                  <a:srgbClr val="0000FF"/>
                </a:solidFill>
              </a:rPr>
              <a:t>S</a:t>
            </a:r>
            <a:endParaRPr lang="en-US" sz="2800" b="1" dirty="0">
              <a:solidFill>
                <a:srgbClr val="0000FF"/>
              </a:solidFill>
            </a:endParaRPr>
          </a:p>
        </p:txBody>
      </p:sp>
      <p:sp>
        <p:nvSpPr>
          <p:cNvPr id="35" name="Rounded Rectangle 34"/>
          <p:cNvSpPr/>
          <p:nvPr/>
        </p:nvSpPr>
        <p:spPr>
          <a:xfrm>
            <a:off x="1763688" y="1711609"/>
            <a:ext cx="648072" cy="493255"/>
          </a:xfrm>
          <a:prstGeom prst="roundRect">
            <a:avLst/>
          </a:prstGeom>
          <a:solidFill>
            <a:schemeClr val="accent4">
              <a:lumMod val="20000"/>
              <a:lumOff val="80000"/>
            </a:schemeClr>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smtClean="0">
                <a:solidFill>
                  <a:srgbClr val="FF0000"/>
                </a:solidFill>
              </a:rPr>
              <a:t>IX</a:t>
            </a:r>
            <a:endParaRPr lang="en-US" sz="2800" b="1" dirty="0">
              <a:solidFill>
                <a:srgbClr val="FF0000"/>
              </a:solidFill>
            </a:endParaRPr>
          </a:p>
        </p:txBody>
      </p:sp>
      <p:sp>
        <p:nvSpPr>
          <p:cNvPr id="36" name="Rounded Rectangle 35"/>
          <p:cNvSpPr/>
          <p:nvPr/>
        </p:nvSpPr>
        <p:spPr>
          <a:xfrm>
            <a:off x="1763688" y="2852936"/>
            <a:ext cx="648072" cy="493255"/>
          </a:xfrm>
          <a:prstGeom prst="roundRect">
            <a:avLst/>
          </a:prstGeom>
          <a:solidFill>
            <a:schemeClr val="accent4">
              <a:lumMod val="20000"/>
              <a:lumOff val="80000"/>
            </a:schemeClr>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smtClean="0">
                <a:solidFill>
                  <a:srgbClr val="FF0000"/>
                </a:solidFill>
              </a:rPr>
              <a:t>IX</a:t>
            </a:r>
            <a:endParaRPr lang="en-US" sz="2800" b="1" dirty="0">
              <a:solidFill>
                <a:srgbClr val="FF0000"/>
              </a:solidFill>
            </a:endParaRPr>
          </a:p>
        </p:txBody>
      </p:sp>
      <p:sp>
        <p:nvSpPr>
          <p:cNvPr id="37" name="Rounded Rectangle 36"/>
          <p:cNvSpPr/>
          <p:nvPr/>
        </p:nvSpPr>
        <p:spPr>
          <a:xfrm>
            <a:off x="1763688" y="4087873"/>
            <a:ext cx="648072" cy="493255"/>
          </a:xfrm>
          <a:prstGeom prst="roundRect">
            <a:avLst/>
          </a:prstGeom>
          <a:solidFill>
            <a:schemeClr val="accent4">
              <a:lumMod val="20000"/>
              <a:lumOff val="80000"/>
            </a:schemeClr>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smtClean="0">
                <a:solidFill>
                  <a:srgbClr val="FF0000"/>
                </a:solidFill>
              </a:rPr>
              <a:t>IX</a:t>
            </a:r>
            <a:endParaRPr lang="en-US" sz="2800" b="1" dirty="0">
              <a:solidFill>
                <a:srgbClr val="FF0000"/>
              </a:solidFill>
            </a:endParaRPr>
          </a:p>
        </p:txBody>
      </p:sp>
      <p:sp>
        <p:nvSpPr>
          <p:cNvPr id="38" name="Rounded Rectangle 37"/>
          <p:cNvSpPr/>
          <p:nvPr/>
        </p:nvSpPr>
        <p:spPr>
          <a:xfrm>
            <a:off x="1979712" y="5528033"/>
            <a:ext cx="558316" cy="493255"/>
          </a:xfrm>
          <a:prstGeom prst="roundRect">
            <a:avLst/>
          </a:prstGeom>
          <a:solidFill>
            <a:schemeClr val="accent4">
              <a:lumMod val="20000"/>
              <a:lumOff val="80000"/>
            </a:schemeClr>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smtClean="0">
                <a:solidFill>
                  <a:srgbClr val="FF0000"/>
                </a:solidFill>
              </a:rPr>
              <a:t>X</a:t>
            </a:r>
            <a:endParaRPr lang="en-US" sz="2800" b="1" dirty="0">
              <a:solidFill>
                <a:srgbClr val="FF0000"/>
              </a:solidFill>
            </a:endParaRPr>
          </a:p>
        </p:txBody>
      </p:sp>
      <p:sp>
        <p:nvSpPr>
          <p:cNvPr id="39" name="Left-Right Arrow 38"/>
          <p:cNvSpPr/>
          <p:nvPr/>
        </p:nvSpPr>
        <p:spPr>
          <a:xfrm>
            <a:off x="2843808" y="3498337"/>
            <a:ext cx="792088" cy="578735"/>
          </a:xfrm>
          <a:prstGeom prst="lef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1944216" y="1124744"/>
            <a:ext cx="1115616" cy="400110"/>
          </a:xfrm>
          <a:prstGeom prst="rect">
            <a:avLst/>
          </a:prstGeom>
          <a:noFill/>
        </p:spPr>
        <p:txBody>
          <a:bodyPr wrap="square" rtlCol="0">
            <a:spAutoFit/>
          </a:bodyPr>
          <a:lstStyle/>
          <a:p>
            <a:r>
              <a:rPr lang="en-US" sz="2000" dirty="0" smtClean="0">
                <a:solidFill>
                  <a:schemeClr val="tx1">
                    <a:lumMod val="65000"/>
                    <a:lumOff val="35000"/>
                  </a:schemeClr>
                </a:solidFill>
                <a:latin typeface="Times New Roman" pitchFamily="18" charset="0"/>
                <a:cs typeface="Times New Roman" pitchFamily="18" charset="0"/>
              </a:rPr>
              <a:t>Logical</a:t>
            </a:r>
          </a:p>
        </p:txBody>
      </p:sp>
      <p:sp>
        <p:nvSpPr>
          <p:cNvPr id="41" name="TextBox 40"/>
          <p:cNvSpPr txBox="1"/>
          <p:nvPr/>
        </p:nvSpPr>
        <p:spPr>
          <a:xfrm>
            <a:off x="3600400" y="1124744"/>
            <a:ext cx="1115616" cy="400110"/>
          </a:xfrm>
          <a:prstGeom prst="rect">
            <a:avLst/>
          </a:prstGeom>
          <a:noFill/>
        </p:spPr>
        <p:txBody>
          <a:bodyPr wrap="square" rtlCol="0">
            <a:spAutoFit/>
          </a:bodyPr>
          <a:lstStyle/>
          <a:p>
            <a:r>
              <a:rPr lang="en-US" sz="2000" dirty="0" smtClean="0">
                <a:solidFill>
                  <a:schemeClr val="tx1">
                    <a:lumMod val="65000"/>
                    <a:lumOff val="35000"/>
                  </a:schemeClr>
                </a:solidFill>
                <a:latin typeface="Times New Roman" pitchFamily="18" charset="0"/>
                <a:cs typeface="Times New Roman" pitchFamily="18" charset="0"/>
              </a:rPr>
              <a:t>Physical</a:t>
            </a:r>
          </a:p>
        </p:txBody>
      </p:sp>
      <p:cxnSp>
        <p:nvCxnSpPr>
          <p:cNvPr id="42" name="Straight Connector 41"/>
          <p:cNvCxnSpPr/>
          <p:nvPr/>
        </p:nvCxnSpPr>
        <p:spPr>
          <a:xfrm>
            <a:off x="3203848" y="1311151"/>
            <a:ext cx="0" cy="5169569"/>
          </a:xfrm>
          <a:prstGeom prst="line">
            <a:avLst/>
          </a:prstGeom>
          <a:ln w="1905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flipH="1">
            <a:off x="3203848" y="4581128"/>
            <a:ext cx="5400600" cy="0"/>
          </a:xfrm>
          <a:prstGeom prst="line">
            <a:avLst/>
          </a:prstGeom>
          <a:ln w="19050">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46" name="TextBox 45"/>
          <p:cNvSpPr txBox="1"/>
          <p:nvPr/>
        </p:nvSpPr>
        <p:spPr>
          <a:xfrm>
            <a:off x="7445040" y="1901150"/>
            <a:ext cx="1663464" cy="1815882"/>
          </a:xfrm>
          <a:prstGeom prst="rect">
            <a:avLst/>
          </a:prstGeom>
          <a:noFill/>
        </p:spPr>
        <p:txBody>
          <a:bodyPr wrap="square" rtlCol="0">
            <a:spAutoFit/>
          </a:bodyPr>
          <a:lstStyle/>
          <a:p>
            <a:pPr algn="ctr"/>
            <a:r>
              <a:rPr lang="en-US" sz="2800" i="1" u="sng" dirty="0" smtClean="0">
                <a:solidFill>
                  <a:srgbClr val="0000FF"/>
                </a:solidFill>
              </a:rPr>
              <a:t>Counters</a:t>
            </a:r>
          </a:p>
          <a:p>
            <a:pPr algn="ctr"/>
            <a:r>
              <a:rPr lang="en-US" sz="2800" i="1" dirty="0" smtClean="0">
                <a:solidFill>
                  <a:srgbClr val="0000FF"/>
                </a:solidFill>
              </a:rPr>
              <a:t>for</a:t>
            </a:r>
          </a:p>
          <a:p>
            <a:pPr algn="ctr"/>
            <a:r>
              <a:rPr lang="en-US" sz="2800" i="1" dirty="0" smtClean="0">
                <a:solidFill>
                  <a:srgbClr val="0000FF"/>
                </a:solidFill>
              </a:rPr>
              <a:t>Coarse</a:t>
            </a:r>
          </a:p>
          <a:p>
            <a:pPr algn="ctr"/>
            <a:r>
              <a:rPr lang="en-US" sz="2800" i="1" dirty="0" smtClean="0">
                <a:solidFill>
                  <a:srgbClr val="0000FF"/>
                </a:solidFill>
              </a:rPr>
              <a:t>Locks</a:t>
            </a:r>
            <a:endParaRPr lang="en-US" sz="2800" i="1" dirty="0">
              <a:solidFill>
                <a:srgbClr val="0000FF"/>
              </a:solidFill>
            </a:endParaRPr>
          </a:p>
        </p:txBody>
      </p:sp>
      <p:graphicFrame>
        <p:nvGraphicFramePr>
          <p:cNvPr id="48" name="Table 47"/>
          <p:cNvGraphicFramePr>
            <a:graphicFrameLocks noGrp="1"/>
          </p:cNvGraphicFramePr>
          <p:nvPr>
            <p:extLst>
              <p:ext uri="{D42A27DB-BD31-4B8C-83A1-F6EECF244321}">
                <p14:modId xmlns:p14="http://schemas.microsoft.com/office/powerpoint/2010/main" val="2218901274"/>
              </p:ext>
            </p:extLst>
          </p:nvPr>
        </p:nvGraphicFramePr>
        <p:xfrm>
          <a:off x="3635897" y="1772814"/>
          <a:ext cx="3809146" cy="2123120"/>
        </p:xfrm>
        <a:graphic>
          <a:graphicData uri="http://schemas.openxmlformats.org/drawingml/2006/table">
            <a:tbl>
              <a:tblPr firstRow="1" bandRow="1">
                <a:tableStyleId>{00A15C55-8517-42AA-B614-E9B94910E393}</a:tableStyleId>
              </a:tblPr>
              <a:tblGrid>
                <a:gridCol w="1008111"/>
                <a:gridCol w="648072"/>
                <a:gridCol w="629305"/>
                <a:gridCol w="761829"/>
                <a:gridCol w="761829"/>
              </a:tblGrid>
              <a:tr h="530780">
                <a:tc>
                  <a:txBody>
                    <a:bodyPr/>
                    <a:lstStyle/>
                    <a:p>
                      <a:pPr algn="ctr"/>
                      <a:endParaRPr lang="en-US" sz="2800" dirty="0"/>
                    </a:p>
                  </a:txBody>
                  <a:tcPr anchor="ctr"/>
                </a:tc>
                <a:tc>
                  <a:txBody>
                    <a:bodyPr/>
                    <a:lstStyle/>
                    <a:p>
                      <a:pPr algn="ctr"/>
                      <a:r>
                        <a:rPr lang="en-US" sz="2800" dirty="0" smtClean="0"/>
                        <a:t>IS</a:t>
                      </a:r>
                      <a:endParaRPr lang="en-US" sz="2800" dirty="0"/>
                    </a:p>
                  </a:txBody>
                  <a:tcPr anchor="ctr"/>
                </a:tc>
                <a:tc>
                  <a:txBody>
                    <a:bodyPr/>
                    <a:lstStyle/>
                    <a:p>
                      <a:pPr algn="ctr"/>
                      <a:r>
                        <a:rPr lang="en-US" sz="2800" dirty="0" smtClean="0"/>
                        <a:t>IX</a:t>
                      </a:r>
                      <a:endParaRPr lang="en-US" sz="2800" dirty="0"/>
                    </a:p>
                  </a:txBody>
                  <a:tcPr anchor="ctr"/>
                </a:tc>
                <a:tc>
                  <a:txBody>
                    <a:bodyPr/>
                    <a:lstStyle/>
                    <a:p>
                      <a:pPr algn="ctr"/>
                      <a:r>
                        <a:rPr lang="en-US" sz="2800" dirty="0" smtClean="0"/>
                        <a:t>S</a:t>
                      </a:r>
                      <a:endParaRPr lang="en-US" sz="2800" dirty="0"/>
                    </a:p>
                  </a:txBody>
                  <a:tcPr anchor="ctr"/>
                </a:tc>
                <a:tc>
                  <a:txBody>
                    <a:bodyPr/>
                    <a:lstStyle/>
                    <a:p>
                      <a:pPr algn="ctr"/>
                      <a:r>
                        <a:rPr lang="en-US" sz="2800" dirty="0" smtClean="0"/>
                        <a:t>X</a:t>
                      </a:r>
                      <a:endParaRPr lang="en-US" sz="2800" dirty="0"/>
                    </a:p>
                  </a:txBody>
                  <a:tcPr anchor="ctr"/>
                </a:tc>
              </a:tr>
              <a:tr h="530780">
                <a:tc>
                  <a:txBody>
                    <a:bodyPr/>
                    <a:lstStyle/>
                    <a:p>
                      <a:pPr algn="ctr"/>
                      <a:r>
                        <a:rPr lang="en-US" sz="2800" dirty="0" err="1" smtClean="0"/>
                        <a:t>DB1</a:t>
                      </a:r>
                      <a:endParaRPr lang="en-US" sz="2800" dirty="0"/>
                    </a:p>
                  </a:txBody>
                  <a:tcPr anchor="ctr"/>
                </a:tc>
                <a:tc>
                  <a:txBody>
                    <a:bodyPr/>
                    <a:lstStyle/>
                    <a:p>
                      <a:pPr algn="ctr"/>
                      <a:r>
                        <a:rPr lang="en-US" sz="2800" dirty="0" smtClean="0"/>
                        <a:t>1</a:t>
                      </a:r>
                      <a:endParaRPr lang="en-US" sz="2800" dirty="0"/>
                    </a:p>
                  </a:txBody>
                  <a:tcPr anchor="ctr"/>
                </a:tc>
                <a:tc>
                  <a:txBody>
                    <a:bodyPr/>
                    <a:lstStyle/>
                    <a:p>
                      <a:pPr algn="ctr"/>
                      <a:r>
                        <a:rPr lang="en-US" sz="2800" dirty="0" smtClean="0"/>
                        <a:t>1</a:t>
                      </a:r>
                      <a:endParaRPr lang="en-US" sz="2800" dirty="0"/>
                    </a:p>
                  </a:txBody>
                  <a:tcPr anchor="ctr"/>
                </a:tc>
                <a:tc>
                  <a:txBody>
                    <a:bodyPr/>
                    <a:lstStyle/>
                    <a:p>
                      <a:pPr algn="ctr"/>
                      <a:r>
                        <a:rPr lang="en-US" sz="2800" dirty="0" smtClean="0"/>
                        <a:t>0</a:t>
                      </a:r>
                      <a:endParaRPr lang="en-US" sz="2800" dirty="0"/>
                    </a:p>
                  </a:txBody>
                  <a:tcPr anchor="ctr"/>
                </a:tc>
                <a:tc>
                  <a:txBody>
                    <a:bodyPr/>
                    <a:lstStyle/>
                    <a:p>
                      <a:pPr algn="ctr"/>
                      <a:r>
                        <a:rPr lang="en-US" sz="2800" dirty="0" smtClean="0"/>
                        <a:t>0</a:t>
                      </a:r>
                      <a:endParaRPr lang="en-US" sz="2800" dirty="0"/>
                    </a:p>
                  </a:txBody>
                  <a:tcPr anchor="ctr"/>
                </a:tc>
              </a:tr>
              <a:tr h="530780">
                <a:tc>
                  <a:txBody>
                    <a:bodyPr/>
                    <a:lstStyle/>
                    <a:p>
                      <a:pPr algn="ctr"/>
                      <a:r>
                        <a:rPr lang="en-US" sz="2800" dirty="0" err="1" smtClean="0"/>
                        <a:t>VOL1</a:t>
                      </a:r>
                      <a:endParaRPr lang="en-US" sz="2800" dirty="0"/>
                    </a:p>
                  </a:txBody>
                  <a:tcPr anchor="ctr"/>
                </a:tc>
                <a:tc>
                  <a:txBody>
                    <a:bodyPr/>
                    <a:lstStyle/>
                    <a:p>
                      <a:pPr algn="ctr"/>
                      <a:r>
                        <a:rPr lang="en-US" sz="2800" dirty="0" smtClean="0"/>
                        <a:t>1</a:t>
                      </a:r>
                      <a:endParaRPr lang="en-US" sz="2800" dirty="0"/>
                    </a:p>
                  </a:txBody>
                  <a:tcPr anchor="ctr"/>
                </a:tc>
                <a:tc>
                  <a:txBody>
                    <a:bodyPr/>
                    <a:lstStyle/>
                    <a:p>
                      <a:pPr algn="ctr"/>
                      <a:r>
                        <a:rPr lang="en-US" sz="2800" dirty="0" smtClean="0"/>
                        <a:t>1</a:t>
                      </a:r>
                      <a:endParaRPr lang="en-US" sz="2800" dirty="0"/>
                    </a:p>
                  </a:txBody>
                  <a:tcPr anchor="ctr"/>
                </a:tc>
                <a:tc>
                  <a:txBody>
                    <a:bodyPr/>
                    <a:lstStyle/>
                    <a:p>
                      <a:pPr algn="ctr"/>
                      <a:r>
                        <a:rPr lang="en-US" sz="2800" dirty="0" smtClean="0"/>
                        <a:t>0</a:t>
                      </a:r>
                      <a:endParaRPr lang="en-US" sz="2800" dirty="0"/>
                    </a:p>
                  </a:txBody>
                  <a:tcPr anchor="ctr"/>
                </a:tc>
                <a:tc>
                  <a:txBody>
                    <a:bodyPr/>
                    <a:lstStyle/>
                    <a:p>
                      <a:pPr algn="ctr"/>
                      <a:r>
                        <a:rPr lang="en-US" sz="2800" dirty="0" smtClean="0"/>
                        <a:t>0</a:t>
                      </a:r>
                      <a:endParaRPr lang="en-US" sz="2800" dirty="0"/>
                    </a:p>
                  </a:txBody>
                  <a:tcPr anchor="ctr"/>
                </a:tc>
              </a:tr>
              <a:tr h="530780">
                <a:tc>
                  <a:txBody>
                    <a:bodyPr/>
                    <a:lstStyle/>
                    <a:p>
                      <a:pPr algn="ctr"/>
                      <a:r>
                        <a:rPr lang="en-US" sz="2800" dirty="0" err="1" smtClean="0"/>
                        <a:t>IND1</a:t>
                      </a:r>
                      <a:endParaRPr lang="en-US" sz="2800" dirty="0"/>
                    </a:p>
                  </a:txBody>
                  <a:tcPr anchor="ctr"/>
                </a:tc>
                <a:tc>
                  <a:txBody>
                    <a:bodyPr/>
                    <a:lstStyle/>
                    <a:p>
                      <a:pPr algn="ctr"/>
                      <a:r>
                        <a:rPr lang="en-US" sz="2800" dirty="0" smtClean="0"/>
                        <a:t>1</a:t>
                      </a:r>
                      <a:endParaRPr lang="en-US" sz="2800" dirty="0"/>
                    </a:p>
                  </a:txBody>
                  <a:tcPr anchor="ctr"/>
                </a:tc>
                <a:tc>
                  <a:txBody>
                    <a:bodyPr/>
                    <a:lstStyle/>
                    <a:p>
                      <a:pPr algn="ctr"/>
                      <a:r>
                        <a:rPr lang="en-US" sz="2800" dirty="0" smtClean="0"/>
                        <a:t>1</a:t>
                      </a:r>
                      <a:endParaRPr lang="en-US" sz="2800" dirty="0"/>
                    </a:p>
                  </a:txBody>
                  <a:tcPr anchor="ctr"/>
                </a:tc>
                <a:tc>
                  <a:txBody>
                    <a:bodyPr/>
                    <a:lstStyle/>
                    <a:p>
                      <a:pPr algn="ctr"/>
                      <a:r>
                        <a:rPr lang="en-US" sz="2800" dirty="0" smtClean="0"/>
                        <a:t>0</a:t>
                      </a:r>
                      <a:endParaRPr lang="en-US" sz="2800" dirty="0"/>
                    </a:p>
                  </a:txBody>
                  <a:tcPr anchor="ctr"/>
                </a:tc>
                <a:tc>
                  <a:txBody>
                    <a:bodyPr/>
                    <a:lstStyle/>
                    <a:p>
                      <a:pPr algn="ctr"/>
                      <a:r>
                        <a:rPr lang="en-US" sz="2800" dirty="0" smtClean="0"/>
                        <a:t>0</a:t>
                      </a:r>
                      <a:endParaRPr lang="en-US" sz="2800" dirty="0"/>
                    </a:p>
                  </a:txBody>
                  <a:tcPr anchor="ctr"/>
                </a:tc>
              </a:tr>
            </a:tbl>
          </a:graphicData>
        </a:graphic>
      </p:graphicFrame>
      <p:sp>
        <p:nvSpPr>
          <p:cNvPr id="49" name="TextBox 48"/>
          <p:cNvSpPr txBox="1"/>
          <p:nvPr/>
        </p:nvSpPr>
        <p:spPr>
          <a:xfrm>
            <a:off x="3744416" y="3913892"/>
            <a:ext cx="5148064" cy="523220"/>
          </a:xfrm>
          <a:prstGeom prst="rect">
            <a:avLst/>
          </a:prstGeom>
          <a:noFill/>
        </p:spPr>
        <p:txBody>
          <a:bodyPr wrap="square" rtlCol="0">
            <a:spAutoFit/>
          </a:bodyPr>
          <a:lstStyle/>
          <a:p>
            <a:pPr algn="ctr"/>
            <a:r>
              <a:rPr lang="en-US" sz="2800" i="1" dirty="0" smtClean="0"/>
              <a:t>No Lock Queue, No Mutex</a:t>
            </a:r>
            <a:endParaRPr lang="en-US" sz="2800" i="1" dirty="0"/>
          </a:p>
        </p:txBody>
      </p:sp>
    </p:spTree>
    <p:extLst>
      <p:ext uri="{BB962C8B-B14F-4D97-AF65-F5344CB8AC3E}">
        <p14:creationId xmlns:p14="http://schemas.microsoft.com/office/powerpoint/2010/main" val="380993822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Intent Lock: Summary</a:t>
            </a:r>
            <a:endParaRPr lang="en-US" dirty="0"/>
          </a:p>
        </p:txBody>
      </p:sp>
      <p:sp>
        <p:nvSpPr>
          <p:cNvPr id="3" name="Content Placeholder 2"/>
          <p:cNvSpPr>
            <a:spLocks noGrp="1"/>
          </p:cNvSpPr>
          <p:nvPr>
            <p:ph sz="quarter" idx="1"/>
          </p:nvPr>
        </p:nvSpPr>
        <p:spPr>
          <a:xfrm>
            <a:off x="457200" y="1212304"/>
            <a:ext cx="8229600" cy="4016896"/>
          </a:xfrm>
        </p:spPr>
        <p:txBody>
          <a:bodyPr/>
          <a:lstStyle/>
          <a:p>
            <a:r>
              <a:rPr lang="en-US" dirty="0" smtClean="0"/>
              <a:t>Extremely Lightweight for Scalability</a:t>
            </a:r>
          </a:p>
          <a:p>
            <a:pPr lvl="1"/>
            <a:r>
              <a:rPr lang="en-US" dirty="0" smtClean="0"/>
              <a:t>Just a </a:t>
            </a:r>
            <a:r>
              <a:rPr lang="en-US" dirty="0"/>
              <a:t>set of </a:t>
            </a:r>
            <a:r>
              <a:rPr lang="en-US" dirty="0" smtClean="0"/>
              <a:t>counters</a:t>
            </a:r>
            <a:r>
              <a:rPr lang="en-US" dirty="0"/>
              <a:t>, no queue</a:t>
            </a:r>
          </a:p>
          <a:p>
            <a:pPr lvl="1"/>
            <a:r>
              <a:rPr lang="en-US" dirty="0" smtClean="0"/>
              <a:t>Only </a:t>
            </a:r>
            <a:r>
              <a:rPr lang="en-US" dirty="0"/>
              <a:t>spinlock. Mutex only </a:t>
            </a:r>
            <a:r>
              <a:rPr lang="en-US" dirty="0" smtClean="0"/>
              <a:t>when absolute lock is requested.</a:t>
            </a:r>
          </a:p>
          <a:p>
            <a:pPr lvl="1"/>
            <a:r>
              <a:rPr lang="en-US" dirty="0" smtClean="0"/>
              <a:t>Timeout to avoid deadlock</a:t>
            </a:r>
          </a:p>
          <a:p>
            <a:r>
              <a:rPr lang="en-US" u="sng" dirty="0" smtClean="0"/>
              <a:t>Separate</a:t>
            </a:r>
            <a:r>
              <a:rPr lang="en-US" dirty="0" smtClean="0"/>
              <a:t> </a:t>
            </a:r>
            <a:r>
              <a:rPr lang="en-US" dirty="0"/>
              <a:t>from main lock </a:t>
            </a:r>
            <a:r>
              <a:rPr lang="en-US" dirty="0" smtClean="0"/>
              <a:t>table</a:t>
            </a:r>
            <a:endParaRPr lang="en-US" dirty="0"/>
          </a:p>
        </p:txBody>
      </p:sp>
      <p:graphicFrame>
        <p:nvGraphicFramePr>
          <p:cNvPr id="4" name="Table 3"/>
          <p:cNvGraphicFramePr>
            <a:graphicFrameLocks noGrp="1"/>
          </p:cNvGraphicFramePr>
          <p:nvPr>
            <p:extLst>
              <p:ext uri="{D42A27DB-BD31-4B8C-83A1-F6EECF244321}">
                <p14:modId xmlns:p14="http://schemas.microsoft.com/office/powerpoint/2010/main" val="2113440578"/>
              </p:ext>
            </p:extLst>
          </p:nvPr>
        </p:nvGraphicFramePr>
        <p:xfrm>
          <a:off x="467543" y="5229200"/>
          <a:ext cx="8136906" cy="1371600"/>
        </p:xfrm>
        <a:graphic>
          <a:graphicData uri="http://schemas.openxmlformats.org/drawingml/2006/table">
            <a:tbl>
              <a:tblPr firstRow="1" bandRow="1">
                <a:tableStyleId>{5C22544A-7EE6-4342-B048-85BDC9FD1C3A}</a:tableStyleId>
              </a:tblPr>
              <a:tblGrid>
                <a:gridCol w="3240361"/>
                <a:gridCol w="2376264"/>
                <a:gridCol w="2520281"/>
              </a:tblGrid>
              <a:tr h="370840">
                <a:tc>
                  <a:txBody>
                    <a:bodyPr/>
                    <a:lstStyle/>
                    <a:p>
                      <a:pPr algn="ctr"/>
                      <a:endParaRPr lang="en-US" sz="2400" dirty="0"/>
                    </a:p>
                  </a:txBody>
                  <a:tcPr/>
                </a:tc>
                <a:tc>
                  <a:txBody>
                    <a:bodyPr/>
                    <a:lstStyle/>
                    <a:p>
                      <a:pPr algn="ctr"/>
                      <a:r>
                        <a:rPr lang="en-US" sz="2400" baseline="0" dirty="0" smtClean="0"/>
                        <a:t>Main Lock Table</a:t>
                      </a:r>
                      <a:endParaRPr lang="en-US" sz="2400" dirty="0"/>
                    </a:p>
                  </a:txBody>
                  <a:tcPr/>
                </a:tc>
                <a:tc>
                  <a:txBody>
                    <a:bodyPr/>
                    <a:lstStyle/>
                    <a:p>
                      <a:pPr algn="ctr"/>
                      <a:r>
                        <a:rPr lang="en-US" sz="2400" dirty="0" smtClean="0"/>
                        <a:t>Intent Lock Table</a:t>
                      </a:r>
                      <a:endParaRPr lang="en-US" sz="2400" dirty="0"/>
                    </a:p>
                  </a:txBody>
                  <a:tcPr/>
                </a:tc>
              </a:tr>
              <a:tr h="370840">
                <a:tc>
                  <a:txBody>
                    <a:bodyPr/>
                    <a:lstStyle/>
                    <a:p>
                      <a:pPr algn="ctr"/>
                      <a:r>
                        <a:rPr lang="en-US" sz="2400" b="1" dirty="0" smtClean="0"/>
                        <a:t>Physical Contention</a:t>
                      </a:r>
                      <a:endParaRPr lang="en-US" sz="2400" b="1" dirty="0"/>
                    </a:p>
                  </a:txBody>
                  <a:tcPr/>
                </a:tc>
                <a:tc>
                  <a:txBody>
                    <a:bodyPr/>
                    <a:lstStyle/>
                    <a:p>
                      <a:pPr algn="ctr"/>
                      <a:r>
                        <a:rPr lang="en-US" sz="2400" b="1" dirty="0" smtClean="0">
                          <a:solidFill>
                            <a:srgbClr val="0000FF"/>
                          </a:solidFill>
                        </a:rPr>
                        <a:t>Low</a:t>
                      </a:r>
                      <a:endParaRPr lang="en-US" sz="2400" b="1" dirty="0">
                        <a:solidFill>
                          <a:srgbClr val="0000FF"/>
                        </a:solidFill>
                      </a:endParaRPr>
                    </a:p>
                  </a:txBody>
                  <a:tcPr/>
                </a:tc>
                <a:tc>
                  <a:txBody>
                    <a:bodyPr/>
                    <a:lstStyle/>
                    <a:p>
                      <a:pPr algn="ctr"/>
                      <a:r>
                        <a:rPr lang="en-US" sz="2400" b="1" dirty="0" smtClean="0">
                          <a:solidFill>
                            <a:srgbClr val="FF0000"/>
                          </a:solidFill>
                        </a:rPr>
                        <a:t>High</a:t>
                      </a:r>
                      <a:endParaRPr lang="en-US" sz="2400" b="1" dirty="0">
                        <a:solidFill>
                          <a:srgbClr val="FF0000"/>
                        </a:solidFill>
                      </a:endParaRPr>
                    </a:p>
                  </a:txBody>
                  <a:tcPr/>
                </a:tc>
              </a:tr>
              <a:tr h="370840">
                <a:tc>
                  <a:txBody>
                    <a:bodyPr/>
                    <a:lstStyle/>
                    <a:p>
                      <a:pPr algn="ctr"/>
                      <a:r>
                        <a:rPr lang="en-US" sz="2400" b="1" dirty="0" smtClean="0"/>
                        <a:t>Required</a:t>
                      </a:r>
                      <a:r>
                        <a:rPr lang="en-US" sz="2400" b="1" baseline="0" dirty="0" smtClean="0"/>
                        <a:t> Functionality</a:t>
                      </a:r>
                      <a:endParaRPr lang="en-US" sz="2400" b="1" dirty="0"/>
                    </a:p>
                  </a:txBody>
                  <a:tcPr/>
                </a:tc>
                <a:tc>
                  <a:txBody>
                    <a:bodyPr/>
                    <a:lstStyle/>
                    <a:p>
                      <a:pPr algn="ctr"/>
                      <a:r>
                        <a:rPr lang="en-US" sz="2400" b="1" dirty="0" smtClean="0">
                          <a:solidFill>
                            <a:srgbClr val="FF0000"/>
                          </a:solidFill>
                        </a:rPr>
                        <a:t>High</a:t>
                      </a:r>
                      <a:endParaRPr lang="en-US" sz="2400" b="1" dirty="0">
                        <a:solidFill>
                          <a:srgbClr val="FF0000"/>
                        </a:solidFill>
                      </a:endParaRPr>
                    </a:p>
                  </a:txBody>
                  <a:tcPr/>
                </a:tc>
                <a:tc>
                  <a:txBody>
                    <a:bodyPr/>
                    <a:lstStyle/>
                    <a:p>
                      <a:pPr algn="ctr"/>
                      <a:r>
                        <a:rPr lang="en-US" sz="2400" b="1" dirty="0" smtClean="0">
                          <a:solidFill>
                            <a:srgbClr val="0000FF"/>
                          </a:solidFill>
                        </a:rPr>
                        <a:t>Low</a:t>
                      </a:r>
                      <a:endParaRPr lang="en-US" sz="2400" b="1" dirty="0">
                        <a:solidFill>
                          <a:srgbClr val="0000FF"/>
                        </a:solidFill>
                      </a:endParaRPr>
                    </a:p>
                  </a:txBody>
                  <a:tcPr/>
                </a:tc>
              </a:tr>
            </a:tbl>
          </a:graphicData>
        </a:graphic>
      </p:graphicFrame>
    </p:spTree>
    <p:extLst>
      <p:ext uri="{BB962C8B-B14F-4D97-AF65-F5344CB8AC3E}">
        <p14:creationId xmlns:p14="http://schemas.microsoft.com/office/powerpoint/2010/main" val="193063113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3. Deadlock Handling</a:t>
            </a:r>
            <a:endParaRPr lang="en-US" dirty="0"/>
          </a:p>
        </p:txBody>
      </p:sp>
      <p:sp>
        <p:nvSpPr>
          <p:cNvPr id="3" name="Content Placeholder 2"/>
          <p:cNvSpPr>
            <a:spLocks noGrp="1"/>
          </p:cNvSpPr>
          <p:nvPr>
            <p:ph sz="quarter" idx="1"/>
          </p:nvPr>
        </p:nvSpPr>
        <p:spPr>
          <a:xfrm>
            <a:off x="457200" y="1791980"/>
            <a:ext cx="8363272" cy="4805372"/>
          </a:xfrm>
        </p:spPr>
        <p:txBody>
          <a:bodyPr>
            <a:normAutofit fontScale="92500" lnSpcReduction="10000"/>
          </a:bodyPr>
          <a:lstStyle/>
          <a:p>
            <a:r>
              <a:rPr lang="en-US" dirty="0" smtClean="0"/>
              <a:t>Deadlock Prevention </a:t>
            </a:r>
            <a:r>
              <a:rPr lang="en-US" sz="2800" dirty="0" smtClean="0"/>
              <a:t>(e.g., wound-wait/wait-die)</a:t>
            </a:r>
            <a:r>
              <a:rPr lang="en-US" dirty="0" smtClean="0"/>
              <a:t> can cause many </a:t>
            </a:r>
            <a:r>
              <a:rPr lang="en-US" u="sng" dirty="0" smtClean="0">
                <a:solidFill>
                  <a:srgbClr val="FF0000"/>
                </a:solidFill>
              </a:rPr>
              <a:t>false positives</a:t>
            </a:r>
          </a:p>
          <a:p>
            <a:r>
              <a:rPr lang="en-US" dirty="0" smtClean="0"/>
              <a:t>Deadlock Detection (Cycle Detection)</a:t>
            </a:r>
          </a:p>
          <a:p>
            <a:pPr lvl="1"/>
            <a:r>
              <a:rPr lang="en-US" dirty="0" smtClean="0"/>
              <a:t>Infrequent check: </a:t>
            </a:r>
            <a:r>
              <a:rPr lang="en-US" u="sng" dirty="0">
                <a:solidFill>
                  <a:srgbClr val="FF0000"/>
                </a:solidFill>
              </a:rPr>
              <a:t>d</a:t>
            </a:r>
            <a:r>
              <a:rPr lang="en-US" u="sng" dirty="0" smtClean="0">
                <a:solidFill>
                  <a:srgbClr val="FF0000"/>
                </a:solidFill>
              </a:rPr>
              <a:t>elay</a:t>
            </a:r>
            <a:endParaRPr lang="en-US" u="sng" dirty="0" smtClean="0">
              <a:solidFill>
                <a:srgbClr val="FF0000"/>
              </a:solidFill>
            </a:endParaRPr>
          </a:p>
          <a:p>
            <a:pPr lvl="1"/>
            <a:r>
              <a:rPr lang="en-US" dirty="0" smtClean="0"/>
              <a:t>Frequent/Immediate check: </a:t>
            </a:r>
            <a:r>
              <a:rPr lang="en-US" u="sng" dirty="0">
                <a:solidFill>
                  <a:srgbClr val="FF0000"/>
                </a:solidFill>
              </a:rPr>
              <a:t>n</a:t>
            </a:r>
            <a:r>
              <a:rPr lang="en-US" u="sng" dirty="0" smtClean="0">
                <a:solidFill>
                  <a:srgbClr val="FF0000"/>
                </a:solidFill>
              </a:rPr>
              <a:t>ot </a:t>
            </a:r>
            <a:r>
              <a:rPr lang="en-US" u="sng" dirty="0" smtClean="0">
                <a:solidFill>
                  <a:srgbClr val="FF0000"/>
                </a:solidFill>
              </a:rPr>
              <a:t>scalable</a:t>
            </a:r>
            <a:r>
              <a:rPr lang="en-US" dirty="0" smtClean="0"/>
              <a:t> </a:t>
            </a:r>
            <a:r>
              <a:rPr lang="en-US" dirty="0" smtClean="0"/>
              <a:t>on</a:t>
            </a:r>
            <a:r>
              <a:rPr lang="en-US" dirty="0" smtClean="0"/>
              <a:t> </a:t>
            </a:r>
            <a:r>
              <a:rPr lang="en-US" dirty="0" smtClean="0"/>
              <a:t>many cores</a:t>
            </a:r>
          </a:p>
          <a:p>
            <a:r>
              <a:rPr lang="en-US" dirty="0" smtClean="0"/>
              <a:t>Timeout: false positives, delays, hard to configure.</a:t>
            </a:r>
            <a:endParaRPr lang="en-US" dirty="0"/>
          </a:p>
        </p:txBody>
      </p:sp>
      <p:sp>
        <p:nvSpPr>
          <p:cNvPr id="4" name="TextBox 3"/>
          <p:cNvSpPr txBox="1"/>
          <p:nvPr/>
        </p:nvSpPr>
        <p:spPr>
          <a:xfrm>
            <a:off x="755576" y="1196752"/>
            <a:ext cx="7416824" cy="523220"/>
          </a:xfrm>
          <a:prstGeom prst="rect">
            <a:avLst/>
          </a:prstGeom>
          <a:noFill/>
        </p:spPr>
        <p:txBody>
          <a:bodyPr wrap="square" rtlCol="0">
            <a:spAutoFit/>
          </a:bodyPr>
          <a:lstStyle/>
          <a:p>
            <a:r>
              <a:rPr lang="en-US" sz="2800" dirty="0" smtClean="0">
                <a:solidFill>
                  <a:srgbClr val="FF0000"/>
                </a:solidFill>
              </a:rPr>
              <a:t>Traditional approaches have some drawback</a:t>
            </a:r>
            <a:endParaRPr lang="en-US" sz="2800" dirty="0">
              <a:solidFill>
                <a:srgbClr val="FF0000"/>
              </a:solidFill>
            </a:endParaRPr>
          </a:p>
        </p:txBody>
      </p:sp>
    </p:spTree>
    <p:extLst>
      <p:ext uri="{BB962C8B-B14F-4D97-AF65-F5344CB8AC3E}">
        <p14:creationId xmlns:p14="http://schemas.microsoft.com/office/powerpoint/2010/main" val="414095774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Solution: D</a:t>
            </a:r>
            <a:r>
              <a:rPr lang="en-US" u="sng" dirty="0" smtClean="0"/>
              <a:t>r</a:t>
            </a:r>
            <a:r>
              <a:rPr lang="en-US" dirty="0" smtClean="0"/>
              <a:t>eadlocks</a:t>
            </a:r>
            <a:endParaRPr lang="en-US" dirty="0"/>
          </a:p>
        </p:txBody>
      </p:sp>
      <p:sp>
        <p:nvSpPr>
          <p:cNvPr id="3" name="Content Placeholder 2"/>
          <p:cNvSpPr>
            <a:spLocks noGrp="1"/>
          </p:cNvSpPr>
          <p:nvPr>
            <p:ph sz="quarter" idx="1"/>
          </p:nvPr>
        </p:nvSpPr>
        <p:spPr>
          <a:xfrm>
            <a:off x="457200" y="1412776"/>
            <a:ext cx="8229600" cy="4824536"/>
          </a:xfrm>
        </p:spPr>
        <p:txBody>
          <a:bodyPr>
            <a:normAutofit fontScale="92500" lnSpcReduction="10000"/>
          </a:bodyPr>
          <a:lstStyle/>
          <a:p>
            <a:r>
              <a:rPr lang="en-US" dirty="0" smtClean="0">
                <a:solidFill>
                  <a:srgbClr val="0000FF"/>
                </a:solidFill>
              </a:rPr>
              <a:t>Immediate</a:t>
            </a:r>
            <a:r>
              <a:rPr lang="en-US" dirty="0" smtClean="0"/>
              <a:t> deadlock </a:t>
            </a:r>
            <a:r>
              <a:rPr lang="en-US" dirty="0"/>
              <a:t>d</a:t>
            </a:r>
            <a:r>
              <a:rPr lang="en-US" dirty="0" smtClean="0"/>
              <a:t>etection</a:t>
            </a:r>
          </a:p>
          <a:p>
            <a:r>
              <a:rPr lang="en-US" dirty="0" smtClean="0"/>
              <a:t>Local Spin: </a:t>
            </a:r>
            <a:r>
              <a:rPr lang="en-US" dirty="0" smtClean="0">
                <a:solidFill>
                  <a:srgbClr val="0000FF"/>
                </a:solidFill>
              </a:rPr>
              <a:t>Scalable and </a:t>
            </a:r>
            <a:r>
              <a:rPr lang="en-US" dirty="0">
                <a:solidFill>
                  <a:srgbClr val="0000FF"/>
                </a:solidFill>
              </a:rPr>
              <a:t>L</a:t>
            </a:r>
            <a:r>
              <a:rPr lang="en-US" dirty="0" smtClean="0">
                <a:solidFill>
                  <a:srgbClr val="0000FF"/>
                </a:solidFill>
              </a:rPr>
              <a:t>ow-overhead</a:t>
            </a:r>
            <a:r>
              <a:rPr lang="en-US" dirty="0" smtClean="0"/>
              <a:t> </a:t>
            </a:r>
          </a:p>
          <a:p>
            <a:r>
              <a:rPr lang="en-US" dirty="0" smtClean="0"/>
              <a:t>Almost</a:t>
            </a:r>
            <a:r>
              <a:rPr lang="en-US" baseline="30000" dirty="0" smtClean="0"/>
              <a:t>*</a:t>
            </a:r>
            <a:r>
              <a:rPr lang="en-US" dirty="0" smtClean="0"/>
              <a:t> </a:t>
            </a:r>
            <a:r>
              <a:rPr lang="en-US" dirty="0" smtClean="0">
                <a:solidFill>
                  <a:srgbClr val="0000FF"/>
                </a:solidFill>
              </a:rPr>
              <a:t>no false positives</a:t>
            </a:r>
            <a:r>
              <a:rPr lang="en-US" dirty="0" smtClean="0"/>
              <a:t>     </a:t>
            </a:r>
            <a:r>
              <a:rPr lang="en-US" sz="2600" dirty="0" smtClean="0"/>
              <a:t>(*)due to Bloom filter</a:t>
            </a:r>
            <a:endParaRPr lang="en-US" dirty="0"/>
          </a:p>
          <a:p>
            <a:r>
              <a:rPr lang="en-US" u="sng" dirty="0" smtClean="0"/>
              <a:t>More details in paper </a:t>
            </a:r>
          </a:p>
          <a:p>
            <a:pPr marL="320040" lvl="1" indent="0">
              <a:buNone/>
            </a:pPr>
            <a:r>
              <a:rPr lang="en-US" dirty="0" smtClean="0"/>
              <a:t>Issues specific to databases:</a:t>
            </a:r>
          </a:p>
          <a:p>
            <a:pPr lvl="2"/>
            <a:r>
              <a:rPr lang="en-US" dirty="0">
                <a:solidFill>
                  <a:srgbClr val="FF0000"/>
                </a:solidFill>
              </a:rPr>
              <a:t>L</a:t>
            </a:r>
            <a:r>
              <a:rPr lang="en-US" dirty="0" smtClean="0">
                <a:solidFill>
                  <a:srgbClr val="FF0000"/>
                </a:solidFill>
              </a:rPr>
              <a:t>ock modes, queues and upgrades</a:t>
            </a:r>
          </a:p>
          <a:p>
            <a:pPr lvl="2"/>
            <a:r>
              <a:rPr lang="en-US" dirty="0" smtClean="0">
                <a:solidFill>
                  <a:srgbClr val="FF0000"/>
                </a:solidFill>
              </a:rPr>
              <a:t>Avoid </a:t>
            </a:r>
            <a:r>
              <a:rPr lang="en-US" dirty="0">
                <a:solidFill>
                  <a:srgbClr val="FF0000"/>
                </a:solidFill>
              </a:rPr>
              <a:t>p</a:t>
            </a:r>
            <a:r>
              <a:rPr lang="en-US" dirty="0" smtClean="0">
                <a:solidFill>
                  <a:srgbClr val="FF0000"/>
                </a:solidFill>
              </a:rPr>
              <a:t>ure spinning to save CPU cycles</a:t>
            </a:r>
          </a:p>
          <a:p>
            <a:pPr lvl="2"/>
            <a:r>
              <a:rPr lang="en-US" dirty="0" smtClean="0">
                <a:solidFill>
                  <a:srgbClr val="FF0000"/>
                </a:solidFill>
              </a:rPr>
              <a:t>Deadlock resolution for flush pipeline</a:t>
            </a:r>
            <a:endParaRPr lang="en-US" dirty="0">
              <a:solidFill>
                <a:srgbClr val="FF0000"/>
              </a:solidFill>
            </a:endParaRPr>
          </a:p>
        </p:txBody>
      </p:sp>
      <p:sp>
        <p:nvSpPr>
          <p:cNvPr id="4" name="Rectangle 3"/>
          <p:cNvSpPr/>
          <p:nvPr/>
        </p:nvSpPr>
        <p:spPr>
          <a:xfrm>
            <a:off x="6012160" y="663079"/>
            <a:ext cx="2776722" cy="461665"/>
          </a:xfrm>
          <a:prstGeom prst="rect">
            <a:avLst/>
          </a:prstGeom>
        </p:spPr>
        <p:txBody>
          <a:bodyPr wrap="none">
            <a:spAutoFit/>
          </a:bodyPr>
          <a:lstStyle/>
          <a:p>
            <a:r>
              <a:rPr lang="en-US" sz="2400" dirty="0" smtClean="0"/>
              <a:t>[Koskinen </a:t>
            </a:r>
            <a:r>
              <a:rPr lang="en-US" sz="2400" dirty="0"/>
              <a:t>et al '08]</a:t>
            </a:r>
          </a:p>
        </p:txBody>
      </p:sp>
    </p:spTree>
    <p:extLst>
      <p:ext uri="{BB962C8B-B14F-4D97-AF65-F5344CB8AC3E}">
        <p14:creationId xmlns:p14="http://schemas.microsoft.com/office/powerpoint/2010/main" val="292730608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7" name="Straight Connector 46"/>
          <p:cNvCxnSpPr/>
          <p:nvPr/>
        </p:nvCxnSpPr>
        <p:spPr>
          <a:xfrm>
            <a:off x="5220072" y="2276873"/>
            <a:ext cx="648072" cy="3024335"/>
          </a:xfrm>
          <a:prstGeom prst="line">
            <a:avLst/>
          </a:prstGeom>
          <a:ln w="22225">
            <a:solidFill>
              <a:schemeClr val="tx1"/>
            </a:solidFill>
            <a:prstDash val="sysDash"/>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p:txBody>
          <a:bodyPr/>
          <a:lstStyle/>
          <a:p>
            <a:r>
              <a:rPr lang="en-US" dirty="0" smtClean="0"/>
              <a:t>4. Early Lock Release</a:t>
            </a:r>
            <a:endParaRPr lang="en-US" dirty="0"/>
          </a:p>
        </p:txBody>
      </p:sp>
      <p:sp>
        <p:nvSpPr>
          <p:cNvPr id="4" name="TextBox 3"/>
          <p:cNvSpPr txBox="1"/>
          <p:nvPr/>
        </p:nvSpPr>
        <p:spPr>
          <a:xfrm>
            <a:off x="1366678" y="1268760"/>
            <a:ext cx="1512168" cy="400110"/>
          </a:xfrm>
          <a:prstGeom prst="rect">
            <a:avLst/>
          </a:prstGeom>
          <a:noFill/>
        </p:spPr>
        <p:txBody>
          <a:bodyPr wrap="square" rtlCol="0">
            <a:spAutoFit/>
          </a:bodyPr>
          <a:lstStyle/>
          <a:p>
            <a:r>
              <a:rPr lang="en-US" sz="2000" i="1" dirty="0" smtClean="0">
                <a:solidFill>
                  <a:prstClr val="black"/>
                </a:solidFill>
              </a:rPr>
              <a:t>Resources</a:t>
            </a:r>
            <a:endParaRPr lang="en-US" sz="2000" i="1" dirty="0">
              <a:solidFill>
                <a:prstClr val="black"/>
              </a:solidFill>
            </a:endParaRPr>
          </a:p>
        </p:txBody>
      </p:sp>
      <p:sp>
        <p:nvSpPr>
          <p:cNvPr id="5" name="TextBox 4"/>
          <p:cNvSpPr txBox="1"/>
          <p:nvPr/>
        </p:nvSpPr>
        <p:spPr>
          <a:xfrm>
            <a:off x="674965" y="1557635"/>
            <a:ext cx="504056" cy="461665"/>
          </a:xfrm>
          <a:prstGeom prst="rect">
            <a:avLst/>
          </a:prstGeom>
          <a:noFill/>
        </p:spPr>
        <p:txBody>
          <a:bodyPr wrap="square" rtlCol="0">
            <a:spAutoFit/>
          </a:bodyPr>
          <a:lstStyle/>
          <a:p>
            <a:r>
              <a:rPr lang="en-US" sz="2400" u="sng" dirty="0" smtClean="0">
                <a:solidFill>
                  <a:prstClr val="black"/>
                </a:solidFill>
              </a:rPr>
              <a:t>A</a:t>
            </a:r>
            <a:endParaRPr lang="en-US" sz="2400" u="sng" dirty="0">
              <a:solidFill>
                <a:prstClr val="black"/>
              </a:solidFill>
            </a:endParaRPr>
          </a:p>
        </p:txBody>
      </p:sp>
      <p:sp>
        <p:nvSpPr>
          <p:cNvPr id="6" name="TextBox 5"/>
          <p:cNvSpPr txBox="1"/>
          <p:nvPr/>
        </p:nvSpPr>
        <p:spPr>
          <a:xfrm>
            <a:off x="1942742" y="1557635"/>
            <a:ext cx="504056" cy="461665"/>
          </a:xfrm>
          <a:prstGeom prst="rect">
            <a:avLst/>
          </a:prstGeom>
          <a:noFill/>
        </p:spPr>
        <p:txBody>
          <a:bodyPr wrap="square" rtlCol="0">
            <a:spAutoFit/>
          </a:bodyPr>
          <a:lstStyle/>
          <a:p>
            <a:r>
              <a:rPr lang="en-US" sz="2400" u="sng" dirty="0">
                <a:solidFill>
                  <a:prstClr val="black"/>
                </a:solidFill>
              </a:rPr>
              <a:t>B</a:t>
            </a:r>
          </a:p>
        </p:txBody>
      </p:sp>
      <p:sp>
        <p:nvSpPr>
          <p:cNvPr id="7" name="TextBox 6"/>
          <p:cNvSpPr txBox="1"/>
          <p:nvPr/>
        </p:nvSpPr>
        <p:spPr>
          <a:xfrm>
            <a:off x="3239852" y="1557634"/>
            <a:ext cx="504056" cy="461665"/>
          </a:xfrm>
          <a:prstGeom prst="rect">
            <a:avLst/>
          </a:prstGeom>
          <a:noFill/>
        </p:spPr>
        <p:txBody>
          <a:bodyPr wrap="square" rtlCol="0">
            <a:spAutoFit/>
          </a:bodyPr>
          <a:lstStyle/>
          <a:p>
            <a:r>
              <a:rPr lang="en-US" sz="2400" u="sng" dirty="0" smtClean="0">
                <a:solidFill>
                  <a:prstClr val="black"/>
                </a:solidFill>
              </a:rPr>
              <a:t>C</a:t>
            </a:r>
            <a:endParaRPr lang="en-US" sz="2400" u="sng" dirty="0">
              <a:solidFill>
                <a:prstClr val="black"/>
              </a:solidFill>
            </a:endParaRPr>
          </a:p>
        </p:txBody>
      </p:sp>
      <p:sp>
        <p:nvSpPr>
          <p:cNvPr id="10" name="Rectangle 9"/>
          <p:cNvSpPr/>
          <p:nvPr/>
        </p:nvSpPr>
        <p:spPr>
          <a:xfrm>
            <a:off x="6228184" y="1788468"/>
            <a:ext cx="1224136" cy="366136"/>
          </a:xfrm>
          <a:prstGeom prst="rect">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smtClean="0">
                <a:solidFill>
                  <a:prstClr val="black"/>
                </a:solidFill>
              </a:rPr>
              <a:t>Lock</a:t>
            </a:r>
            <a:endParaRPr lang="en-US" sz="4000" dirty="0">
              <a:solidFill>
                <a:prstClr val="black"/>
              </a:solidFill>
            </a:endParaRPr>
          </a:p>
        </p:txBody>
      </p:sp>
      <p:sp>
        <p:nvSpPr>
          <p:cNvPr id="11" name="Rectangle 10"/>
          <p:cNvSpPr/>
          <p:nvPr/>
        </p:nvSpPr>
        <p:spPr>
          <a:xfrm>
            <a:off x="6228184" y="2420888"/>
            <a:ext cx="1224136" cy="804587"/>
          </a:xfrm>
          <a:prstGeom prst="rect">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solidFill>
                  <a:prstClr val="black"/>
                </a:solidFill>
              </a:rPr>
              <a:t>Commit Request</a:t>
            </a:r>
            <a:endParaRPr lang="en-US" sz="2400" dirty="0">
              <a:solidFill>
                <a:prstClr val="black"/>
              </a:solidFill>
            </a:endParaRPr>
          </a:p>
        </p:txBody>
      </p:sp>
      <p:sp>
        <p:nvSpPr>
          <p:cNvPr id="13" name="Rectangle 12"/>
          <p:cNvSpPr/>
          <p:nvPr/>
        </p:nvSpPr>
        <p:spPr>
          <a:xfrm>
            <a:off x="6012160" y="3429001"/>
            <a:ext cx="1656184" cy="936104"/>
          </a:xfrm>
          <a:prstGeom prst="rect">
            <a:avLst/>
          </a:prstGeom>
          <a:noFill/>
          <a:ln w="412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smtClean="0">
                <a:solidFill>
                  <a:prstClr val="black"/>
                </a:solidFill>
              </a:rPr>
              <a:t>Flush</a:t>
            </a:r>
          </a:p>
          <a:p>
            <a:pPr algn="ctr"/>
            <a:r>
              <a:rPr lang="en-US" sz="2800" b="1" dirty="0">
                <a:solidFill>
                  <a:prstClr val="black"/>
                </a:solidFill>
              </a:rPr>
              <a:t>W</a:t>
            </a:r>
            <a:r>
              <a:rPr lang="en-US" sz="2800" b="1" dirty="0" smtClean="0">
                <a:solidFill>
                  <a:prstClr val="black"/>
                </a:solidFill>
              </a:rPr>
              <a:t>ait</a:t>
            </a:r>
            <a:endParaRPr lang="en-US" sz="2800" b="1" dirty="0">
              <a:solidFill>
                <a:prstClr val="black"/>
              </a:solidFill>
            </a:endParaRPr>
          </a:p>
        </p:txBody>
      </p:sp>
      <p:sp>
        <p:nvSpPr>
          <p:cNvPr id="14" name="Rectangle 13"/>
          <p:cNvSpPr/>
          <p:nvPr/>
        </p:nvSpPr>
        <p:spPr>
          <a:xfrm>
            <a:off x="6228184" y="4797153"/>
            <a:ext cx="1224136" cy="504056"/>
          </a:xfrm>
          <a:prstGeom prst="rect">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smtClean="0">
                <a:solidFill>
                  <a:prstClr val="black"/>
                </a:solidFill>
              </a:rPr>
              <a:t>Unlock</a:t>
            </a:r>
            <a:endParaRPr lang="en-US" sz="2800" dirty="0">
              <a:solidFill>
                <a:prstClr val="black"/>
              </a:solidFill>
            </a:endParaRPr>
          </a:p>
        </p:txBody>
      </p:sp>
      <p:cxnSp>
        <p:nvCxnSpPr>
          <p:cNvPr id="16" name="Straight Arrow Connector 15"/>
          <p:cNvCxnSpPr>
            <a:stCxn id="10" idx="2"/>
            <a:endCxn id="11" idx="0"/>
          </p:cNvCxnSpPr>
          <p:nvPr/>
        </p:nvCxnSpPr>
        <p:spPr>
          <a:xfrm>
            <a:off x="6840252" y="2154604"/>
            <a:ext cx="0" cy="266284"/>
          </a:xfrm>
          <a:prstGeom prst="straightConnector1">
            <a:avLst/>
          </a:prstGeom>
          <a:ln w="28575">
            <a:tailEnd type="triangle" w="lg" len="lg"/>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a:stCxn id="11" idx="2"/>
            <a:endCxn id="13" idx="0"/>
          </p:cNvCxnSpPr>
          <p:nvPr/>
        </p:nvCxnSpPr>
        <p:spPr>
          <a:xfrm>
            <a:off x="6840252" y="3225475"/>
            <a:ext cx="0" cy="203526"/>
          </a:xfrm>
          <a:prstGeom prst="straightConnector1">
            <a:avLst/>
          </a:prstGeom>
          <a:ln w="28575">
            <a:tailEnd type="triangle" w="lg" len="lg"/>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a:stCxn id="13" idx="2"/>
            <a:endCxn id="14" idx="0"/>
          </p:cNvCxnSpPr>
          <p:nvPr/>
        </p:nvCxnSpPr>
        <p:spPr>
          <a:xfrm>
            <a:off x="6840252" y="4365105"/>
            <a:ext cx="0" cy="432048"/>
          </a:xfrm>
          <a:prstGeom prst="straightConnector1">
            <a:avLst/>
          </a:prstGeom>
          <a:ln w="28575">
            <a:tailEnd type="triangle" w="lg" len="lg"/>
          </a:ln>
        </p:spPr>
        <p:style>
          <a:lnRef idx="1">
            <a:schemeClr val="accent1"/>
          </a:lnRef>
          <a:fillRef idx="0">
            <a:schemeClr val="accent1"/>
          </a:fillRef>
          <a:effectRef idx="0">
            <a:schemeClr val="accent1"/>
          </a:effectRef>
          <a:fontRef idx="minor">
            <a:schemeClr val="tx1"/>
          </a:fontRef>
        </p:style>
      </p:cxnSp>
      <p:sp>
        <p:nvSpPr>
          <p:cNvPr id="24" name="Right Brace 23"/>
          <p:cNvSpPr/>
          <p:nvPr/>
        </p:nvSpPr>
        <p:spPr>
          <a:xfrm>
            <a:off x="7884368" y="2996952"/>
            <a:ext cx="288032" cy="2160240"/>
          </a:xfrm>
          <a:prstGeom prst="rightBrace">
            <a:avLst>
              <a:gd name="adj1" fmla="val 61881"/>
              <a:gd name="adj2" fmla="val 50000"/>
            </a:avLst>
          </a:prstGeom>
          <a:ln w="254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prstClr val="black"/>
              </a:solidFill>
            </a:endParaRPr>
          </a:p>
        </p:txBody>
      </p:sp>
      <p:sp>
        <p:nvSpPr>
          <p:cNvPr id="25" name="TextBox 24"/>
          <p:cNvSpPr txBox="1"/>
          <p:nvPr/>
        </p:nvSpPr>
        <p:spPr>
          <a:xfrm rot="16200000">
            <a:off x="7731350" y="3477508"/>
            <a:ext cx="1656184" cy="954107"/>
          </a:xfrm>
          <a:prstGeom prst="rect">
            <a:avLst/>
          </a:prstGeom>
          <a:noFill/>
        </p:spPr>
        <p:txBody>
          <a:bodyPr wrap="square" rtlCol="0">
            <a:spAutoFit/>
          </a:bodyPr>
          <a:lstStyle/>
          <a:p>
            <a:r>
              <a:rPr lang="en-US" sz="2800" dirty="0" smtClean="0">
                <a:solidFill>
                  <a:prstClr val="black"/>
                </a:solidFill>
              </a:rPr>
              <a:t>Commit</a:t>
            </a:r>
          </a:p>
          <a:p>
            <a:r>
              <a:rPr lang="en-US" sz="2800" dirty="0" smtClean="0">
                <a:solidFill>
                  <a:prstClr val="black"/>
                </a:solidFill>
              </a:rPr>
              <a:t>Protocol</a:t>
            </a:r>
            <a:endParaRPr lang="en-US" sz="2800" dirty="0">
              <a:solidFill>
                <a:prstClr val="black"/>
              </a:solidFill>
            </a:endParaRPr>
          </a:p>
        </p:txBody>
      </p:sp>
      <p:sp>
        <p:nvSpPr>
          <p:cNvPr id="26" name="Rectangle 25"/>
          <p:cNvSpPr/>
          <p:nvPr/>
        </p:nvSpPr>
        <p:spPr>
          <a:xfrm>
            <a:off x="358566" y="2916637"/>
            <a:ext cx="790156" cy="440355"/>
          </a:xfrm>
          <a:prstGeom prst="rect">
            <a:avLst/>
          </a:prstGeom>
          <a:noFill/>
          <a:ln w="25400">
            <a:solidFill>
              <a:schemeClr val="tx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2800" dirty="0" err="1" smtClean="0">
                <a:solidFill>
                  <a:prstClr val="black"/>
                </a:solidFill>
              </a:rPr>
              <a:t>T2:X</a:t>
            </a:r>
            <a:endParaRPr lang="en-US" sz="2800" dirty="0">
              <a:solidFill>
                <a:prstClr val="black"/>
              </a:solidFill>
            </a:endParaRPr>
          </a:p>
        </p:txBody>
      </p:sp>
      <p:sp>
        <p:nvSpPr>
          <p:cNvPr id="27" name="Rectangle 26"/>
          <p:cNvSpPr/>
          <p:nvPr/>
        </p:nvSpPr>
        <p:spPr>
          <a:xfrm>
            <a:off x="358566" y="2035850"/>
            <a:ext cx="790156" cy="440355"/>
          </a:xfrm>
          <a:prstGeom prst="rect">
            <a:avLst/>
          </a:prstGeom>
          <a:no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2800" dirty="0" err="1" smtClean="0">
                <a:solidFill>
                  <a:prstClr val="black"/>
                </a:solidFill>
              </a:rPr>
              <a:t>T1:S</a:t>
            </a:r>
            <a:endParaRPr lang="en-US" sz="2800" dirty="0">
              <a:solidFill>
                <a:prstClr val="black"/>
              </a:solidFill>
            </a:endParaRPr>
          </a:p>
        </p:txBody>
      </p:sp>
      <p:sp>
        <p:nvSpPr>
          <p:cNvPr id="28" name="Rectangle 27"/>
          <p:cNvSpPr/>
          <p:nvPr/>
        </p:nvSpPr>
        <p:spPr>
          <a:xfrm>
            <a:off x="1728650" y="2035849"/>
            <a:ext cx="790156" cy="440355"/>
          </a:xfrm>
          <a:prstGeom prst="rect">
            <a:avLst/>
          </a:prstGeom>
          <a:no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2800" dirty="0" err="1" smtClean="0">
                <a:solidFill>
                  <a:prstClr val="black"/>
                </a:solidFill>
              </a:rPr>
              <a:t>T1:S</a:t>
            </a:r>
            <a:endParaRPr lang="en-US" sz="2800" dirty="0">
              <a:solidFill>
                <a:prstClr val="black"/>
              </a:solidFill>
            </a:endParaRPr>
          </a:p>
        </p:txBody>
      </p:sp>
      <p:sp>
        <p:nvSpPr>
          <p:cNvPr id="29" name="Rectangle 28"/>
          <p:cNvSpPr/>
          <p:nvPr/>
        </p:nvSpPr>
        <p:spPr>
          <a:xfrm>
            <a:off x="1728650" y="2916637"/>
            <a:ext cx="790156" cy="440355"/>
          </a:xfrm>
          <a:prstGeom prst="rect">
            <a:avLst/>
          </a:prstGeom>
          <a:no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2800" dirty="0" err="1" smtClean="0">
                <a:solidFill>
                  <a:prstClr val="black"/>
                </a:solidFill>
              </a:rPr>
              <a:t>T3:S</a:t>
            </a:r>
            <a:endParaRPr lang="en-US" sz="2800" dirty="0">
              <a:solidFill>
                <a:prstClr val="black"/>
              </a:solidFill>
            </a:endParaRPr>
          </a:p>
        </p:txBody>
      </p:sp>
      <p:sp>
        <p:nvSpPr>
          <p:cNvPr id="30" name="Rectangle 29"/>
          <p:cNvSpPr/>
          <p:nvPr/>
        </p:nvSpPr>
        <p:spPr>
          <a:xfrm>
            <a:off x="3096802" y="2035850"/>
            <a:ext cx="790156" cy="440355"/>
          </a:xfrm>
          <a:prstGeom prst="rect">
            <a:avLst/>
          </a:prstGeom>
          <a:no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2800" dirty="0" err="1" smtClean="0">
                <a:solidFill>
                  <a:prstClr val="black"/>
                </a:solidFill>
              </a:rPr>
              <a:t>T3:X</a:t>
            </a:r>
            <a:endParaRPr lang="en-US" sz="2800" dirty="0">
              <a:solidFill>
                <a:prstClr val="black"/>
              </a:solidFill>
            </a:endParaRPr>
          </a:p>
        </p:txBody>
      </p:sp>
      <p:sp>
        <p:nvSpPr>
          <p:cNvPr id="31" name="TextBox 30"/>
          <p:cNvSpPr txBox="1"/>
          <p:nvPr/>
        </p:nvSpPr>
        <p:spPr>
          <a:xfrm>
            <a:off x="2843808" y="2911296"/>
            <a:ext cx="1008112" cy="400110"/>
          </a:xfrm>
          <a:prstGeom prst="rect">
            <a:avLst/>
          </a:prstGeom>
          <a:noFill/>
        </p:spPr>
        <p:txBody>
          <a:bodyPr wrap="square" rtlCol="0">
            <a:spAutoFit/>
          </a:bodyPr>
          <a:lstStyle/>
          <a:p>
            <a:r>
              <a:rPr lang="en-US" sz="2000" i="1" dirty="0" smtClean="0">
                <a:solidFill>
                  <a:prstClr val="black"/>
                </a:solidFill>
              </a:rPr>
              <a:t>Locks</a:t>
            </a:r>
            <a:endParaRPr lang="en-US" sz="2000" i="1" dirty="0">
              <a:solidFill>
                <a:prstClr val="black"/>
              </a:solidFill>
            </a:endParaRPr>
          </a:p>
        </p:txBody>
      </p:sp>
      <p:sp>
        <p:nvSpPr>
          <p:cNvPr id="32" name="TextBox 31"/>
          <p:cNvSpPr txBox="1"/>
          <p:nvPr/>
        </p:nvSpPr>
        <p:spPr>
          <a:xfrm>
            <a:off x="3995936" y="1300698"/>
            <a:ext cx="1728192" cy="400110"/>
          </a:xfrm>
          <a:prstGeom prst="rect">
            <a:avLst/>
          </a:prstGeom>
          <a:noFill/>
        </p:spPr>
        <p:txBody>
          <a:bodyPr wrap="square" rtlCol="0">
            <a:spAutoFit/>
          </a:bodyPr>
          <a:lstStyle/>
          <a:p>
            <a:r>
              <a:rPr lang="en-US" sz="2000" i="1" dirty="0" smtClean="0">
                <a:solidFill>
                  <a:prstClr val="black"/>
                </a:solidFill>
              </a:rPr>
              <a:t>Transactions</a:t>
            </a:r>
            <a:endParaRPr lang="en-US" sz="2000" i="1" dirty="0">
              <a:solidFill>
                <a:prstClr val="black"/>
              </a:solidFill>
            </a:endParaRPr>
          </a:p>
        </p:txBody>
      </p:sp>
      <p:sp>
        <p:nvSpPr>
          <p:cNvPr id="33" name="TextBox 32"/>
          <p:cNvSpPr txBox="1"/>
          <p:nvPr/>
        </p:nvSpPr>
        <p:spPr>
          <a:xfrm>
            <a:off x="4572000" y="1923771"/>
            <a:ext cx="648072" cy="461665"/>
          </a:xfrm>
          <a:prstGeom prst="rect">
            <a:avLst/>
          </a:prstGeom>
          <a:noFill/>
        </p:spPr>
        <p:txBody>
          <a:bodyPr wrap="square" rtlCol="0">
            <a:spAutoFit/>
          </a:bodyPr>
          <a:lstStyle/>
          <a:p>
            <a:r>
              <a:rPr lang="en-US" sz="2400" u="sng" dirty="0" err="1" smtClean="0">
                <a:solidFill>
                  <a:prstClr val="black"/>
                </a:solidFill>
              </a:rPr>
              <a:t>T1</a:t>
            </a:r>
            <a:endParaRPr lang="en-US" sz="2400" u="sng" dirty="0">
              <a:solidFill>
                <a:prstClr val="black"/>
              </a:solidFill>
            </a:endParaRPr>
          </a:p>
        </p:txBody>
      </p:sp>
      <p:sp>
        <p:nvSpPr>
          <p:cNvPr id="34" name="TextBox 33"/>
          <p:cNvSpPr txBox="1"/>
          <p:nvPr/>
        </p:nvSpPr>
        <p:spPr>
          <a:xfrm>
            <a:off x="4572000" y="2463279"/>
            <a:ext cx="648072" cy="461665"/>
          </a:xfrm>
          <a:prstGeom prst="rect">
            <a:avLst/>
          </a:prstGeom>
          <a:noFill/>
        </p:spPr>
        <p:txBody>
          <a:bodyPr wrap="square" rtlCol="0">
            <a:spAutoFit/>
          </a:bodyPr>
          <a:lstStyle/>
          <a:p>
            <a:r>
              <a:rPr lang="en-US" sz="2400" u="sng" dirty="0" err="1" smtClean="0">
                <a:solidFill>
                  <a:prstClr val="black"/>
                </a:solidFill>
              </a:rPr>
              <a:t>T2</a:t>
            </a:r>
            <a:endParaRPr lang="en-US" sz="2400" u="sng" dirty="0">
              <a:solidFill>
                <a:prstClr val="black"/>
              </a:solidFill>
            </a:endParaRPr>
          </a:p>
        </p:txBody>
      </p:sp>
      <p:sp>
        <p:nvSpPr>
          <p:cNvPr id="35" name="TextBox 34"/>
          <p:cNvSpPr txBox="1"/>
          <p:nvPr/>
        </p:nvSpPr>
        <p:spPr>
          <a:xfrm>
            <a:off x="4572000" y="2967335"/>
            <a:ext cx="648072" cy="461665"/>
          </a:xfrm>
          <a:prstGeom prst="rect">
            <a:avLst/>
          </a:prstGeom>
          <a:noFill/>
        </p:spPr>
        <p:txBody>
          <a:bodyPr wrap="square" rtlCol="0">
            <a:spAutoFit/>
          </a:bodyPr>
          <a:lstStyle/>
          <a:p>
            <a:r>
              <a:rPr lang="en-US" sz="2400" u="sng" dirty="0" err="1" smtClean="0">
                <a:solidFill>
                  <a:prstClr val="black"/>
                </a:solidFill>
              </a:rPr>
              <a:t>T3</a:t>
            </a:r>
            <a:endParaRPr lang="en-US" sz="2400" u="sng" dirty="0">
              <a:solidFill>
                <a:prstClr val="black"/>
              </a:solidFill>
            </a:endParaRPr>
          </a:p>
        </p:txBody>
      </p:sp>
      <p:cxnSp>
        <p:nvCxnSpPr>
          <p:cNvPr id="36" name="Straight Arrow Connector 35"/>
          <p:cNvCxnSpPr>
            <a:stCxn id="27" idx="2"/>
            <a:endCxn id="26" idx="0"/>
          </p:cNvCxnSpPr>
          <p:nvPr/>
        </p:nvCxnSpPr>
        <p:spPr>
          <a:xfrm>
            <a:off x="753644" y="2476205"/>
            <a:ext cx="0" cy="440432"/>
          </a:xfrm>
          <a:prstGeom prst="straightConnector1">
            <a:avLst/>
          </a:prstGeom>
          <a:ln w="22225">
            <a:solidFill>
              <a:srgbClr val="FF0000"/>
            </a:solidFill>
            <a:headEnd type="arrow"/>
            <a:tailEnd type="arrow" w="med" len="med"/>
          </a:ln>
        </p:spPr>
        <p:style>
          <a:lnRef idx="1">
            <a:schemeClr val="accent1"/>
          </a:lnRef>
          <a:fillRef idx="0">
            <a:schemeClr val="accent1"/>
          </a:fillRef>
          <a:effectRef idx="0">
            <a:schemeClr val="accent1"/>
          </a:effectRef>
          <a:fontRef idx="minor">
            <a:schemeClr val="tx1"/>
          </a:fontRef>
        </p:style>
      </p:cxnSp>
      <p:sp>
        <p:nvSpPr>
          <p:cNvPr id="39" name="TextBox 38"/>
          <p:cNvSpPr txBox="1"/>
          <p:nvPr/>
        </p:nvSpPr>
        <p:spPr>
          <a:xfrm>
            <a:off x="2734830" y="3284984"/>
            <a:ext cx="1189098" cy="646331"/>
          </a:xfrm>
          <a:prstGeom prst="rect">
            <a:avLst/>
          </a:prstGeom>
          <a:noFill/>
        </p:spPr>
        <p:txBody>
          <a:bodyPr wrap="square" rtlCol="0">
            <a:spAutoFit/>
          </a:bodyPr>
          <a:lstStyle/>
          <a:p>
            <a:r>
              <a:rPr lang="en-US" i="1" dirty="0" smtClean="0">
                <a:solidFill>
                  <a:prstClr val="black"/>
                </a:solidFill>
              </a:rPr>
              <a:t>S: Read</a:t>
            </a:r>
          </a:p>
          <a:p>
            <a:r>
              <a:rPr lang="en-US" i="1" dirty="0" smtClean="0">
                <a:solidFill>
                  <a:prstClr val="black"/>
                </a:solidFill>
              </a:rPr>
              <a:t>X: Write</a:t>
            </a:r>
            <a:endParaRPr lang="en-US" i="1" dirty="0">
              <a:solidFill>
                <a:prstClr val="black"/>
              </a:solidFill>
            </a:endParaRPr>
          </a:p>
        </p:txBody>
      </p:sp>
      <p:cxnSp>
        <p:nvCxnSpPr>
          <p:cNvPr id="40" name="Straight Arrow Connector 39"/>
          <p:cNvCxnSpPr>
            <a:stCxn id="28" idx="2"/>
            <a:endCxn id="29" idx="0"/>
          </p:cNvCxnSpPr>
          <p:nvPr/>
        </p:nvCxnSpPr>
        <p:spPr>
          <a:xfrm>
            <a:off x="2123728" y="2476204"/>
            <a:ext cx="0" cy="440433"/>
          </a:xfrm>
          <a:prstGeom prst="straightConnector1">
            <a:avLst/>
          </a:prstGeom>
          <a:ln w="22225">
            <a:solidFill>
              <a:srgbClr val="0000FF"/>
            </a:solidFill>
            <a:headEnd type="arrow"/>
            <a:tailEnd type="arrow" w="med" len="med"/>
          </a:ln>
        </p:spPr>
        <p:style>
          <a:lnRef idx="1">
            <a:schemeClr val="accent1"/>
          </a:lnRef>
          <a:fillRef idx="0">
            <a:schemeClr val="accent1"/>
          </a:fillRef>
          <a:effectRef idx="0">
            <a:schemeClr val="accent1"/>
          </a:effectRef>
          <a:fontRef idx="minor">
            <a:schemeClr val="tx1"/>
          </a:fontRef>
        </p:style>
      </p:cxnSp>
      <p:sp>
        <p:nvSpPr>
          <p:cNvPr id="43" name="Rounded Rectangle 42"/>
          <p:cNvSpPr/>
          <p:nvPr/>
        </p:nvSpPr>
        <p:spPr>
          <a:xfrm>
            <a:off x="5940152" y="3356992"/>
            <a:ext cx="1800200" cy="1080120"/>
          </a:xfrm>
          <a:prstGeom prst="roundRect">
            <a:avLst/>
          </a:prstGeom>
          <a:noFill/>
          <a:ln w="31750" cmpd="dbl">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44" name="TextBox 43"/>
          <p:cNvSpPr txBox="1"/>
          <p:nvPr/>
        </p:nvSpPr>
        <p:spPr>
          <a:xfrm>
            <a:off x="5220072" y="4365104"/>
            <a:ext cx="1008112" cy="400110"/>
          </a:xfrm>
          <a:prstGeom prst="rect">
            <a:avLst/>
          </a:prstGeom>
          <a:noFill/>
        </p:spPr>
        <p:txBody>
          <a:bodyPr wrap="square" rtlCol="0">
            <a:spAutoFit/>
          </a:bodyPr>
          <a:lstStyle/>
          <a:p>
            <a:r>
              <a:rPr lang="en-US" sz="2000" i="1" dirty="0" err="1" smtClean="0">
                <a:solidFill>
                  <a:srgbClr val="FF0000"/>
                </a:solidFill>
              </a:rPr>
              <a:t>10ms</a:t>
            </a:r>
            <a:r>
              <a:rPr lang="en-US" sz="2000" i="1" dirty="0" smtClean="0">
                <a:solidFill>
                  <a:srgbClr val="FF0000"/>
                </a:solidFill>
              </a:rPr>
              <a:t>-</a:t>
            </a:r>
            <a:endParaRPr lang="en-US" sz="2000" i="1" dirty="0">
              <a:solidFill>
                <a:srgbClr val="FF0000"/>
              </a:solidFill>
            </a:endParaRPr>
          </a:p>
        </p:txBody>
      </p:sp>
      <p:cxnSp>
        <p:nvCxnSpPr>
          <p:cNvPr id="46" name="Straight Connector 45"/>
          <p:cNvCxnSpPr/>
          <p:nvPr/>
        </p:nvCxnSpPr>
        <p:spPr>
          <a:xfrm flipV="1">
            <a:off x="5220072" y="1700808"/>
            <a:ext cx="720080" cy="318491"/>
          </a:xfrm>
          <a:prstGeom prst="line">
            <a:avLst/>
          </a:prstGeom>
          <a:ln w="22225">
            <a:solidFill>
              <a:schemeClr val="tx1"/>
            </a:solidFill>
            <a:prstDash val="sysDash"/>
          </a:ln>
        </p:spPr>
        <p:style>
          <a:lnRef idx="1">
            <a:schemeClr val="accent1"/>
          </a:lnRef>
          <a:fillRef idx="0">
            <a:schemeClr val="accent1"/>
          </a:fillRef>
          <a:effectRef idx="0">
            <a:schemeClr val="accent1"/>
          </a:effectRef>
          <a:fontRef idx="minor">
            <a:schemeClr val="tx1"/>
          </a:fontRef>
        </p:style>
      </p:cxnSp>
      <p:grpSp>
        <p:nvGrpSpPr>
          <p:cNvPr id="54" name="Group 53"/>
          <p:cNvGrpSpPr/>
          <p:nvPr/>
        </p:nvGrpSpPr>
        <p:grpSpPr>
          <a:xfrm>
            <a:off x="4427984" y="3543399"/>
            <a:ext cx="1152128" cy="2909937"/>
            <a:chOff x="4427984" y="3543399"/>
            <a:chExt cx="1152128" cy="2909937"/>
          </a:xfrm>
        </p:grpSpPr>
        <p:sp>
          <p:nvSpPr>
            <p:cNvPr id="50" name="TextBox 49"/>
            <p:cNvSpPr txBox="1"/>
            <p:nvPr/>
          </p:nvSpPr>
          <p:spPr>
            <a:xfrm>
              <a:off x="4572000" y="3543399"/>
              <a:ext cx="648072" cy="461665"/>
            </a:xfrm>
            <a:prstGeom prst="rect">
              <a:avLst/>
            </a:prstGeom>
            <a:noFill/>
          </p:spPr>
          <p:txBody>
            <a:bodyPr wrap="square" rtlCol="0">
              <a:spAutoFit/>
            </a:bodyPr>
            <a:lstStyle/>
            <a:p>
              <a:r>
                <a:rPr lang="en-US" sz="2400" u="sng" dirty="0" err="1" smtClean="0">
                  <a:solidFill>
                    <a:prstClr val="black"/>
                  </a:solidFill>
                </a:rPr>
                <a:t>T4</a:t>
              </a:r>
              <a:endParaRPr lang="en-US" sz="2400" u="sng" dirty="0">
                <a:solidFill>
                  <a:prstClr val="black"/>
                </a:solidFill>
              </a:endParaRPr>
            </a:p>
          </p:txBody>
        </p:sp>
        <p:sp>
          <p:nvSpPr>
            <p:cNvPr id="51" name="TextBox 50"/>
            <p:cNvSpPr txBox="1"/>
            <p:nvPr/>
          </p:nvSpPr>
          <p:spPr>
            <a:xfrm>
              <a:off x="4572000" y="4149080"/>
              <a:ext cx="648072" cy="461665"/>
            </a:xfrm>
            <a:prstGeom prst="rect">
              <a:avLst/>
            </a:prstGeom>
            <a:noFill/>
          </p:spPr>
          <p:txBody>
            <a:bodyPr wrap="square" rtlCol="0">
              <a:spAutoFit/>
            </a:bodyPr>
            <a:lstStyle/>
            <a:p>
              <a:r>
                <a:rPr lang="en-US" sz="2400" u="sng" dirty="0" err="1" smtClean="0">
                  <a:solidFill>
                    <a:prstClr val="black"/>
                  </a:solidFill>
                </a:rPr>
                <a:t>T5</a:t>
              </a:r>
              <a:endParaRPr lang="en-US" sz="2400" u="sng" dirty="0">
                <a:solidFill>
                  <a:prstClr val="black"/>
                </a:solidFill>
              </a:endParaRPr>
            </a:p>
          </p:txBody>
        </p:sp>
        <p:sp>
          <p:nvSpPr>
            <p:cNvPr id="52" name="TextBox 51"/>
            <p:cNvSpPr txBox="1"/>
            <p:nvPr/>
          </p:nvSpPr>
          <p:spPr>
            <a:xfrm>
              <a:off x="4427984" y="5991671"/>
              <a:ext cx="1152128" cy="461665"/>
            </a:xfrm>
            <a:prstGeom prst="rect">
              <a:avLst/>
            </a:prstGeom>
            <a:noFill/>
          </p:spPr>
          <p:txBody>
            <a:bodyPr wrap="square" rtlCol="0">
              <a:spAutoFit/>
            </a:bodyPr>
            <a:lstStyle/>
            <a:p>
              <a:r>
                <a:rPr lang="en-US" sz="2400" u="sng" dirty="0" err="1" smtClean="0">
                  <a:solidFill>
                    <a:prstClr val="black"/>
                  </a:solidFill>
                </a:rPr>
                <a:t>T1000</a:t>
              </a:r>
              <a:endParaRPr lang="en-US" sz="2400" u="sng" dirty="0">
                <a:solidFill>
                  <a:prstClr val="black"/>
                </a:solidFill>
              </a:endParaRPr>
            </a:p>
          </p:txBody>
        </p:sp>
        <p:sp>
          <p:nvSpPr>
            <p:cNvPr id="53" name="TextBox 52"/>
            <p:cNvSpPr txBox="1"/>
            <p:nvPr/>
          </p:nvSpPr>
          <p:spPr>
            <a:xfrm>
              <a:off x="4644008" y="5157192"/>
              <a:ext cx="648072" cy="461665"/>
            </a:xfrm>
            <a:prstGeom prst="rect">
              <a:avLst/>
            </a:prstGeom>
            <a:noFill/>
          </p:spPr>
          <p:txBody>
            <a:bodyPr wrap="square" rtlCol="0">
              <a:spAutoFit/>
            </a:bodyPr>
            <a:lstStyle/>
            <a:p>
              <a:r>
                <a:rPr lang="en-US" sz="2400" dirty="0" smtClean="0">
                  <a:solidFill>
                    <a:prstClr val="black"/>
                  </a:solidFill>
                </a:rPr>
                <a:t>…</a:t>
              </a:r>
              <a:endParaRPr lang="en-US" sz="2400" dirty="0">
                <a:solidFill>
                  <a:prstClr val="black"/>
                </a:solidFill>
              </a:endParaRPr>
            </a:p>
          </p:txBody>
        </p:sp>
      </p:grpSp>
      <p:sp>
        <p:nvSpPr>
          <p:cNvPr id="55" name="TextBox 54"/>
          <p:cNvSpPr txBox="1"/>
          <p:nvPr/>
        </p:nvSpPr>
        <p:spPr>
          <a:xfrm>
            <a:off x="5652120" y="5838363"/>
            <a:ext cx="2302333" cy="830997"/>
          </a:xfrm>
          <a:prstGeom prst="rect">
            <a:avLst/>
          </a:prstGeom>
          <a:noFill/>
        </p:spPr>
        <p:txBody>
          <a:bodyPr wrap="square" rtlCol="0">
            <a:spAutoFit/>
          </a:bodyPr>
          <a:lstStyle/>
          <a:p>
            <a:r>
              <a:rPr lang="en-US" sz="2400" i="1" dirty="0" smtClean="0">
                <a:solidFill>
                  <a:prstClr val="black"/>
                </a:solidFill>
              </a:rPr>
              <a:t>Group-Commit</a:t>
            </a:r>
          </a:p>
          <a:p>
            <a:r>
              <a:rPr lang="en-US" sz="2400" i="1" dirty="0" smtClean="0">
                <a:solidFill>
                  <a:prstClr val="black"/>
                </a:solidFill>
              </a:rPr>
              <a:t>Flush-Pipeline</a:t>
            </a:r>
            <a:endParaRPr lang="en-US" sz="2400" i="1" dirty="0">
              <a:solidFill>
                <a:prstClr val="black"/>
              </a:solidFill>
            </a:endParaRPr>
          </a:p>
        </p:txBody>
      </p:sp>
      <p:grpSp>
        <p:nvGrpSpPr>
          <p:cNvPr id="71" name="Group 70"/>
          <p:cNvGrpSpPr/>
          <p:nvPr/>
        </p:nvGrpSpPr>
        <p:grpSpPr>
          <a:xfrm>
            <a:off x="397468" y="3708725"/>
            <a:ext cx="3022404" cy="1664491"/>
            <a:chOff x="397468" y="3708725"/>
            <a:chExt cx="3022404" cy="1664491"/>
          </a:xfrm>
        </p:grpSpPr>
        <p:sp>
          <p:nvSpPr>
            <p:cNvPr id="56" name="Rectangle 55"/>
            <p:cNvSpPr/>
            <p:nvPr/>
          </p:nvSpPr>
          <p:spPr>
            <a:xfrm>
              <a:off x="397468" y="3708725"/>
              <a:ext cx="277497" cy="296339"/>
            </a:xfrm>
            <a:prstGeom prst="rect">
              <a:avLst/>
            </a:prstGeom>
            <a:no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2800" dirty="0">
                <a:solidFill>
                  <a:prstClr val="black"/>
                </a:solidFill>
              </a:endParaRPr>
            </a:p>
          </p:txBody>
        </p:sp>
        <p:sp>
          <p:nvSpPr>
            <p:cNvPr id="57" name="Rectangle 56"/>
            <p:cNvSpPr/>
            <p:nvPr/>
          </p:nvSpPr>
          <p:spPr>
            <a:xfrm>
              <a:off x="842879" y="3832179"/>
              <a:ext cx="277497" cy="296339"/>
            </a:xfrm>
            <a:prstGeom prst="rect">
              <a:avLst/>
            </a:prstGeom>
            <a:no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2800" dirty="0">
                <a:solidFill>
                  <a:prstClr val="black"/>
                </a:solidFill>
              </a:endParaRPr>
            </a:p>
          </p:txBody>
        </p:sp>
        <p:sp>
          <p:nvSpPr>
            <p:cNvPr id="58" name="Rectangle 57"/>
            <p:cNvSpPr/>
            <p:nvPr/>
          </p:nvSpPr>
          <p:spPr>
            <a:xfrm>
              <a:off x="614895" y="4216934"/>
              <a:ext cx="277497" cy="296339"/>
            </a:xfrm>
            <a:prstGeom prst="rect">
              <a:avLst/>
            </a:prstGeom>
            <a:no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2800" dirty="0">
                <a:solidFill>
                  <a:prstClr val="black"/>
                </a:solidFill>
              </a:endParaRPr>
            </a:p>
          </p:txBody>
        </p:sp>
        <p:sp>
          <p:nvSpPr>
            <p:cNvPr id="59" name="Rectangle 58"/>
            <p:cNvSpPr/>
            <p:nvPr/>
          </p:nvSpPr>
          <p:spPr>
            <a:xfrm>
              <a:off x="1845265" y="4190257"/>
              <a:ext cx="277497" cy="296339"/>
            </a:xfrm>
            <a:prstGeom prst="rect">
              <a:avLst/>
            </a:prstGeom>
            <a:no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2800" dirty="0">
                <a:solidFill>
                  <a:prstClr val="black"/>
                </a:solidFill>
              </a:endParaRPr>
            </a:p>
          </p:txBody>
        </p:sp>
        <p:sp>
          <p:nvSpPr>
            <p:cNvPr id="60" name="Rectangle 59"/>
            <p:cNvSpPr/>
            <p:nvPr/>
          </p:nvSpPr>
          <p:spPr>
            <a:xfrm>
              <a:off x="2211997" y="4329862"/>
              <a:ext cx="277497" cy="296339"/>
            </a:xfrm>
            <a:prstGeom prst="rect">
              <a:avLst/>
            </a:prstGeom>
            <a:no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2800" dirty="0">
                <a:solidFill>
                  <a:prstClr val="black"/>
                </a:solidFill>
              </a:endParaRPr>
            </a:p>
          </p:txBody>
        </p:sp>
        <p:sp>
          <p:nvSpPr>
            <p:cNvPr id="61" name="Rectangle 60"/>
            <p:cNvSpPr/>
            <p:nvPr/>
          </p:nvSpPr>
          <p:spPr>
            <a:xfrm>
              <a:off x="1984013" y="4714617"/>
              <a:ext cx="277497" cy="296339"/>
            </a:xfrm>
            <a:prstGeom prst="rect">
              <a:avLst/>
            </a:prstGeom>
            <a:no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2800" dirty="0">
                <a:solidFill>
                  <a:prstClr val="black"/>
                </a:solidFill>
              </a:endParaRPr>
            </a:p>
          </p:txBody>
        </p:sp>
        <p:sp>
          <p:nvSpPr>
            <p:cNvPr id="62" name="Rectangle 61"/>
            <p:cNvSpPr/>
            <p:nvPr/>
          </p:nvSpPr>
          <p:spPr>
            <a:xfrm>
              <a:off x="1009974" y="4525588"/>
              <a:ext cx="277497" cy="296339"/>
            </a:xfrm>
            <a:prstGeom prst="rect">
              <a:avLst/>
            </a:prstGeom>
            <a:no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2800" dirty="0">
                <a:solidFill>
                  <a:prstClr val="black"/>
                </a:solidFill>
              </a:endParaRPr>
            </a:p>
          </p:txBody>
        </p:sp>
        <p:sp>
          <p:nvSpPr>
            <p:cNvPr id="63" name="Rectangle 62"/>
            <p:cNvSpPr/>
            <p:nvPr/>
          </p:nvSpPr>
          <p:spPr>
            <a:xfrm>
              <a:off x="1376706" y="4665193"/>
              <a:ext cx="277497" cy="296339"/>
            </a:xfrm>
            <a:prstGeom prst="rect">
              <a:avLst/>
            </a:prstGeom>
            <a:no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2800" dirty="0">
                <a:solidFill>
                  <a:prstClr val="black"/>
                </a:solidFill>
              </a:endParaRPr>
            </a:p>
          </p:txBody>
        </p:sp>
        <p:sp>
          <p:nvSpPr>
            <p:cNvPr id="64" name="Rectangle 63"/>
            <p:cNvSpPr/>
            <p:nvPr/>
          </p:nvSpPr>
          <p:spPr>
            <a:xfrm>
              <a:off x="1148722" y="5049948"/>
              <a:ext cx="277497" cy="296339"/>
            </a:xfrm>
            <a:prstGeom prst="rect">
              <a:avLst/>
            </a:prstGeom>
            <a:no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2800" dirty="0">
                <a:solidFill>
                  <a:prstClr val="black"/>
                </a:solidFill>
              </a:endParaRPr>
            </a:p>
          </p:txBody>
        </p:sp>
        <p:sp>
          <p:nvSpPr>
            <p:cNvPr id="68" name="Rectangle 67"/>
            <p:cNvSpPr/>
            <p:nvPr/>
          </p:nvSpPr>
          <p:spPr>
            <a:xfrm>
              <a:off x="2775643" y="4552517"/>
              <a:ext cx="277497" cy="296339"/>
            </a:xfrm>
            <a:prstGeom prst="rect">
              <a:avLst/>
            </a:prstGeom>
            <a:no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2800" dirty="0">
                <a:solidFill>
                  <a:prstClr val="black"/>
                </a:solidFill>
              </a:endParaRPr>
            </a:p>
          </p:txBody>
        </p:sp>
        <p:sp>
          <p:nvSpPr>
            <p:cNvPr id="69" name="Rectangle 68"/>
            <p:cNvSpPr/>
            <p:nvPr/>
          </p:nvSpPr>
          <p:spPr>
            <a:xfrm>
              <a:off x="3142375" y="4692122"/>
              <a:ext cx="277497" cy="296339"/>
            </a:xfrm>
            <a:prstGeom prst="rect">
              <a:avLst/>
            </a:prstGeom>
            <a:no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2800" dirty="0">
                <a:solidFill>
                  <a:prstClr val="black"/>
                </a:solidFill>
              </a:endParaRPr>
            </a:p>
          </p:txBody>
        </p:sp>
        <p:sp>
          <p:nvSpPr>
            <p:cNvPr id="70" name="Rectangle 69"/>
            <p:cNvSpPr/>
            <p:nvPr/>
          </p:nvSpPr>
          <p:spPr>
            <a:xfrm>
              <a:off x="2914391" y="5076877"/>
              <a:ext cx="277497" cy="296339"/>
            </a:xfrm>
            <a:prstGeom prst="rect">
              <a:avLst/>
            </a:prstGeom>
            <a:no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2800" dirty="0">
                <a:solidFill>
                  <a:prstClr val="black"/>
                </a:solidFill>
              </a:endParaRPr>
            </a:p>
          </p:txBody>
        </p:sp>
      </p:grpSp>
      <p:grpSp>
        <p:nvGrpSpPr>
          <p:cNvPr id="84" name="Group 83"/>
          <p:cNvGrpSpPr/>
          <p:nvPr/>
        </p:nvGrpSpPr>
        <p:grpSpPr>
          <a:xfrm>
            <a:off x="614895" y="3996680"/>
            <a:ext cx="2160748" cy="1304528"/>
            <a:chOff x="614895" y="3996680"/>
            <a:chExt cx="2160748" cy="1304528"/>
          </a:xfrm>
        </p:grpSpPr>
        <p:cxnSp>
          <p:nvCxnSpPr>
            <p:cNvPr id="72" name="Straight Arrow Connector 71"/>
            <p:cNvCxnSpPr>
              <a:endCxn id="58" idx="0"/>
            </p:cNvCxnSpPr>
            <p:nvPr/>
          </p:nvCxnSpPr>
          <p:spPr>
            <a:xfrm>
              <a:off x="683568" y="3996680"/>
              <a:ext cx="70076" cy="220254"/>
            </a:xfrm>
            <a:prstGeom prst="straightConnector1">
              <a:avLst/>
            </a:prstGeom>
            <a:ln w="22225">
              <a:solidFill>
                <a:srgbClr val="FF0000"/>
              </a:solidFill>
              <a:headEnd type="arrow"/>
              <a:tailEnd type="arrow" w="med" len="med"/>
            </a:ln>
          </p:spPr>
          <p:style>
            <a:lnRef idx="1">
              <a:schemeClr val="accent1"/>
            </a:lnRef>
            <a:fillRef idx="0">
              <a:schemeClr val="accent1"/>
            </a:fillRef>
            <a:effectRef idx="0">
              <a:schemeClr val="accent1"/>
            </a:effectRef>
            <a:fontRef idx="minor">
              <a:schemeClr val="tx1"/>
            </a:fontRef>
          </p:style>
        </p:cxnSp>
        <p:cxnSp>
          <p:nvCxnSpPr>
            <p:cNvPr id="74" name="Straight Arrow Connector 73"/>
            <p:cNvCxnSpPr/>
            <p:nvPr/>
          </p:nvCxnSpPr>
          <p:spPr>
            <a:xfrm>
              <a:off x="1045540" y="4216858"/>
              <a:ext cx="70076" cy="220254"/>
            </a:xfrm>
            <a:prstGeom prst="straightConnector1">
              <a:avLst/>
            </a:prstGeom>
            <a:ln w="22225">
              <a:solidFill>
                <a:srgbClr val="FF0000"/>
              </a:solidFill>
              <a:headEnd type="arrow"/>
              <a:tailEnd type="arrow" w="med" len="med"/>
            </a:ln>
          </p:spPr>
          <p:style>
            <a:lnRef idx="1">
              <a:schemeClr val="accent1"/>
            </a:lnRef>
            <a:fillRef idx="0">
              <a:schemeClr val="accent1"/>
            </a:fillRef>
            <a:effectRef idx="0">
              <a:schemeClr val="accent1"/>
            </a:effectRef>
            <a:fontRef idx="minor">
              <a:schemeClr val="tx1"/>
            </a:fontRef>
          </p:style>
        </p:cxnSp>
        <p:cxnSp>
          <p:nvCxnSpPr>
            <p:cNvPr id="75" name="Straight Arrow Connector 74"/>
            <p:cNvCxnSpPr/>
            <p:nvPr/>
          </p:nvCxnSpPr>
          <p:spPr>
            <a:xfrm flipH="1">
              <a:off x="1619672" y="4365103"/>
              <a:ext cx="108978" cy="224409"/>
            </a:xfrm>
            <a:prstGeom prst="straightConnector1">
              <a:avLst/>
            </a:prstGeom>
            <a:ln w="22225">
              <a:solidFill>
                <a:srgbClr val="FF0000"/>
              </a:solidFill>
              <a:headEnd type="arrow"/>
              <a:tailEnd type="arrow" w="med" len="med"/>
            </a:ln>
          </p:spPr>
          <p:style>
            <a:lnRef idx="1">
              <a:schemeClr val="accent1"/>
            </a:lnRef>
            <a:fillRef idx="0">
              <a:schemeClr val="accent1"/>
            </a:fillRef>
            <a:effectRef idx="0">
              <a:schemeClr val="accent1"/>
            </a:effectRef>
            <a:fontRef idx="minor">
              <a:schemeClr val="tx1"/>
            </a:fontRef>
          </p:style>
        </p:cxnSp>
        <p:cxnSp>
          <p:nvCxnSpPr>
            <p:cNvPr id="77" name="Straight Arrow Connector 76"/>
            <p:cNvCxnSpPr/>
            <p:nvPr/>
          </p:nvCxnSpPr>
          <p:spPr>
            <a:xfrm flipH="1">
              <a:off x="1772072" y="4788767"/>
              <a:ext cx="108978" cy="224409"/>
            </a:xfrm>
            <a:prstGeom prst="straightConnector1">
              <a:avLst/>
            </a:prstGeom>
            <a:ln w="22225">
              <a:solidFill>
                <a:srgbClr val="FF0000"/>
              </a:solidFill>
              <a:headEnd type="arrow"/>
              <a:tailEnd type="arrow" w="med" len="med"/>
            </a:ln>
          </p:spPr>
          <p:style>
            <a:lnRef idx="1">
              <a:schemeClr val="accent1"/>
            </a:lnRef>
            <a:fillRef idx="0">
              <a:schemeClr val="accent1"/>
            </a:fillRef>
            <a:effectRef idx="0">
              <a:schemeClr val="accent1"/>
            </a:effectRef>
            <a:fontRef idx="minor">
              <a:schemeClr val="tx1"/>
            </a:fontRef>
          </p:style>
        </p:cxnSp>
        <p:cxnSp>
          <p:nvCxnSpPr>
            <p:cNvPr id="78" name="Straight Arrow Connector 77"/>
            <p:cNvCxnSpPr/>
            <p:nvPr/>
          </p:nvCxnSpPr>
          <p:spPr>
            <a:xfrm flipH="1">
              <a:off x="614895" y="4610745"/>
              <a:ext cx="158200" cy="350787"/>
            </a:xfrm>
            <a:prstGeom prst="straightConnector1">
              <a:avLst/>
            </a:prstGeom>
            <a:ln w="22225">
              <a:solidFill>
                <a:srgbClr val="FF0000"/>
              </a:solidFill>
              <a:headEnd type="arrow"/>
              <a:tailEnd type="arrow" w="med" len="med"/>
            </a:ln>
          </p:spPr>
          <p:style>
            <a:lnRef idx="1">
              <a:schemeClr val="accent1"/>
            </a:lnRef>
            <a:fillRef idx="0">
              <a:schemeClr val="accent1"/>
            </a:fillRef>
            <a:effectRef idx="0">
              <a:schemeClr val="accent1"/>
            </a:effectRef>
            <a:fontRef idx="minor">
              <a:schemeClr val="tx1"/>
            </a:fontRef>
          </p:style>
        </p:cxnSp>
        <p:cxnSp>
          <p:nvCxnSpPr>
            <p:cNvPr id="80" name="Straight Arrow Connector 79"/>
            <p:cNvCxnSpPr/>
            <p:nvPr/>
          </p:nvCxnSpPr>
          <p:spPr>
            <a:xfrm flipH="1">
              <a:off x="2483768" y="4590381"/>
              <a:ext cx="158200" cy="350787"/>
            </a:xfrm>
            <a:prstGeom prst="straightConnector1">
              <a:avLst/>
            </a:prstGeom>
            <a:ln w="22225">
              <a:solidFill>
                <a:srgbClr val="FF0000"/>
              </a:solidFill>
              <a:headEnd type="arrow"/>
              <a:tailEnd type="arrow" w="med" len="med"/>
            </a:ln>
          </p:spPr>
          <p:style>
            <a:lnRef idx="1">
              <a:schemeClr val="accent1"/>
            </a:lnRef>
            <a:fillRef idx="0">
              <a:schemeClr val="accent1"/>
            </a:fillRef>
            <a:effectRef idx="0">
              <a:schemeClr val="accent1"/>
            </a:effectRef>
            <a:fontRef idx="minor">
              <a:schemeClr val="tx1"/>
            </a:fontRef>
          </p:style>
        </p:cxnSp>
        <p:cxnSp>
          <p:nvCxnSpPr>
            <p:cNvPr id="81" name="Straight Arrow Connector 80"/>
            <p:cNvCxnSpPr/>
            <p:nvPr/>
          </p:nvCxnSpPr>
          <p:spPr>
            <a:xfrm>
              <a:off x="2641968" y="4878413"/>
              <a:ext cx="133675" cy="422795"/>
            </a:xfrm>
            <a:prstGeom prst="straightConnector1">
              <a:avLst/>
            </a:prstGeom>
            <a:ln w="22225">
              <a:solidFill>
                <a:srgbClr val="FF0000"/>
              </a:solidFill>
              <a:headEnd type="arrow"/>
              <a:tailEnd type="arrow" w="med" len="med"/>
            </a:ln>
          </p:spPr>
          <p:style>
            <a:lnRef idx="1">
              <a:schemeClr val="accent1"/>
            </a:lnRef>
            <a:fillRef idx="0">
              <a:schemeClr val="accent1"/>
            </a:fillRef>
            <a:effectRef idx="0">
              <a:schemeClr val="accent1"/>
            </a:effectRef>
            <a:fontRef idx="minor">
              <a:schemeClr val="tx1"/>
            </a:fontRef>
          </p:style>
        </p:cxnSp>
      </p:grpSp>
      <p:sp>
        <p:nvSpPr>
          <p:cNvPr id="83" name="TextBox 82"/>
          <p:cNvSpPr txBox="1"/>
          <p:nvPr/>
        </p:nvSpPr>
        <p:spPr>
          <a:xfrm>
            <a:off x="477970" y="5459132"/>
            <a:ext cx="3517966" cy="830997"/>
          </a:xfrm>
          <a:prstGeom prst="rect">
            <a:avLst/>
          </a:prstGeom>
          <a:noFill/>
        </p:spPr>
        <p:txBody>
          <a:bodyPr wrap="square" rtlCol="0">
            <a:spAutoFit/>
          </a:bodyPr>
          <a:lstStyle/>
          <a:p>
            <a:r>
              <a:rPr lang="en-US" sz="2400" i="1" dirty="0" smtClean="0">
                <a:solidFill>
                  <a:srgbClr val="FF0000"/>
                </a:solidFill>
              </a:rPr>
              <a:t>More and More</a:t>
            </a:r>
            <a:br>
              <a:rPr lang="en-US" sz="2400" i="1" dirty="0" smtClean="0">
                <a:solidFill>
                  <a:srgbClr val="FF0000"/>
                </a:solidFill>
              </a:rPr>
            </a:br>
            <a:r>
              <a:rPr lang="en-US" sz="2400" i="1" dirty="0" smtClean="0">
                <a:solidFill>
                  <a:srgbClr val="FF0000"/>
                </a:solidFill>
              </a:rPr>
              <a:t>Locks, Waits, Deadlocks</a:t>
            </a:r>
            <a:endParaRPr lang="en-US" sz="2400" i="1" dirty="0">
              <a:solidFill>
                <a:srgbClr val="FF0000"/>
              </a:solidFill>
            </a:endParaRPr>
          </a:p>
        </p:txBody>
      </p:sp>
      <p:sp>
        <p:nvSpPr>
          <p:cNvPr id="87" name="TextBox 86"/>
          <p:cNvSpPr txBox="1"/>
          <p:nvPr/>
        </p:nvSpPr>
        <p:spPr>
          <a:xfrm>
            <a:off x="7020272" y="548680"/>
            <a:ext cx="2123728" cy="646331"/>
          </a:xfrm>
          <a:prstGeom prst="rect">
            <a:avLst/>
          </a:prstGeom>
          <a:noFill/>
        </p:spPr>
        <p:txBody>
          <a:bodyPr wrap="square" rtlCol="0">
            <a:spAutoFit/>
          </a:bodyPr>
          <a:lstStyle/>
          <a:p>
            <a:r>
              <a:rPr lang="en-US" dirty="0" smtClean="0">
                <a:solidFill>
                  <a:prstClr val="black"/>
                </a:solidFill>
              </a:rPr>
              <a:t>[DeWitt et </a:t>
            </a:r>
            <a:r>
              <a:rPr lang="en-US" dirty="0" err="1" smtClean="0">
                <a:solidFill>
                  <a:prstClr val="black"/>
                </a:solidFill>
              </a:rPr>
              <a:t>al'84</a:t>
            </a:r>
            <a:r>
              <a:rPr lang="en-US" dirty="0" smtClean="0">
                <a:solidFill>
                  <a:prstClr val="black"/>
                </a:solidFill>
              </a:rPr>
              <a:t>]</a:t>
            </a:r>
          </a:p>
          <a:p>
            <a:r>
              <a:rPr lang="en-US" dirty="0" smtClean="0">
                <a:solidFill>
                  <a:prstClr val="black"/>
                </a:solidFill>
              </a:rPr>
              <a:t>[Johnson et </a:t>
            </a:r>
            <a:r>
              <a:rPr lang="en-US" dirty="0" err="1" smtClean="0">
                <a:solidFill>
                  <a:prstClr val="black"/>
                </a:solidFill>
              </a:rPr>
              <a:t>al'10</a:t>
            </a:r>
            <a:r>
              <a:rPr lang="en-US" dirty="0" smtClean="0">
                <a:solidFill>
                  <a:prstClr val="black"/>
                </a:solidFill>
              </a:rPr>
              <a:t>]</a:t>
            </a:r>
            <a:endParaRPr lang="en-US" dirty="0">
              <a:solidFill>
                <a:prstClr val="black"/>
              </a:solidFill>
            </a:endParaRPr>
          </a:p>
        </p:txBody>
      </p:sp>
    </p:spTree>
    <p:extLst>
      <p:ext uri="{BB962C8B-B14F-4D97-AF65-F5344CB8AC3E}">
        <p14:creationId xmlns:p14="http://schemas.microsoft.com/office/powerpoint/2010/main" val="10599344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wipe(down)">
                                      <p:cBhvr>
                                        <p:cTn id="7" dur="250"/>
                                        <p:tgtEl>
                                          <p:spTgt spid="43"/>
                                        </p:tgtEl>
                                      </p:cBhvr>
                                    </p:animEffect>
                                  </p:childTnLst>
                                </p:cTn>
                              </p:par>
                            </p:childTnLst>
                          </p:cTn>
                        </p:par>
                        <p:par>
                          <p:cTn id="8" fill="hold">
                            <p:stCondLst>
                              <p:cond delay="250"/>
                            </p:stCondLst>
                            <p:childTnLst>
                              <p:par>
                                <p:cTn id="9" presetID="1" presetClass="entr" presetSubtype="0" fill="hold" grpId="0" nodeType="afterEffect">
                                  <p:stCondLst>
                                    <p:cond delay="0"/>
                                  </p:stCondLst>
                                  <p:childTnLst>
                                    <p:set>
                                      <p:cBhvr>
                                        <p:cTn id="10" dur="1" fill="hold">
                                          <p:stCondLst>
                                            <p:cond delay="0"/>
                                          </p:stCondLst>
                                        </p:cTn>
                                        <p:tgtEl>
                                          <p:spTgt spid="4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22" presetClass="entr" presetSubtype="1" fill="hold" nodeType="clickEffect">
                                  <p:stCondLst>
                                    <p:cond delay="0"/>
                                  </p:stCondLst>
                                  <p:childTnLst>
                                    <p:set>
                                      <p:cBhvr>
                                        <p:cTn id="14" dur="1" fill="hold">
                                          <p:stCondLst>
                                            <p:cond delay="0"/>
                                          </p:stCondLst>
                                        </p:cTn>
                                        <p:tgtEl>
                                          <p:spTgt spid="54"/>
                                        </p:tgtEl>
                                        <p:attrNameLst>
                                          <p:attrName>style.visibility</p:attrName>
                                        </p:attrNameLst>
                                      </p:cBhvr>
                                      <p:to>
                                        <p:strVal val="visible"/>
                                      </p:to>
                                    </p:set>
                                    <p:animEffect transition="in" filter="wipe(up)">
                                      <p:cBhvr>
                                        <p:cTn id="15" dur="500"/>
                                        <p:tgtEl>
                                          <p:spTgt spid="54"/>
                                        </p:tgtEl>
                                      </p:cBhvr>
                                    </p:animEffect>
                                  </p:childTnLst>
                                </p:cTn>
                              </p:par>
                              <p:par>
                                <p:cTn id="16" presetID="16" presetClass="entr" presetSubtype="21" fill="hold" grpId="0" nodeType="withEffect">
                                  <p:stCondLst>
                                    <p:cond delay="0"/>
                                  </p:stCondLst>
                                  <p:childTnLst>
                                    <p:set>
                                      <p:cBhvr>
                                        <p:cTn id="17" dur="1" fill="hold">
                                          <p:stCondLst>
                                            <p:cond delay="0"/>
                                          </p:stCondLst>
                                        </p:cTn>
                                        <p:tgtEl>
                                          <p:spTgt spid="55"/>
                                        </p:tgtEl>
                                        <p:attrNameLst>
                                          <p:attrName>style.visibility</p:attrName>
                                        </p:attrNameLst>
                                      </p:cBhvr>
                                      <p:to>
                                        <p:strVal val="visible"/>
                                      </p:to>
                                    </p:set>
                                    <p:animEffect transition="in" filter="barn(inVertical)">
                                      <p:cBhvr>
                                        <p:cTn id="18" dur="500"/>
                                        <p:tgtEl>
                                          <p:spTgt spid="55"/>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4" fill="hold" nodeType="clickEffect">
                                  <p:stCondLst>
                                    <p:cond delay="0"/>
                                  </p:stCondLst>
                                  <p:childTnLst>
                                    <p:set>
                                      <p:cBhvr>
                                        <p:cTn id="22" dur="1" fill="hold">
                                          <p:stCondLst>
                                            <p:cond delay="0"/>
                                          </p:stCondLst>
                                        </p:cTn>
                                        <p:tgtEl>
                                          <p:spTgt spid="71"/>
                                        </p:tgtEl>
                                        <p:attrNameLst>
                                          <p:attrName>style.visibility</p:attrName>
                                        </p:attrNameLst>
                                      </p:cBhvr>
                                      <p:to>
                                        <p:strVal val="visible"/>
                                      </p:to>
                                    </p:set>
                                    <p:animEffect transition="in" filter="wipe(down)">
                                      <p:cBhvr>
                                        <p:cTn id="23" dur="500"/>
                                        <p:tgtEl>
                                          <p:spTgt spid="71"/>
                                        </p:tgtEl>
                                      </p:cBhvr>
                                    </p:animEffect>
                                  </p:childTnLst>
                                </p:cTn>
                              </p:par>
                            </p:childTnLst>
                          </p:cTn>
                        </p:par>
                        <p:par>
                          <p:cTn id="24" fill="hold">
                            <p:stCondLst>
                              <p:cond delay="500"/>
                            </p:stCondLst>
                            <p:childTnLst>
                              <p:par>
                                <p:cTn id="25" presetID="22" presetClass="entr" presetSubtype="4" fill="hold" nodeType="afterEffect">
                                  <p:stCondLst>
                                    <p:cond delay="0"/>
                                  </p:stCondLst>
                                  <p:childTnLst>
                                    <p:set>
                                      <p:cBhvr>
                                        <p:cTn id="26" dur="1" fill="hold">
                                          <p:stCondLst>
                                            <p:cond delay="0"/>
                                          </p:stCondLst>
                                        </p:cTn>
                                        <p:tgtEl>
                                          <p:spTgt spid="84"/>
                                        </p:tgtEl>
                                        <p:attrNameLst>
                                          <p:attrName>style.visibility</p:attrName>
                                        </p:attrNameLst>
                                      </p:cBhvr>
                                      <p:to>
                                        <p:strVal val="visible"/>
                                      </p:to>
                                    </p:set>
                                    <p:animEffect transition="in" filter="wipe(down)">
                                      <p:cBhvr>
                                        <p:cTn id="27" dur="500"/>
                                        <p:tgtEl>
                                          <p:spTgt spid="84"/>
                                        </p:tgtEl>
                                      </p:cBhvr>
                                    </p:animEffect>
                                  </p:childTnLst>
                                </p:cTn>
                              </p:par>
                            </p:childTnLst>
                          </p:cTn>
                        </p:par>
                        <p:par>
                          <p:cTn id="28" fill="hold">
                            <p:stCondLst>
                              <p:cond delay="1000"/>
                            </p:stCondLst>
                            <p:childTnLst>
                              <p:par>
                                <p:cTn id="29" presetID="1" presetClass="entr" presetSubtype="0" fill="hold" grpId="0" nodeType="afterEffect">
                                  <p:stCondLst>
                                    <p:cond delay="0"/>
                                  </p:stCondLst>
                                  <p:childTnLst>
                                    <p:set>
                                      <p:cBhvr>
                                        <p:cTn id="30" dur="1" fill="hold">
                                          <p:stCondLst>
                                            <p:cond delay="0"/>
                                          </p:stCondLst>
                                        </p:cTn>
                                        <p:tgtEl>
                                          <p:spTgt spid="83"/>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42" presetClass="path" presetSubtype="0" accel="50000" decel="50000" fill="hold" grpId="0" nodeType="clickEffect">
                                  <p:stCondLst>
                                    <p:cond delay="0"/>
                                  </p:stCondLst>
                                  <p:childTnLst>
                                    <p:animMotion origin="layout" path="M 0.00416 0.01041 L 0.00034 0.20463 " pathEditMode="relative" rAng="0" ptsTypes="AA">
                                      <p:cBhvr>
                                        <p:cTn id="34" dur="1000" fill="hold"/>
                                        <p:tgtEl>
                                          <p:spTgt spid="13"/>
                                        </p:tgtEl>
                                        <p:attrNameLst>
                                          <p:attrName>ppt_x</p:attrName>
                                          <p:attrName>ppt_y</p:attrName>
                                        </p:attrNameLst>
                                      </p:cBhvr>
                                      <p:rCtr x="-191" y="9699"/>
                                    </p:animMotion>
                                  </p:childTnLst>
                                </p:cTn>
                              </p:par>
                              <p:par>
                                <p:cTn id="35" presetID="1" presetClass="exit" presetSubtype="0" fill="hold" grpId="1" nodeType="withEffect">
                                  <p:stCondLst>
                                    <p:cond delay="0"/>
                                  </p:stCondLst>
                                  <p:childTnLst>
                                    <p:set>
                                      <p:cBhvr>
                                        <p:cTn id="36" dur="1" fill="hold">
                                          <p:stCondLst>
                                            <p:cond delay="0"/>
                                          </p:stCondLst>
                                        </p:cTn>
                                        <p:tgtEl>
                                          <p:spTgt spid="43"/>
                                        </p:tgtEl>
                                        <p:attrNameLst>
                                          <p:attrName>style.visibility</p:attrName>
                                        </p:attrNameLst>
                                      </p:cBhvr>
                                      <p:to>
                                        <p:strVal val="hidden"/>
                                      </p:to>
                                    </p:set>
                                  </p:childTnLst>
                                </p:cTn>
                              </p:par>
                              <p:par>
                                <p:cTn id="37" presetID="42" presetClass="path" presetSubtype="0" accel="50000" decel="50000" fill="hold" grpId="0" nodeType="withEffect">
                                  <p:stCondLst>
                                    <p:cond delay="0"/>
                                  </p:stCondLst>
                                  <p:childTnLst>
                                    <p:animMotion origin="layout" path="M 3.33333E-6 -1.11111E-6 L 0.00416 -0.1625 " pathEditMode="relative" rAng="0" ptsTypes="AA">
                                      <p:cBhvr>
                                        <p:cTn id="38" dur="1000" fill="hold"/>
                                        <p:tgtEl>
                                          <p:spTgt spid="14"/>
                                        </p:tgtEl>
                                        <p:attrNameLst>
                                          <p:attrName>ppt_x</p:attrName>
                                          <p:attrName>ppt_y</p:attrName>
                                        </p:attrNameLst>
                                      </p:cBhvr>
                                      <p:rCtr x="208" y="-8125"/>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4" grpId="0" animBg="1"/>
      <p:bldP spid="43" grpId="0" animBg="1"/>
      <p:bldP spid="43" grpId="1" animBg="1"/>
      <p:bldP spid="44" grpId="0"/>
      <p:bldP spid="55" grpId="0"/>
      <p:bldP spid="83"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Prior Work: </a:t>
            </a:r>
            <a:r>
              <a:rPr lang="en-US" dirty="0" err="1" smtClean="0"/>
              <a:t>Aether</a:t>
            </a:r>
            <a:endParaRPr lang="en-US" dirty="0"/>
          </a:p>
        </p:txBody>
      </p:sp>
      <p:sp>
        <p:nvSpPr>
          <p:cNvPr id="3" name="Content Placeholder 2"/>
          <p:cNvSpPr>
            <a:spLocks noGrp="1"/>
          </p:cNvSpPr>
          <p:nvPr>
            <p:ph sz="quarter" idx="1"/>
          </p:nvPr>
        </p:nvSpPr>
        <p:spPr>
          <a:xfrm>
            <a:off x="457200" y="1268760"/>
            <a:ext cx="8229600" cy="2376264"/>
          </a:xfrm>
        </p:spPr>
        <p:txBody>
          <a:bodyPr>
            <a:normAutofit/>
          </a:bodyPr>
          <a:lstStyle/>
          <a:p>
            <a:r>
              <a:rPr lang="en-US" dirty="0" smtClean="0"/>
              <a:t>First implementation of </a:t>
            </a:r>
            <a:r>
              <a:rPr lang="en-US" dirty="0" err="1" smtClean="0"/>
              <a:t>ELR</a:t>
            </a:r>
            <a:r>
              <a:rPr lang="en-US" dirty="0" smtClean="0"/>
              <a:t> in DBMS</a:t>
            </a:r>
          </a:p>
          <a:p>
            <a:r>
              <a:rPr lang="en-US" dirty="0" smtClean="0"/>
              <a:t>Significant speed-up (</a:t>
            </a:r>
            <a:r>
              <a:rPr lang="en-US" dirty="0" err="1" smtClean="0"/>
              <a:t>10x</a:t>
            </a:r>
            <a:r>
              <a:rPr lang="en-US" dirty="0" smtClean="0"/>
              <a:t>) on many-core</a:t>
            </a:r>
          </a:p>
          <a:p>
            <a:r>
              <a:rPr lang="en-US" dirty="0" smtClean="0"/>
              <a:t>Simply releases locks on commit-request</a:t>
            </a:r>
            <a:endParaRPr lang="en-US" dirty="0"/>
          </a:p>
        </p:txBody>
      </p:sp>
      <p:sp>
        <p:nvSpPr>
          <p:cNvPr id="5" name="Rectangle 4"/>
          <p:cNvSpPr/>
          <p:nvPr/>
        </p:nvSpPr>
        <p:spPr>
          <a:xfrm>
            <a:off x="251520" y="3515524"/>
            <a:ext cx="6120680" cy="1569660"/>
          </a:xfrm>
          <a:prstGeom prst="rect">
            <a:avLst/>
          </a:prstGeom>
        </p:spPr>
        <p:txBody>
          <a:bodyPr wrap="square">
            <a:spAutoFit/>
          </a:bodyPr>
          <a:lstStyle/>
          <a:p>
            <a:r>
              <a:rPr lang="en-US" sz="2400" dirty="0" smtClean="0"/>
              <a:t>"… [must hold] until </a:t>
            </a:r>
            <a:r>
              <a:rPr lang="en-US" sz="2400" dirty="0"/>
              <a:t>both their own and their predecessor’s log </a:t>
            </a:r>
            <a:r>
              <a:rPr lang="en-US" sz="2400" dirty="0" smtClean="0"/>
              <a:t>records have </a:t>
            </a:r>
            <a:r>
              <a:rPr lang="en-US" sz="2400" dirty="0"/>
              <a:t>reached the disk. </a:t>
            </a:r>
            <a:r>
              <a:rPr lang="en-US" sz="2400" u="sng" dirty="0">
                <a:uFill>
                  <a:solidFill>
                    <a:srgbClr val="FF0000"/>
                  </a:solidFill>
                </a:uFill>
              </a:rPr>
              <a:t>Serial log implementations preserve </a:t>
            </a:r>
            <a:r>
              <a:rPr lang="en-US" sz="2400" u="sng" dirty="0" smtClean="0">
                <a:uFill>
                  <a:solidFill>
                    <a:srgbClr val="FF0000"/>
                  </a:solidFill>
                </a:uFill>
              </a:rPr>
              <a:t>this property </a:t>
            </a:r>
            <a:r>
              <a:rPr lang="en-US" sz="2400" u="sng" dirty="0">
                <a:uFill>
                  <a:solidFill>
                    <a:srgbClr val="FF0000"/>
                  </a:solidFill>
                </a:uFill>
              </a:rPr>
              <a:t>naturally</a:t>
            </a:r>
            <a:r>
              <a:rPr lang="en-US" sz="2400" dirty="0" smtClean="0"/>
              <a:t>,…"</a:t>
            </a:r>
            <a:endParaRPr lang="en-US" sz="2400" dirty="0"/>
          </a:p>
        </p:txBody>
      </p:sp>
      <p:sp>
        <p:nvSpPr>
          <p:cNvPr id="6" name="TextBox 5"/>
          <p:cNvSpPr txBox="1"/>
          <p:nvPr/>
        </p:nvSpPr>
        <p:spPr>
          <a:xfrm>
            <a:off x="5508104" y="692696"/>
            <a:ext cx="3456384" cy="461665"/>
          </a:xfrm>
          <a:prstGeom prst="rect">
            <a:avLst/>
          </a:prstGeom>
          <a:noFill/>
        </p:spPr>
        <p:txBody>
          <a:bodyPr wrap="square" rtlCol="0">
            <a:spAutoFit/>
          </a:bodyPr>
          <a:lstStyle/>
          <a:p>
            <a:r>
              <a:rPr lang="en-US" sz="2400" dirty="0"/>
              <a:t>[Johnson et al </a:t>
            </a:r>
            <a:r>
              <a:rPr lang="en-US" sz="2400" dirty="0" err="1"/>
              <a:t>VLDB'10</a:t>
            </a:r>
            <a:r>
              <a:rPr lang="en-US" sz="2400" dirty="0" smtClean="0"/>
              <a:t>]</a:t>
            </a:r>
            <a:endParaRPr lang="en-US" sz="2400" dirty="0"/>
          </a:p>
        </p:txBody>
      </p:sp>
      <p:sp>
        <p:nvSpPr>
          <p:cNvPr id="7" name="TextBox 6"/>
          <p:cNvSpPr txBox="1"/>
          <p:nvPr/>
        </p:nvSpPr>
        <p:spPr>
          <a:xfrm>
            <a:off x="323528" y="5301208"/>
            <a:ext cx="6264696" cy="1077218"/>
          </a:xfrm>
          <a:prstGeom prst="rect">
            <a:avLst/>
          </a:prstGeom>
          <a:noFill/>
        </p:spPr>
        <p:txBody>
          <a:bodyPr wrap="square" rtlCol="0">
            <a:spAutoFit/>
          </a:bodyPr>
          <a:lstStyle/>
          <a:p>
            <a:r>
              <a:rPr lang="en-US" sz="3200" u="sng" dirty="0" smtClean="0"/>
              <a:t>Problem</a:t>
            </a:r>
            <a:r>
              <a:rPr lang="en-US" sz="3200" dirty="0" smtClean="0"/>
              <a:t>: A </a:t>
            </a:r>
            <a:r>
              <a:rPr lang="en-US" sz="3200" dirty="0"/>
              <a:t>r</a:t>
            </a:r>
            <a:r>
              <a:rPr lang="en-US" sz="3200" dirty="0" smtClean="0"/>
              <a:t>ead-only transaction</a:t>
            </a:r>
          </a:p>
          <a:p>
            <a:pPr algn="ctr"/>
            <a:r>
              <a:rPr lang="en-US" sz="3200" dirty="0" smtClean="0">
                <a:solidFill>
                  <a:srgbClr val="FF0000"/>
                </a:solidFill>
              </a:rPr>
              <a:t>bypasses logging</a:t>
            </a:r>
            <a:endParaRPr lang="en-US" sz="3200" dirty="0">
              <a:solidFill>
                <a:srgbClr val="FF0000"/>
              </a:solidFill>
            </a:endParaRPr>
          </a:p>
        </p:txBody>
      </p:sp>
      <p:sp>
        <p:nvSpPr>
          <p:cNvPr id="8" name="Rectangle 7"/>
          <p:cNvSpPr/>
          <p:nvPr/>
        </p:nvSpPr>
        <p:spPr>
          <a:xfrm>
            <a:off x="7164288" y="3789040"/>
            <a:ext cx="1872208" cy="504056"/>
          </a:xfrm>
          <a:prstGeom prst="rect">
            <a:avLst/>
          </a:prstGeom>
          <a:noFill/>
          <a:ln w="2222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err="1" smtClean="0">
                <a:solidFill>
                  <a:schemeClr val="tx1"/>
                </a:solidFill>
              </a:rPr>
              <a:t>T1</a:t>
            </a:r>
            <a:r>
              <a:rPr lang="en-US" sz="2800" dirty="0" smtClean="0">
                <a:solidFill>
                  <a:schemeClr val="tx1"/>
                </a:solidFill>
              </a:rPr>
              <a:t>: Write</a:t>
            </a:r>
            <a:endParaRPr lang="en-US" sz="2800" dirty="0">
              <a:solidFill>
                <a:schemeClr val="tx1"/>
              </a:solidFill>
            </a:endParaRPr>
          </a:p>
        </p:txBody>
      </p:sp>
      <p:sp>
        <p:nvSpPr>
          <p:cNvPr id="9" name="Rectangle 8"/>
          <p:cNvSpPr/>
          <p:nvPr/>
        </p:nvSpPr>
        <p:spPr>
          <a:xfrm>
            <a:off x="7164288" y="4293096"/>
            <a:ext cx="1872208" cy="504056"/>
          </a:xfrm>
          <a:prstGeom prst="rect">
            <a:avLst/>
          </a:prstGeom>
          <a:noFill/>
          <a:ln w="2222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err="1" smtClean="0">
                <a:solidFill>
                  <a:schemeClr val="tx1"/>
                </a:solidFill>
              </a:rPr>
              <a:t>T1</a:t>
            </a:r>
            <a:r>
              <a:rPr lang="en-US" sz="2800" dirty="0" smtClean="0">
                <a:solidFill>
                  <a:schemeClr val="tx1"/>
                </a:solidFill>
              </a:rPr>
              <a:t>: Commit</a:t>
            </a:r>
            <a:endParaRPr lang="en-US" sz="2800" dirty="0">
              <a:solidFill>
                <a:schemeClr val="tx1"/>
              </a:solidFill>
            </a:endParaRPr>
          </a:p>
        </p:txBody>
      </p:sp>
      <p:sp>
        <p:nvSpPr>
          <p:cNvPr id="10" name="Rectangle 9"/>
          <p:cNvSpPr/>
          <p:nvPr/>
        </p:nvSpPr>
        <p:spPr>
          <a:xfrm>
            <a:off x="7164288" y="5157192"/>
            <a:ext cx="1872208" cy="504056"/>
          </a:xfrm>
          <a:prstGeom prst="rect">
            <a:avLst/>
          </a:prstGeom>
          <a:noFill/>
          <a:ln w="2222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err="1" smtClean="0">
                <a:solidFill>
                  <a:schemeClr val="tx1"/>
                </a:solidFill>
              </a:rPr>
              <a:t>T2</a:t>
            </a:r>
            <a:r>
              <a:rPr lang="en-US" sz="2800" dirty="0" smtClean="0">
                <a:solidFill>
                  <a:schemeClr val="tx1"/>
                </a:solidFill>
              </a:rPr>
              <a:t>: Commit</a:t>
            </a:r>
            <a:endParaRPr lang="en-US" sz="2800" dirty="0">
              <a:solidFill>
                <a:schemeClr val="tx1"/>
              </a:solidFill>
            </a:endParaRPr>
          </a:p>
        </p:txBody>
      </p:sp>
      <p:sp>
        <p:nvSpPr>
          <p:cNvPr id="11" name="Rectangle 10"/>
          <p:cNvSpPr/>
          <p:nvPr/>
        </p:nvSpPr>
        <p:spPr>
          <a:xfrm>
            <a:off x="7164288" y="4725144"/>
            <a:ext cx="1872208" cy="504056"/>
          </a:xfrm>
          <a:prstGeom prst="rect">
            <a:avLst/>
          </a:prstGeom>
          <a:noFill/>
          <a:ln w="222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err="1" smtClean="0">
                <a:solidFill>
                  <a:srgbClr val="FF0000"/>
                </a:solidFill>
              </a:rPr>
              <a:t>ELR</a:t>
            </a:r>
            <a:endParaRPr lang="en-US" sz="2400" dirty="0">
              <a:solidFill>
                <a:srgbClr val="FF0000"/>
              </a:solidFill>
            </a:endParaRPr>
          </a:p>
        </p:txBody>
      </p:sp>
      <p:sp>
        <p:nvSpPr>
          <p:cNvPr id="12" name="Rectangle 11"/>
          <p:cNvSpPr/>
          <p:nvPr/>
        </p:nvSpPr>
        <p:spPr>
          <a:xfrm>
            <a:off x="7164288" y="3284984"/>
            <a:ext cx="1872208" cy="504056"/>
          </a:xfrm>
          <a:prstGeom prst="rect">
            <a:avLst/>
          </a:prstGeom>
          <a:noFill/>
          <a:ln w="222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u="sng" dirty="0" smtClean="0">
                <a:solidFill>
                  <a:schemeClr val="tx1"/>
                </a:solidFill>
              </a:rPr>
              <a:t>Serial Log</a:t>
            </a:r>
            <a:endParaRPr lang="en-US" sz="2400" b="1" u="sng" dirty="0">
              <a:solidFill>
                <a:schemeClr val="tx1"/>
              </a:solidFill>
            </a:endParaRPr>
          </a:p>
        </p:txBody>
      </p:sp>
      <p:sp>
        <p:nvSpPr>
          <p:cNvPr id="13" name="Rectangle 12"/>
          <p:cNvSpPr/>
          <p:nvPr/>
        </p:nvSpPr>
        <p:spPr>
          <a:xfrm>
            <a:off x="6300192" y="3284984"/>
            <a:ext cx="936104" cy="504056"/>
          </a:xfrm>
          <a:prstGeom prst="rect">
            <a:avLst/>
          </a:prstGeom>
          <a:noFill/>
          <a:ln w="222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u="sng" dirty="0" err="1" smtClean="0">
                <a:solidFill>
                  <a:schemeClr val="tx1"/>
                </a:solidFill>
              </a:rPr>
              <a:t>LSN</a:t>
            </a:r>
            <a:endParaRPr lang="en-US" sz="2400" b="1" u="sng" dirty="0">
              <a:solidFill>
                <a:schemeClr val="tx1"/>
              </a:solidFill>
            </a:endParaRPr>
          </a:p>
        </p:txBody>
      </p:sp>
      <p:sp>
        <p:nvSpPr>
          <p:cNvPr id="14" name="Rectangle 13"/>
          <p:cNvSpPr/>
          <p:nvPr/>
        </p:nvSpPr>
        <p:spPr>
          <a:xfrm>
            <a:off x="6444208" y="3789040"/>
            <a:ext cx="720080" cy="504056"/>
          </a:xfrm>
          <a:prstGeom prst="rect">
            <a:avLst/>
          </a:prstGeom>
          <a:noFill/>
          <a:ln w="222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solidFill>
                  <a:srgbClr val="CC3300"/>
                </a:solidFill>
              </a:rPr>
              <a:t>10</a:t>
            </a:r>
            <a:endParaRPr lang="en-US" sz="2400" dirty="0">
              <a:solidFill>
                <a:srgbClr val="CC3300"/>
              </a:solidFill>
            </a:endParaRPr>
          </a:p>
        </p:txBody>
      </p:sp>
      <p:sp>
        <p:nvSpPr>
          <p:cNvPr id="15" name="Rectangle 14"/>
          <p:cNvSpPr/>
          <p:nvPr/>
        </p:nvSpPr>
        <p:spPr>
          <a:xfrm>
            <a:off x="6444208" y="4293096"/>
            <a:ext cx="720080" cy="504056"/>
          </a:xfrm>
          <a:prstGeom prst="rect">
            <a:avLst/>
          </a:prstGeom>
          <a:noFill/>
          <a:ln w="222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solidFill>
                  <a:srgbClr val="CC3300"/>
                </a:solidFill>
              </a:rPr>
              <a:t>11</a:t>
            </a:r>
            <a:endParaRPr lang="en-US" sz="2400" dirty="0">
              <a:solidFill>
                <a:srgbClr val="CC3300"/>
              </a:solidFill>
            </a:endParaRPr>
          </a:p>
        </p:txBody>
      </p:sp>
      <p:sp>
        <p:nvSpPr>
          <p:cNvPr id="16" name="Rectangle 15"/>
          <p:cNvSpPr/>
          <p:nvPr/>
        </p:nvSpPr>
        <p:spPr>
          <a:xfrm>
            <a:off x="6444208" y="5157192"/>
            <a:ext cx="720080" cy="504056"/>
          </a:xfrm>
          <a:prstGeom prst="rect">
            <a:avLst/>
          </a:prstGeom>
          <a:noFill/>
          <a:ln w="222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solidFill>
                  <a:srgbClr val="CC3300"/>
                </a:solidFill>
              </a:rPr>
              <a:t>12</a:t>
            </a:r>
            <a:endParaRPr lang="en-US" sz="2400" dirty="0">
              <a:solidFill>
                <a:srgbClr val="CC3300"/>
              </a:solidFill>
            </a:endParaRPr>
          </a:p>
        </p:txBody>
      </p:sp>
      <p:cxnSp>
        <p:nvCxnSpPr>
          <p:cNvPr id="18" name="Curved Connector 17"/>
          <p:cNvCxnSpPr>
            <a:stCxn id="10" idx="1"/>
            <a:endCxn id="9" idx="1"/>
          </p:cNvCxnSpPr>
          <p:nvPr/>
        </p:nvCxnSpPr>
        <p:spPr>
          <a:xfrm rot="10800000">
            <a:off x="7164288" y="4545124"/>
            <a:ext cx="12700" cy="864096"/>
          </a:xfrm>
          <a:prstGeom prst="curvedConnector3">
            <a:avLst>
              <a:gd name="adj1" fmla="val 1800000"/>
            </a:avLst>
          </a:prstGeom>
          <a:ln w="1905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sp>
        <p:nvSpPr>
          <p:cNvPr id="19" name="Rectangle 18"/>
          <p:cNvSpPr/>
          <p:nvPr/>
        </p:nvSpPr>
        <p:spPr>
          <a:xfrm>
            <a:off x="5292080" y="4725144"/>
            <a:ext cx="1872208" cy="504056"/>
          </a:xfrm>
          <a:prstGeom prst="rect">
            <a:avLst/>
          </a:prstGeom>
          <a:noFill/>
          <a:ln w="222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solidFill>
                  <a:srgbClr val="002060"/>
                </a:solidFill>
              </a:rPr>
              <a:t>Dependent</a:t>
            </a:r>
            <a:endParaRPr lang="en-US" sz="2400" dirty="0">
              <a:solidFill>
                <a:srgbClr val="002060"/>
              </a:solidFill>
            </a:endParaRPr>
          </a:p>
        </p:txBody>
      </p:sp>
    </p:spTree>
    <p:extLst>
      <p:ext uri="{BB962C8B-B14F-4D97-AF65-F5344CB8AC3E}">
        <p14:creationId xmlns:p14="http://schemas.microsoft.com/office/powerpoint/2010/main" val="28808040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00398"/>
            <a:ext cx="8686800" cy="868362"/>
          </a:xfrm>
        </p:spPr>
        <p:txBody>
          <a:bodyPr/>
          <a:lstStyle/>
          <a:p>
            <a:r>
              <a:rPr lang="en-US" dirty="0" smtClean="0"/>
              <a:t>Anomaly of Prior </a:t>
            </a:r>
            <a:r>
              <a:rPr lang="en-US" dirty="0" err="1" smtClean="0"/>
              <a:t>ELR</a:t>
            </a:r>
            <a:r>
              <a:rPr lang="en-US" dirty="0" smtClean="0"/>
              <a:t> Technique</a:t>
            </a:r>
            <a:endParaRPr lang="en-US" dirty="0"/>
          </a:p>
        </p:txBody>
      </p:sp>
      <p:sp>
        <p:nvSpPr>
          <p:cNvPr id="4" name="Rectangle 3"/>
          <p:cNvSpPr/>
          <p:nvPr/>
        </p:nvSpPr>
        <p:spPr>
          <a:xfrm>
            <a:off x="829516" y="1412776"/>
            <a:ext cx="1728192" cy="715538"/>
          </a:xfrm>
          <a:prstGeom prst="rect">
            <a:avLst/>
          </a:prstGeom>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dirty="0" smtClean="0">
                <a:solidFill>
                  <a:prstClr val="white"/>
                </a:solidFill>
              </a:rPr>
              <a:t>D=10</a:t>
            </a:r>
            <a:endParaRPr lang="en-US" sz="4400" dirty="0">
              <a:solidFill>
                <a:prstClr val="white"/>
              </a:solidFill>
            </a:endParaRPr>
          </a:p>
        </p:txBody>
      </p:sp>
      <p:graphicFrame>
        <p:nvGraphicFramePr>
          <p:cNvPr id="17" name="Table 16"/>
          <p:cNvGraphicFramePr>
            <a:graphicFrameLocks noGrp="1"/>
          </p:cNvGraphicFramePr>
          <p:nvPr>
            <p:extLst>
              <p:ext uri="{D42A27DB-BD31-4B8C-83A1-F6EECF244321}">
                <p14:modId xmlns:p14="http://schemas.microsoft.com/office/powerpoint/2010/main" val="2027566386"/>
              </p:ext>
            </p:extLst>
          </p:nvPr>
        </p:nvGraphicFramePr>
        <p:xfrm>
          <a:off x="3707903" y="1340768"/>
          <a:ext cx="5307764" cy="5086712"/>
        </p:xfrm>
        <a:graphic>
          <a:graphicData uri="http://schemas.openxmlformats.org/drawingml/2006/table">
            <a:tbl>
              <a:tblPr firstRow="1" bandRow="1">
                <a:tableStyleId>{5C22544A-7EE6-4342-B048-85BDC9FD1C3A}</a:tableStyleId>
              </a:tblPr>
              <a:tblGrid>
                <a:gridCol w="3028188"/>
                <a:gridCol w="1008112"/>
                <a:gridCol w="1271464"/>
              </a:tblGrid>
              <a:tr h="360040">
                <a:tc>
                  <a:txBody>
                    <a:bodyPr/>
                    <a:lstStyle/>
                    <a:p>
                      <a:pPr algn="ctr"/>
                      <a:r>
                        <a:rPr lang="en-US" sz="2800" dirty="0" smtClean="0"/>
                        <a:t>Event</a:t>
                      </a:r>
                      <a:endParaRPr lang="en-US" sz="2800" dirty="0"/>
                    </a:p>
                  </a:txBody>
                  <a:tcPr anchor="ctr"/>
                </a:tc>
                <a:tc>
                  <a:txBody>
                    <a:bodyPr/>
                    <a:lstStyle/>
                    <a:p>
                      <a:pPr algn="ctr"/>
                      <a:r>
                        <a:rPr lang="en-US" sz="2400" dirty="0" smtClean="0"/>
                        <a:t>Latest</a:t>
                      </a:r>
                    </a:p>
                    <a:p>
                      <a:pPr algn="ctr"/>
                      <a:r>
                        <a:rPr lang="en-US" sz="2400" dirty="0" err="1" smtClean="0"/>
                        <a:t>LSN</a:t>
                      </a:r>
                      <a:endParaRPr lang="en-US" sz="2400" dirty="0"/>
                    </a:p>
                  </a:txBody>
                  <a:tcPr anchor="ctr"/>
                </a:tc>
                <a:tc>
                  <a:txBody>
                    <a:bodyPr/>
                    <a:lstStyle/>
                    <a:p>
                      <a:pPr algn="ctr"/>
                      <a:r>
                        <a:rPr lang="en-US" sz="2400" dirty="0" smtClean="0"/>
                        <a:t>Durable</a:t>
                      </a:r>
                    </a:p>
                    <a:p>
                      <a:pPr algn="ctr"/>
                      <a:r>
                        <a:rPr lang="en-US" sz="2400" dirty="0" err="1" smtClean="0"/>
                        <a:t>LSN</a:t>
                      </a:r>
                      <a:endParaRPr lang="en-US" sz="2400" dirty="0"/>
                    </a:p>
                  </a:txBody>
                  <a:tcPr anchor="ctr"/>
                </a:tc>
              </a:tr>
              <a:tr h="567288">
                <a:tc>
                  <a:txBody>
                    <a:bodyPr/>
                    <a:lstStyle/>
                    <a:p>
                      <a:pPr algn="ctr"/>
                      <a:r>
                        <a:rPr lang="en-US" sz="3200" dirty="0" err="1" smtClean="0"/>
                        <a:t>T2</a:t>
                      </a:r>
                      <a:r>
                        <a:rPr lang="en-US" sz="3200" dirty="0" smtClean="0"/>
                        <a:t>: D=20</a:t>
                      </a:r>
                      <a:endParaRPr lang="en-US" sz="3200" dirty="0"/>
                    </a:p>
                  </a:txBody>
                  <a:tcPr anchor="ctr"/>
                </a:tc>
                <a:tc>
                  <a:txBody>
                    <a:bodyPr/>
                    <a:lstStyle/>
                    <a:p>
                      <a:pPr algn="ctr"/>
                      <a:r>
                        <a:rPr lang="en-US" sz="2800" dirty="0" smtClean="0"/>
                        <a:t>1</a:t>
                      </a:r>
                      <a:endParaRPr lang="en-US" sz="2800" dirty="0"/>
                    </a:p>
                  </a:txBody>
                  <a:tcPr anchor="ctr"/>
                </a:tc>
                <a:tc>
                  <a:txBody>
                    <a:bodyPr/>
                    <a:lstStyle/>
                    <a:p>
                      <a:pPr algn="ctr"/>
                      <a:r>
                        <a:rPr lang="en-US" sz="2800" dirty="0" smtClean="0"/>
                        <a:t>0</a:t>
                      </a:r>
                      <a:endParaRPr lang="en-US" sz="2800" dirty="0"/>
                    </a:p>
                  </a:txBody>
                  <a:tcPr anchor="ctr"/>
                </a:tc>
              </a:tr>
              <a:tr h="576064">
                <a:tc>
                  <a:txBody>
                    <a:bodyPr/>
                    <a:lstStyle/>
                    <a:p>
                      <a:pPr algn="ctr"/>
                      <a:r>
                        <a:rPr lang="en-US" sz="3200" dirty="0" smtClean="0">
                          <a:solidFill>
                            <a:srgbClr val="FF0000"/>
                          </a:solidFill>
                        </a:rPr>
                        <a:t>(</a:t>
                      </a:r>
                      <a:r>
                        <a:rPr lang="en-US" sz="3200" dirty="0" err="1" smtClean="0">
                          <a:solidFill>
                            <a:srgbClr val="FF0000"/>
                          </a:solidFill>
                        </a:rPr>
                        <a:t>T1</a:t>
                      </a:r>
                      <a:r>
                        <a:rPr lang="en-US" sz="3200" dirty="0" smtClean="0">
                          <a:solidFill>
                            <a:srgbClr val="FF0000"/>
                          </a:solidFill>
                        </a:rPr>
                        <a:t>: Read D) </a:t>
                      </a:r>
                      <a:endParaRPr lang="en-US" sz="3200" dirty="0">
                        <a:solidFill>
                          <a:srgbClr val="FF0000"/>
                        </a:solidFill>
                      </a:endParaRPr>
                    </a:p>
                  </a:txBody>
                  <a:tcPr anchor="ctr"/>
                </a:tc>
                <a:tc>
                  <a:txBody>
                    <a:bodyPr/>
                    <a:lstStyle/>
                    <a:p>
                      <a:pPr algn="ctr"/>
                      <a:r>
                        <a:rPr lang="en-US" sz="2800" dirty="0" smtClean="0"/>
                        <a:t>2</a:t>
                      </a:r>
                      <a:endParaRPr lang="en-US" sz="2800" dirty="0"/>
                    </a:p>
                  </a:txBody>
                  <a:tcPr anchor="ctr"/>
                </a:tc>
                <a:tc>
                  <a:txBody>
                    <a:bodyPr/>
                    <a:lstStyle/>
                    <a:p>
                      <a:pPr algn="ctr"/>
                      <a:r>
                        <a:rPr lang="en-US" sz="2800" dirty="0" smtClean="0"/>
                        <a:t>0</a:t>
                      </a:r>
                      <a:endParaRPr lang="en-US" sz="2800" dirty="0"/>
                    </a:p>
                  </a:txBody>
                  <a:tcPr anchor="ctr"/>
                </a:tc>
              </a:tr>
              <a:tr h="504056">
                <a:tc>
                  <a:txBody>
                    <a:bodyPr/>
                    <a:lstStyle/>
                    <a:p>
                      <a:pPr algn="ctr"/>
                      <a:r>
                        <a:rPr lang="en-US" sz="3200" dirty="0" err="1" smtClean="0">
                          <a:solidFill>
                            <a:schemeClr val="tx1"/>
                          </a:solidFill>
                        </a:rPr>
                        <a:t>T2</a:t>
                      </a:r>
                      <a:r>
                        <a:rPr lang="en-US" sz="3200" dirty="0" smtClean="0">
                          <a:solidFill>
                            <a:schemeClr val="tx1"/>
                          </a:solidFill>
                        </a:rPr>
                        <a:t>:</a:t>
                      </a:r>
                      <a:r>
                        <a:rPr lang="en-US" sz="3200" baseline="0" dirty="0" smtClean="0">
                          <a:solidFill>
                            <a:schemeClr val="tx1"/>
                          </a:solidFill>
                        </a:rPr>
                        <a:t> Commit-</a:t>
                      </a:r>
                      <a:r>
                        <a:rPr lang="en-US" sz="3200" baseline="0" dirty="0" err="1" smtClean="0">
                          <a:solidFill>
                            <a:schemeClr val="tx1"/>
                          </a:solidFill>
                        </a:rPr>
                        <a:t>Req</a:t>
                      </a:r>
                      <a:endParaRPr lang="en-US" sz="3200" dirty="0">
                        <a:solidFill>
                          <a:schemeClr val="tx1"/>
                        </a:solidFill>
                      </a:endParaRPr>
                    </a:p>
                  </a:txBody>
                  <a:tcPr anchor="ctr"/>
                </a:tc>
                <a:tc>
                  <a:txBody>
                    <a:bodyPr/>
                    <a:lstStyle/>
                    <a:p>
                      <a:pPr algn="ctr"/>
                      <a:r>
                        <a:rPr lang="en-US" sz="2800" dirty="0" smtClean="0"/>
                        <a:t>3</a:t>
                      </a:r>
                      <a:endParaRPr lang="en-US" sz="2800" dirty="0"/>
                    </a:p>
                  </a:txBody>
                  <a:tcPr anchor="ctr"/>
                </a:tc>
                <a:tc>
                  <a:txBody>
                    <a:bodyPr/>
                    <a:lstStyle/>
                    <a:p>
                      <a:pPr algn="ctr"/>
                      <a:r>
                        <a:rPr lang="en-US" sz="2800" dirty="0" smtClean="0"/>
                        <a:t>0</a:t>
                      </a:r>
                      <a:endParaRPr lang="en-US" sz="2800" dirty="0"/>
                    </a:p>
                  </a:txBody>
                  <a:tcPr anchor="ctr"/>
                </a:tc>
              </a:tr>
              <a:tr h="561960">
                <a:tc>
                  <a:txBody>
                    <a:bodyPr/>
                    <a:lstStyle/>
                    <a:p>
                      <a:pPr algn="ctr"/>
                      <a:r>
                        <a:rPr lang="en-US" sz="3200" dirty="0" err="1" smtClean="0">
                          <a:solidFill>
                            <a:srgbClr val="0000FF"/>
                          </a:solidFill>
                        </a:rPr>
                        <a:t>T1</a:t>
                      </a:r>
                      <a:r>
                        <a:rPr lang="en-US" sz="3200" dirty="0" smtClean="0">
                          <a:solidFill>
                            <a:srgbClr val="0000FF"/>
                          </a:solidFill>
                        </a:rPr>
                        <a:t>:</a:t>
                      </a:r>
                      <a:r>
                        <a:rPr lang="en-US" sz="3200" baseline="0" dirty="0" smtClean="0">
                          <a:solidFill>
                            <a:srgbClr val="0000FF"/>
                          </a:solidFill>
                        </a:rPr>
                        <a:t> Read D</a:t>
                      </a:r>
                      <a:endParaRPr lang="en-US" sz="3200" dirty="0">
                        <a:solidFill>
                          <a:srgbClr val="FF0000"/>
                        </a:solidFill>
                      </a:endParaRPr>
                    </a:p>
                  </a:txBody>
                  <a:tcPr anchor="ctr"/>
                </a:tc>
                <a:tc>
                  <a:txBody>
                    <a:bodyPr/>
                    <a:lstStyle/>
                    <a:p>
                      <a:pPr algn="ctr"/>
                      <a:r>
                        <a:rPr lang="en-US" sz="2800" dirty="0" smtClean="0"/>
                        <a:t>4</a:t>
                      </a:r>
                      <a:endParaRPr lang="en-US" sz="2800" dirty="0"/>
                    </a:p>
                  </a:txBody>
                  <a:tcPr anchor="ctr"/>
                </a:tc>
                <a:tc>
                  <a:txBody>
                    <a:bodyPr/>
                    <a:lstStyle/>
                    <a:p>
                      <a:pPr algn="ctr"/>
                      <a:r>
                        <a:rPr lang="en-US" sz="2800" dirty="0" smtClean="0"/>
                        <a:t>0</a:t>
                      </a:r>
                      <a:endParaRPr lang="en-US" sz="2800" dirty="0"/>
                    </a:p>
                  </a:txBody>
                  <a:tcPr anchor="ctr"/>
                </a:tc>
              </a:tr>
              <a:tr h="561960">
                <a:tc>
                  <a:txBody>
                    <a:bodyPr/>
                    <a:lstStyle/>
                    <a:p>
                      <a:pPr algn="ctr"/>
                      <a:r>
                        <a:rPr lang="en-US" sz="3200" dirty="0" err="1" smtClean="0">
                          <a:solidFill>
                            <a:srgbClr val="FF0000"/>
                          </a:solidFill>
                        </a:rPr>
                        <a:t>T1</a:t>
                      </a:r>
                      <a:r>
                        <a:rPr lang="en-US" sz="3200" dirty="0" smtClean="0">
                          <a:solidFill>
                            <a:srgbClr val="FF0000"/>
                          </a:solidFill>
                        </a:rPr>
                        <a:t>:</a:t>
                      </a:r>
                      <a:r>
                        <a:rPr lang="en-US" sz="3200" baseline="0" dirty="0" smtClean="0">
                          <a:solidFill>
                            <a:srgbClr val="FF0000"/>
                          </a:solidFill>
                        </a:rPr>
                        <a:t> Commit</a:t>
                      </a:r>
                      <a:endParaRPr lang="en-US" sz="3200" dirty="0">
                        <a:solidFill>
                          <a:srgbClr val="FF0000"/>
                        </a:solidFill>
                      </a:endParaRPr>
                    </a:p>
                  </a:txBody>
                  <a:tcPr anchor="ctr"/>
                </a:tc>
                <a:tc>
                  <a:txBody>
                    <a:bodyPr/>
                    <a:lstStyle/>
                    <a:p>
                      <a:pPr algn="ctr"/>
                      <a:r>
                        <a:rPr lang="en-US" sz="2800" dirty="0" smtClean="0"/>
                        <a:t>5</a:t>
                      </a:r>
                      <a:endParaRPr lang="en-US" sz="2800" dirty="0"/>
                    </a:p>
                  </a:txBody>
                  <a:tcPr anchor="ctr"/>
                </a:tc>
                <a:tc>
                  <a:txBody>
                    <a:bodyPr/>
                    <a:lstStyle/>
                    <a:p>
                      <a:pPr algn="ctr"/>
                      <a:r>
                        <a:rPr lang="en-US" sz="2800" dirty="0" smtClean="0"/>
                        <a:t>1</a:t>
                      </a:r>
                      <a:endParaRPr lang="en-US" sz="2800" dirty="0"/>
                    </a:p>
                  </a:txBody>
                  <a:tcPr anchor="ctr"/>
                </a:tc>
              </a:tr>
              <a:tr h="732081">
                <a:tc>
                  <a:txBody>
                    <a:bodyPr/>
                    <a:lstStyle/>
                    <a:p>
                      <a:pPr algn="ctr"/>
                      <a:r>
                        <a:rPr lang="en-US" sz="3200" dirty="0" smtClean="0">
                          <a:solidFill>
                            <a:schemeClr val="tx1"/>
                          </a:solidFill>
                        </a:rPr>
                        <a:t>…</a:t>
                      </a:r>
                      <a:endParaRPr lang="en-US" sz="3200" dirty="0">
                        <a:solidFill>
                          <a:schemeClr val="tx1"/>
                        </a:solidFill>
                      </a:endParaRPr>
                    </a:p>
                  </a:txBody>
                  <a:tcPr anchor="ctr"/>
                </a:tc>
                <a:tc>
                  <a:txBody>
                    <a:bodyPr/>
                    <a:lstStyle/>
                    <a:p>
                      <a:pPr algn="ctr"/>
                      <a:r>
                        <a:rPr lang="en-US" sz="2800" dirty="0" smtClean="0"/>
                        <a:t>..</a:t>
                      </a:r>
                      <a:endParaRPr lang="en-US" sz="2800" dirty="0"/>
                    </a:p>
                  </a:txBody>
                  <a:tcPr anchor="ctr"/>
                </a:tc>
                <a:tc>
                  <a:txBody>
                    <a:bodyPr/>
                    <a:lstStyle/>
                    <a:p>
                      <a:pPr algn="ctr"/>
                      <a:r>
                        <a:rPr lang="en-US" sz="2800" dirty="0" smtClean="0"/>
                        <a:t>2</a:t>
                      </a:r>
                      <a:endParaRPr lang="en-US" sz="2800" dirty="0"/>
                    </a:p>
                  </a:txBody>
                  <a:tcPr anchor="ctr"/>
                </a:tc>
              </a:tr>
              <a:tr h="636071">
                <a:tc>
                  <a:txBody>
                    <a:bodyPr/>
                    <a:lstStyle/>
                    <a:p>
                      <a:pPr algn="ctr"/>
                      <a:r>
                        <a:rPr lang="en-US" sz="3200" dirty="0" err="1" smtClean="0"/>
                        <a:t>T2</a:t>
                      </a:r>
                      <a:r>
                        <a:rPr lang="en-US" sz="3200" dirty="0" smtClean="0"/>
                        <a:t>: Commit</a:t>
                      </a:r>
                      <a:endParaRPr lang="en-US" sz="3200" dirty="0"/>
                    </a:p>
                  </a:txBody>
                  <a:tcPr anchor="ctr"/>
                </a:tc>
                <a:tc>
                  <a:txBody>
                    <a:bodyPr/>
                    <a:lstStyle/>
                    <a:p>
                      <a:pPr algn="ctr"/>
                      <a:r>
                        <a:rPr lang="en-US" sz="2800" dirty="0" smtClean="0"/>
                        <a:t>..</a:t>
                      </a:r>
                      <a:endParaRPr lang="en-US" sz="2800" dirty="0"/>
                    </a:p>
                  </a:txBody>
                  <a:tcPr anchor="ctr"/>
                </a:tc>
                <a:tc>
                  <a:txBody>
                    <a:bodyPr/>
                    <a:lstStyle/>
                    <a:p>
                      <a:pPr algn="ctr"/>
                      <a:r>
                        <a:rPr lang="en-US" sz="2800" dirty="0" smtClean="0"/>
                        <a:t>3</a:t>
                      </a:r>
                      <a:endParaRPr lang="en-US" sz="2800" dirty="0"/>
                    </a:p>
                  </a:txBody>
                  <a:tcPr anchor="ctr"/>
                </a:tc>
              </a:tr>
            </a:tbl>
          </a:graphicData>
        </a:graphic>
      </p:graphicFrame>
      <p:sp>
        <p:nvSpPr>
          <p:cNvPr id="25" name="Rectangle 24"/>
          <p:cNvSpPr/>
          <p:nvPr/>
        </p:nvSpPr>
        <p:spPr>
          <a:xfrm>
            <a:off x="829516" y="2196557"/>
            <a:ext cx="1078188" cy="543997"/>
          </a:xfrm>
          <a:prstGeom prst="rect">
            <a:avLst/>
          </a:prstGeom>
          <a:no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3600" dirty="0" err="1" smtClean="0">
                <a:solidFill>
                  <a:prstClr val="black"/>
                </a:solidFill>
              </a:rPr>
              <a:t>T2:X</a:t>
            </a:r>
            <a:endParaRPr lang="en-US" sz="3600" dirty="0">
              <a:solidFill>
                <a:prstClr val="black"/>
              </a:solidFill>
            </a:endParaRPr>
          </a:p>
        </p:txBody>
      </p:sp>
      <p:sp>
        <p:nvSpPr>
          <p:cNvPr id="27" name="Rectangle 26"/>
          <p:cNvSpPr/>
          <p:nvPr/>
        </p:nvSpPr>
        <p:spPr>
          <a:xfrm>
            <a:off x="827584" y="2793831"/>
            <a:ext cx="1078188" cy="543997"/>
          </a:xfrm>
          <a:prstGeom prst="rect">
            <a:avLst/>
          </a:prstGeom>
          <a:noFill/>
          <a:ln w="25400">
            <a:solidFill>
              <a:schemeClr val="tx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3600" dirty="0" err="1" smtClean="0">
                <a:solidFill>
                  <a:prstClr val="black"/>
                </a:solidFill>
              </a:rPr>
              <a:t>T1:S</a:t>
            </a:r>
            <a:endParaRPr lang="en-US" sz="3600" dirty="0">
              <a:solidFill>
                <a:prstClr val="black"/>
              </a:solidFill>
            </a:endParaRPr>
          </a:p>
        </p:txBody>
      </p:sp>
      <p:sp>
        <p:nvSpPr>
          <p:cNvPr id="28" name="TextBox 27"/>
          <p:cNvSpPr txBox="1"/>
          <p:nvPr/>
        </p:nvSpPr>
        <p:spPr>
          <a:xfrm>
            <a:off x="327392" y="2196557"/>
            <a:ext cx="502124" cy="523220"/>
          </a:xfrm>
          <a:prstGeom prst="rect">
            <a:avLst/>
          </a:prstGeom>
          <a:noFill/>
        </p:spPr>
        <p:txBody>
          <a:bodyPr wrap="square" rtlCol="0">
            <a:spAutoFit/>
          </a:bodyPr>
          <a:lstStyle/>
          <a:p>
            <a:r>
              <a:rPr lang="en-US" sz="2800" dirty="0" smtClean="0">
                <a:solidFill>
                  <a:srgbClr val="0000FF"/>
                </a:solidFill>
                <a:sym typeface="Wingdings"/>
              </a:rPr>
              <a:t></a:t>
            </a:r>
            <a:endParaRPr lang="en-US" sz="2800" dirty="0">
              <a:solidFill>
                <a:srgbClr val="0000FF"/>
              </a:solidFill>
            </a:endParaRPr>
          </a:p>
        </p:txBody>
      </p:sp>
      <p:sp>
        <p:nvSpPr>
          <p:cNvPr id="34" name="TextBox 33"/>
          <p:cNvSpPr txBox="1"/>
          <p:nvPr/>
        </p:nvSpPr>
        <p:spPr>
          <a:xfrm>
            <a:off x="571693" y="1052736"/>
            <a:ext cx="1840067" cy="369332"/>
          </a:xfrm>
          <a:prstGeom prst="rect">
            <a:avLst/>
          </a:prstGeom>
          <a:noFill/>
        </p:spPr>
        <p:txBody>
          <a:bodyPr wrap="square" rtlCol="0">
            <a:spAutoFit/>
          </a:bodyPr>
          <a:lstStyle/>
          <a:p>
            <a:r>
              <a:rPr lang="en-US" u="sng" dirty="0" smtClean="0">
                <a:solidFill>
                  <a:prstClr val="black"/>
                </a:solidFill>
              </a:rPr>
              <a:t>Lock-queue: "D"</a:t>
            </a:r>
            <a:endParaRPr lang="en-US" u="sng" dirty="0">
              <a:solidFill>
                <a:prstClr val="black"/>
              </a:solidFill>
            </a:endParaRPr>
          </a:p>
        </p:txBody>
      </p:sp>
      <p:sp>
        <p:nvSpPr>
          <p:cNvPr id="36" name="TextBox 35"/>
          <p:cNvSpPr txBox="1"/>
          <p:nvPr/>
        </p:nvSpPr>
        <p:spPr>
          <a:xfrm>
            <a:off x="323528" y="2833772"/>
            <a:ext cx="502124" cy="523220"/>
          </a:xfrm>
          <a:prstGeom prst="rect">
            <a:avLst/>
          </a:prstGeom>
          <a:noFill/>
        </p:spPr>
        <p:txBody>
          <a:bodyPr wrap="square" rtlCol="0">
            <a:spAutoFit/>
          </a:bodyPr>
          <a:lstStyle/>
          <a:p>
            <a:r>
              <a:rPr lang="en-US" sz="2800" dirty="0" smtClean="0">
                <a:solidFill>
                  <a:srgbClr val="0000FF"/>
                </a:solidFill>
                <a:sym typeface="Wingdings"/>
              </a:rPr>
              <a:t></a:t>
            </a:r>
            <a:endParaRPr lang="en-US" sz="2800" dirty="0">
              <a:solidFill>
                <a:srgbClr val="0000FF"/>
              </a:solidFill>
            </a:endParaRPr>
          </a:p>
        </p:txBody>
      </p:sp>
      <p:sp>
        <p:nvSpPr>
          <p:cNvPr id="37" name="Right Arrow 36"/>
          <p:cNvSpPr/>
          <p:nvPr/>
        </p:nvSpPr>
        <p:spPr>
          <a:xfrm>
            <a:off x="3393264" y="2236224"/>
            <a:ext cx="458656" cy="338833"/>
          </a:xfrm>
          <a:prstGeom prst="rightArrow">
            <a:avLst/>
          </a:prstGeom>
          <a:solidFill>
            <a:srgbClr val="00B050"/>
          </a:solidFill>
          <a:ln w="25400">
            <a:solidFill>
              <a:srgbClr val="0070C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6" name="TextBox 25"/>
          <p:cNvSpPr txBox="1"/>
          <p:nvPr/>
        </p:nvSpPr>
        <p:spPr>
          <a:xfrm>
            <a:off x="4355976" y="5086925"/>
            <a:ext cx="1840067" cy="646331"/>
          </a:xfrm>
          <a:prstGeom prst="rect">
            <a:avLst/>
          </a:prstGeom>
          <a:noFill/>
        </p:spPr>
        <p:txBody>
          <a:bodyPr wrap="square" rtlCol="0">
            <a:spAutoFit/>
          </a:bodyPr>
          <a:lstStyle/>
          <a:p>
            <a:r>
              <a:rPr lang="en-US" sz="3600" i="1" dirty="0" smtClean="0">
                <a:solidFill>
                  <a:srgbClr val="FF0000"/>
                </a:solidFill>
              </a:rPr>
              <a:t>Crash!</a:t>
            </a:r>
            <a:endParaRPr lang="en-US" sz="3600" i="1" dirty="0">
              <a:solidFill>
                <a:srgbClr val="FF0000"/>
              </a:solidFill>
            </a:endParaRPr>
          </a:p>
        </p:txBody>
      </p:sp>
      <p:sp>
        <p:nvSpPr>
          <p:cNvPr id="29" name="Rectangle 28"/>
          <p:cNvSpPr/>
          <p:nvPr/>
        </p:nvSpPr>
        <p:spPr>
          <a:xfrm>
            <a:off x="827584" y="1412776"/>
            <a:ext cx="1728192" cy="715538"/>
          </a:xfrm>
          <a:prstGeom prst="rect">
            <a:avLst/>
          </a:prstGeom>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dirty="0" smtClean="0">
                <a:solidFill>
                  <a:prstClr val="white"/>
                </a:solidFill>
              </a:rPr>
              <a:t>D=</a:t>
            </a:r>
            <a:r>
              <a:rPr lang="en-US" sz="4400" dirty="0" smtClean="0">
                <a:solidFill>
                  <a:srgbClr val="FFFF00"/>
                </a:solidFill>
              </a:rPr>
              <a:t>20</a:t>
            </a:r>
            <a:endParaRPr lang="en-US" sz="4400" dirty="0">
              <a:solidFill>
                <a:srgbClr val="FFFF00"/>
              </a:solidFill>
            </a:endParaRPr>
          </a:p>
        </p:txBody>
      </p:sp>
      <p:sp>
        <p:nvSpPr>
          <p:cNvPr id="5" name="Cloud Callout 4"/>
          <p:cNvSpPr/>
          <p:nvPr/>
        </p:nvSpPr>
        <p:spPr>
          <a:xfrm>
            <a:off x="1238294" y="3429000"/>
            <a:ext cx="2109570" cy="1020519"/>
          </a:xfrm>
          <a:prstGeom prst="cloudCallout">
            <a:avLst>
              <a:gd name="adj1" fmla="val -33046"/>
              <a:gd name="adj2" fmla="val 69456"/>
            </a:avLst>
          </a:prstGeom>
          <a:noFill/>
          <a:ln w="285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en-US" sz="3600" b="1" dirty="0" smtClean="0">
                <a:solidFill>
                  <a:prstClr val="black"/>
                </a:solidFill>
              </a:rPr>
              <a:t>D is </a:t>
            </a:r>
            <a:r>
              <a:rPr lang="en-US" sz="3600" b="1" dirty="0" smtClean="0">
                <a:solidFill>
                  <a:srgbClr val="FF0000"/>
                </a:solidFill>
              </a:rPr>
              <a:t>20!</a:t>
            </a:r>
            <a:endParaRPr lang="en-US" sz="3600" b="1" dirty="0">
              <a:solidFill>
                <a:srgbClr val="FF0000"/>
              </a:solidFill>
            </a:endParaRPr>
          </a:p>
        </p:txBody>
      </p:sp>
      <p:grpSp>
        <p:nvGrpSpPr>
          <p:cNvPr id="12" name="Group 11"/>
          <p:cNvGrpSpPr/>
          <p:nvPr/>
        </p:nvGrpSpPr>
        <p:grpSpPr>
          <a:xfrm>
            <a:off x="784910" y="4252378"/>
            <a:ext cx="906770" cy="1644865"/>
            <a:chOff x="784910" y="4960050"/>
            <a:chExt cx="906770" cy="1644865"/>
          </a:xfrm>
        </p:grpSpPr>
        <p:pic>
          <p:nvPicPr>
            <p:cNvPr id="153602" name="Picture 2" descr="C:\Documents and Settings\chippy\Local Settings\Temporary Internet Files\Content.IE5\TF7BHPKE\MC900078715[1].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flipH="1">
              <a:off x="784910" y="4960050"/>
              <a:ext cx="906770" cy="1126634"/>
            </a:xfrm>
            <a:prstGeom prst="rect">
              <a:avLst/>
            </a:prstGeom>
            <a:noFill/>
            <a:extLst>
              <a:ext uri="{909E8E84-426E-40DD-AFC4-6F175D3DCCD1}">
                <a14:hiddenFill xmlns:a14="http://schemas.microsoft.com/office/drawing/2010/main">
                  <a:solidFill>
                    <a:srgbClr val="FFFFFF"/>
                  </a:solidFill>
                </a14:hiddenFill>
              </a:ext>
            </a:extLst>
          </p:spPr>
        </p:pic>
        <p:sp>
          <p:nvSpPr>
            <p:cNvPr id="32" name="TextBox 31"/>
            <p:cNvSpPr txBox="1"/>
            <p:nvPr/>
          </p:nvSpPr>
          <p:spPr>
            <a:xfrm>
              <a:off x="899592" y="6081695"/>
              <a:ext cx="667041" cy="523220"/>
            </a:xfrm>
            <a:prstGeom prst="rect">
              <a:avLst/>
            </a:prstGeom>
            <a:noFill/>
          </p:spPr>
          <p:txBody>
            <a:bodyPr wrap="square" rtlCol="0">
              <a:spAutoFit/>
            </a:bodyPr>
            <a:lstStyle/>
            <a:p>
              <a:r>
                <a:rPr lang="en-US" sz="2800" dirty="0" err="1" smtClean="0">
                  <a:solidFill>
                    <a:prstClr val="black"/>
                  </a:solidFill>
                  <a:sym typeface="Wingdings"/>
                </a:rPr>
                <a:t>T1</a:t>
              </a:r>
              <a:endParaRPr lang="en-US" sz="2800" dirty="0">
                <a:solidFill>
                  <a:prstClr val="black"/>
                </a:solidFill>
              </a:endParaRPr>
            </a:p>
          </p:txBody>
        </p:sp>
      </p:grpSp>
      <p:grpSp>
        <p:nvGrpSpPr>
          <p:cNvPr id="11" name="Group 10"/>
          <p:cNvGrpSpPr/>
          <p:nvPr/>
        </p:nvGrpSpPr>
        <p:grpSpPr>
          <a:xfrm>
            <a:off x="1835696" y="4953576"/>
            <a:ext cx="927540" cy="144016"/>
            <a:chOff x="1835696" y="5661248"/>
            <a:chExt cx="927540" cy="144016"/>
          </a:xfrm>
        </p:grpSpPr>
        <p:cxnSp>
          <p:nvCxnSpPr>
            <p:cNvPr id="9" name="Straight Connector 8"/>
            <p:cNvCxnSpPr/>
            <p:nvPr/>
          </p:nvCxnSpPr>
          <p:spPr>
            <a:xfrm>
              <a:off x="1835696" y="5661248"/>
              <a:ext cx="927540" cy="0"/>
            </a:xfrm>
            <a:prstGeom prst="line">
              <a:avLst/>
            </a:prstGeom>
            <a:ln w="25400" cmpd="sng">
              <a:solidFill>
                <a:schemeClr val="tx2">
                  <a:lumMod val="40000"/>
                  <a:lumOff val="60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a:off x="1835696" y="5733256"/>
              <a:ext cx="927540" cy="0"/>
            </a:xfrm>
            <a:prstGeom prst="line">
              <a:avLst/>
            </a:prstGeom>
            <a:ln w="25400" cmpd="sng">
              <a:solidFill>
                <a:schemeClr val="tx2">
                  <a:lumMod val="40000"/>
                  <a:lumOff val="60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a:off x="1835696" y="5805264"/>
              <a:ext cx="927540" cy="0"/>
            </a:xfrm>
            <a:prstGeom prst="line">
              <a:avLst/>
            </a:prstGeom>
            <a:ln w="25400" cmpd="sng">
              <a:solidFill>
                <a:schemeClr val="tx2">
                  <a:lumMod val="40000"/>
                  <a:lumOff val="60000"/>
                </a:schemeClr>
              </a:solidFill>
              <a:prstDash val="solid"/>
            </a:ln>
          </p:spPr>
          <p:style>
            <a:lnRef idx="1">
              <a:schemeClr val="accent1"/>
            </a:lnRef>
            <a:fillRef idx="0">
              <a:schemeClr val="accent1"/>
            </a:fillRef>
            <a:effectRef idx="0">
              <a:schemeClr val="accent1"/>
            </a:effectRef>
            <a:fontRef idx="minor">
              <a:schemeClr val="tx1"/>
            </a:fontRef>
          </p:style>
        </p:cxnSp>
      </p:grpSp>
      <p:sp>
        <p:nvSpPr>
          <p:cNvPr id="40" name="Rectangle 39"/>
          <p:cNvSpPr/>
          <p:nvPr/>
        </p:nvSpPr>
        <p:spPr>
          <a:xfrm>
            <a:off x="855049" y="2151843"/>
            <a:ext cx="2448272" cy="688013"/>
          </a:xfrm>
          <a:prstGeom prst="rect">
            <a:avLst/>
          </a:prstGeom>
          <a:noFill/>
          <a:ln w="25400">
            <a:noFill/>
            <a:prstDash val="sysDash"/>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3600" dirty="0" smtClean="0">
                <a:solidFill>
                  <a:srgbClr val="FF0000"/>
                </a:solidFill>
              </a:rPr>
              <a:t>Rollback </a:t>
            </a:r>
            <a:r>
              <a:rPr lang="en-US" sz="3600" dirty="0" err="1" smtClean="0">
                <a:solidFill>
                  <a:srgbClr val="FF0000"/>
                </a:solidFill>
              </a:rPr>
              <a:t>T2</a:t>
            </a:r>
            <a:endParaRPr lang="en-US" sz="3600" dirty="0">
              <a:solidFill>
                <a:srgbClr val="FF0000"/>
              </a:solidFill>
            </a:endParaRPr>
          </a:p>
        </p:txBody>
      </p:sp>
    </p:spTree>
    <p:extLst>
      <p:ext uri="{BB962C8B-B14F-4D97-AF65-F5344CB8AC3E}">
        <p14:creationId xmlns:p14="http://schemas.microsoft.com/office/powerpoint/2010/main" val="26745794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5" nodeType="clickEffect">
                                  <p:stCondLst>
                                    <p:cond delay="0"/>
                                  </p:stCondLst>
                                  <p:childTnLst>
                                    <p:set>
                                      <p:cBhvr>
                                        <p:cTn id="6" dur="1" fill="hold">
                                          <p:stCondLst>
                                            <p:cond delay="0"/>
                                          </p:stCondLst>
                                        </p:cTn>
                                        <p:tgtEl>
                                          <p:spTgt spid="37"/>
                                        </p:tgtEl>
                                        <p:attrNameLst>
                                          <p:attrName>style.visibility</p:attrName>
                                        </p:attrNameLst>
                                      </p:cBhvr>
                                      <p:to>
                                        <p:strVal val="visible"/>
                                      </p:to>
                                    </p:set>
                                  </p:childTnLst>
                                </p:cTn>
                              </p:par>
                            </p:childTnLst>
                          </p:cTn>
                        </p:par>
                        <p:par>
                          <p:cTn id="7" fill="hold">
                            <p:stCondLst>
                              <p:cond delay="0"/>
                            </p:stCondLst>
                            <p:childTnLst>
                              <p:par>
                                <p:cTn id="8" presetID="10" presetClass="entr" presetSubtype="0" fill="hold" grpId="0" nodeType="afterEffect">
                                  <p:stCondLst>
                                    <p:cond delay="0"/>
                                  </p:stCondLst>
                                  <p:childTnLst>
                                    <p:set>
                                      <p:cBhvr>
                                        <p:cTn id="9" dur="1" fill="hold">
                                          <p:stCondLst>
                                            <p:cond delay="0"/>
                                          </p:stCondLst>
                                        </p:cTn>
                                        <p:tgtEl>
                                          <p:spTgt spid="25"/>
                                        </p:tgtEl>
                                        <p:attrNameLst>
                                          <p:attrName>style.visibility</p:attrName>
                                        </p:attrNameLst>
                                      </p:cBhvr>
                                      <p:to>
                                        <p:strVal val="visible"/>
                                      </p:to>
                                    </p:set>
                                    <p:animEffect transition="in" filter="fade">
                                      <p:cBhvr>
                                        <p:cTn id="10" dur="500"/>
                                        <p:tgtEl>
                                          <p:spTgt spid="25"/>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28"/>
                                        </p:tgtEl>
                                        <p:attrNameLst>
                                          <p:attrName>style.visibility</p:attrName>
                                        </p:attrNameLst>
                                      </p:cBhvr>
                                      <p:to>
                                        <p:strVal val="visible"/>
                                      </p:to>
                                    </p:set>
                                    <p:animEffect transition="in" filter="fade">
                                      <p:cBhvr>
                                        <p:cTn id="13" dur="500"/>
                                        <p:tgtEl>
                                          <p:spTgt spid="28"/>
                                        </p:tgtEl>
                                      </p:cBhvr>
                                    </p:animEffect>
                                  </p:childTnLst>
                                </p:cTn>
                              </p:par>
                              <p:par>
                                <p:cTn id="14" presetID="1" presetClass="entr" presetSubtype="0" fill="hold" grpId="0" nodeType="withEffect">
                                  <p:stCondLst>
                                    <p:cond delay="0"/>
                                  </p:stCondLst>
                                  <p:childTnLst>
                                    <p:set>
                                      <p:cBhvr>
                                        <p:cTn id="15" dur="1" fill="hold">
                                          <p:stCondLst>
                                            <p:cond delay="0"/>
                                          </p:stCondLst>
                                        </p:cTn>
                                        <p:tgtEl>
                                          <p:spTgt spid="29"/>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42" presetClass="path" presetSubtype="0" accel="50000" decel="50000" fill="hold" grpId="0" nodeType="clickEffect">
                                  <p:stCondLst>
                                    <p:cond delay="0"/>
                                  </p:stCondLst>
                                  <p:childTnLst>
                                    <p:animMotion origin="layout" path="M 3.05556E-6 -4.28406E-6 L 3.05556E-6 0.09438 " pathEditMode="relative" rAng="0" ptsTypes="AA">
                                      <p:cBhvr>
                                        <p:cTn id="19" dur="750" fill="hold"/>
                                        <p:tgtEl>
                                          <p:spTgt spid="37"/>
                                        </p:tgtEl>
                                        <p:attrNameLst>
                                          <p:attrName>ppt_x</p:attrName>
                                          <p:attrName>ppt_y</p:attrName>
                                        </p:attrNameLst>
                                      </p:cBhvr>
                                      <p:rCtr x="0" y="4719"/>
                                    </p:animMotion>
                                  </p:childTnLst>
                                </p:cTn>
                              </p:par>
                            </p:childTnLst>
                          </p:cTn>
                        </p:par>
                        <p:par>
                          <p:cTn id="20" fill="hold">
                            <p:stCondLst>
                              <p:cond delay="750"/>
                            </p:stCondLst>
                            <p:childTnLst>
                              <p:par>
                                <p:cTn id="21" presetID="1" presetClass="entr" presetSubtype="0" fill="hold" grpId="0" nodeType="afterEffect">
                                  <p:stCondLst>
                                    <p:cond delay="0"/>
                                  </p:stCondLst>
                                  <p:childTnLst>
                                    <p:set>
                                      <p:cBhvr>
                                        <p:cTn id="22" dur="1" fill="hold">
                                          <p:stCondLst>
                                            <p:cond delay="0"/>
                                          </p:stCondLst>
                                        </p:cTn>
                                        <p:tgtEl>
                                          <p:spTgt spid="27"/>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42" presetClass="path" presetSubtype="0" accel="50000" decel="50000" fill="hold" grpId="1" nodeType="clickEffect">
                                  <p:stCondLst>
                                    <p:cond delay="0"/>
                                  </p:stCondLst>
                                  <p:childTnLst>
                                    <p:animMotion origin="layout" path="M 3.05556E-6 0.09669 L 3.05556E-6 0.17025 " pathEditMode="relative" rAng="0" ptsTypes="AA">
                                      <p:cBhvr>
                                        <p:cTn id="26" dur="750" fill="hold"/>
                                        <p:tgtEl>
                                          <p:spTgt spid="37"/>
                                        </p:tgtEl>
                                        <p:attrNameLst>
                                          <p:attrName>ppt_x</p:attrName>
                                          <p:attrName>ppt_y</p:attrName>
                                        </p:attrNameLst>
                                      </p:cBhvr>
                                      <p:rCtr x="0" y="3678"/>
                                    </p:animMotion>
                                  </p:childTnLst>
                                </p:cTn>
                              </p:par>
                              <p:par>
                                <p:cTn id="27" presetID="1" presetClass="exit" presetSubtype="0" fill="hold" grpId="1" nodeType="withEffect">
                                  <p:stCondLst>
                                    <p:cond delay="0"/>
                                  </p:stCondLst>
                                  <p:childTnLst>
                                    <p:set>
                                      <p:cBhvr>
                                        <p:cTn id="28" dur="1" fill="hold">
                                          <p:stCondLst>
                                            <p:cond delay="0"/>
                                          </p:stCondLst>
                                        </p:cTn>
                                        <p:tgtEl>
                                          <p:spTgt spid="25"/>
                                        </p:tgtEl>
                                        <p:attrNameLst>
                                          <p:attrName>style.visibility</p:attrName>
                                        </p:attrNameLst>
                                      </p:cBhvr>
                                      <p:to>
                                        <p:strVal val="hidden"/>
                                      </p:to>
                                    </p:set>
                                  </p:childTnLst>
                                </p:cTn>
                              </p:par>
                              <p:par>
                                <p:cTn id="29" presetID="1" presetClass="exit" presetSubtype="0" fill="hold" grpId="1" nodeType="withEffect">
                                  <p:stCondLst>
                                    <p:cond delay="0"/>
                                  </p:stCondLst>
                                  <p:childTnLst>
                                    <p:set>
                                      <p:cBhvr>
                                        <p:cTn id="30" dur="1" fill="hold">
                                          <p:stCondLst>
                                            <p:cond delay="0"/>
                                          </p:stCondLst>
                                        </p:cTn>
                                        <p:tgtEl>
                                          <p:spTgt spid="28"/>
                                        </p:tgtEl>
                                        <p:attrNameLst>
                                          <p:attrName>style.visibility</p:attrName>
                                        </p:attrNameLst>
                                      </p:cBhvr>
                                      <p:to>
                                        <p:strVal val="hidden"/>
                                      </p:to>
                                    </p:set>
                                  </p:childTnLst>
                                </p:cTn>
                              </p:par>
                            </p:childTnLst>
                          </p:cTn>
                        </p:par>
                      </p:childTnLst>
                    </p:cTn>
                  </p:par>
                  <p:par>
                    <p:cTn id="31" fill="hold">
                      <p:stCondLst>
                        <p:cond delay="indefinite"/>
                      </p:stCondLst>
                      <p:childTnLst>
                        <p:par>
                          <p:cTn id="32" fill="hold">
                            <p:stCondLst>
                              <p:cond delay="0"/>
                            </p:stCondLst>
                            <p:childTnLst>
                              <p:par>
                                <p:cTn id="33" presetID="42" presetClass="path" presetSubtype="0" accel="50000" decel="50000" fill="hold" grpId="2" nodeType="clickEffect">
                                  <p:stCondLst>
                                    <p:cond delay="0"/>
                                  </p:stCondLst>
                                  <p:childTnLst>
                                    <p:animMotion origin="layout" path="M 3.05556E-6 0.17025 L 0.00156 0.25422 " pathEditMode="relative" rAng="0" ptsTypes="AA">
                                      <p:cBhvr>
                                        <p:cTn id="34" dur="750" fill="hold"/>
                                        <p:tgtEl>
                                          <p:spTgt spid="37"/>
                                        </p:tgtEl>
                                        <p:attrNameLst>
                                          <p:attrName>ppt_x</p:attrName>
                                          <p:attrName>ppt_y</p:attrName>
                                        </p:attrNameLst>
                                      </p:cBhvr>
                                      <p:rCtr x="69" y="4187"/>
                                    </p:animMotion>
                                  </p:childTnLst>
                                </p:cTn>
                              </p:par>
                            </p:childTnLst>
                          </p:cTn>
                        </p:par>
                        <p:par>
                          <p:cTn id="35" fill="hold">
                            <p:stCondLst>
                              <p:cond delay="750"/>
                            </p:stCondLst>
                            <p:childTnLst>
                              <p:par>
                                <p:cTn id="36" presetID="1" presetClass="entr" presetSubtype="0" fill="hold" grpId="0" nodeType="afterEffect">
                                  <p:stCondLst>
                                    <p:cond delay="0"/>
                                  </p:stCondLst>
                                  <p:childTnLst>
                                    <p:set>
                                      <p:cBhvr>
                                        <p:cTn id="37" dur="1" fill="hold">
                                          <p:stCondLst>
                                            <p:cond delay="0"/>
                                          </p:stCondLst>
                                        </p:cTn>
                                        <p:tgtEl>
                                          <p:spTgt spid="36"/>
                                        </p:tgtEl>
                                        <p:attrNameLst>
                                          <p:attrName>style.visibility</p:attrName>
                                        </p:attrNameLst>
                                      </p:cBhvr>
                                      <p:to>
                                        <p:strVal val="visible"/>
                                      </p:to>
                                    </p:set>
                                  </p:childTnLst>
                                </p:cTn>
                              </p:par>
                            </p:childTnLst>
                          </p:cTn>
                        </p:par>
                      </p:childTnLst>
                    </p:cTn>
                  </p:par>
                  <p:par>
                    <p:cTn id="38" fill="hold">
                      <p:stCondLst>
                        <p:cond delay="indefinite"/>
                      </p:stCondLst>
                      <p:childTnLst>
                        <p:par>
                          <p:cTn id="39" fill="hold">
                            <p:stCondLst>
                              <p:cond delay="0"/>
                            </p:stCondLst>
                            <p:childTnLst>
                              <p:par>
                                <p:cTn id="40" presetID="42" presetClass="path" presetSubtype="0" accel="50000" decel="50000" fill="hold" grpId="3" nodeType="clickEffect">
                                  <p:stCondLst>
                                    <p:cond delay="0"/>
                                  </p:stCondLst>
                                  <p:childTnLst>
                                    <p:animMotion origin="layout" path="M 0.00156 0.25422 L 0.00156 0.32755 " pathEditMode="relative" rAng="0" ptsTypes="AA">
                                      <p:cBhvr>
                                        <p:cTn id="41" dur="750" fill="hold"/>
                                        <p:tgtEl>
                                          <p:spTgt spid="37"/>
                                        </p:tgtEl>
                                        <p:attrNameLst>
                                          <p:attrName>ppt_x</p:attrName>
                                          <p:attrName>ppt_y</p:attrName>
                                        </p:attrNameLst>
                                      </p:cBhvr>
                                      <p:rCtr x="0" y="3655"/>
                                    </p:animMotion>
                                  </p:childTnLst>
                                </p:cTn>
                              </p:par>
                            </p:childTnLst>
                          </p:cTn>
                        </p:par>
                        <p:par>
                          <p:cTn id="42" fill="hold">
                            <p:stCondLst>
                              <p:cond delay="750"/>
                            </p:stCondLst>
                            <p:childTnLst>
                              <p:par>
                                <p:cTn id="43" presetID="1" presetClass="exit" presetSubtype="0" fill="hold" grpId="1" nodeType="afterEffect">
                                  <p:stCondLst>
                                    <p:cond delay="0"/>
                                  </p:stCondLst>
                                  <p:childTnLst>
                                    <p:set>
                                      <p:cBhvr>
                                        <p:cTn id="44" dur="1" fill="hold">
                                          <p:stCondLst>
                                            <p:cond delay="0"/>
                                          </p:stCondLst>
                                        </p:cTn>
                                        <p:tgtEl>
                                          <p:spTgt spid="27"/>
                                        </p:tgtEl>
                                        <p:attrNameLst>
                                          <p:attrName>style.visibility</p:attrName>
                                        </p:attrNameLst>
                                      </p:cBhvr>
                                      <p:to>
                                        <p:strVal val="hidden"/>
                                      </p:to>
                                    </p:set>
                                  </p:childTnLst>
                                </p:cTn>
                              </p:par>
                              <p:par>
                                <p:cTn id="45" presetID="1" presetClass="exit" presetSubtype="0" fill="hold" grpId="1" nodeType="withEffect">
                                  <p:stCondLst>
                                    <p:cond delay="0"/>
                                  </p:stCondLst>
                                  <p:childTnLst>
                                    <p:set>
                                      <p:cBhvr>
                                        <p:cTn id="46" dur="1" fill="hold">
                                          <p:stCondLst>
                                            <p:cond delay="0"/>
                                          </p:stCondLst>
                                        </p:cTn>
                                        <p:tgtEl>
                                          <p:spTgt spid="36"/>
                                        </p:tgtEl>
                                        <p:attrNameLst>
                                          <p:attrName>style.visibility</p:attrName>
                                        </p:attrNameLst>
                                      </p:cBhvr>
                                      <p:to>
                                        <p:strVal val="hidden"/>
                                      </p:to>
                                    </p:set>
                                  </p:childTnLst>
                                </p:cTn>
                              </p:par>
                            </p:childTnLst>
                          </p:cTn>
                        </p:par>
                        <p:par>
                          <p:cTn id="47" fill="hold">
                            <p:stCondLst>
                              <p:cond delay="750"/>
                            </p:stCondLst>
                            <p:childTnLst>
                              <p:par>
                                <p:cTn id="48" presetID="16" presetClass="entr" presetSubtype="21" fill="hold" nodeType="afterEffect">
                                  <p:stCondLst>
                                    <p:cond delay="0"/>
                                  </p:stCondLst>
                                  <p:childTnLst>
                                    <p:set>
                                      <p:cBhvr>
                                        <p:cTn id="49" dur="1" fill="hold">
                                          <p:stCondLst>
                                            <p:cond delay="0"/>
                                          </p:stCondLst>
                                        </p:cTn>
                                        <p:tgtEl>
                                          <p:spTgt spid="11"/>
                                        </p:tgtEl>
                                        <p:attrNameLst>
                                          <p:attrName>style.visibility</p:attrName>
                                        </p:attrNameLst>
                                      </p:cBhvr>
                                      <p:to>
                                        <p:strVal val="visible"/>
                                      </p:to>
                                    </p:set>
                                    <p:animEffect transition="in" filter="barn(inVertical)">
                                      <p:cBhvr>
                                        <p:cTn id="50" dur="500"/>
                                        <p:tgtEl>
                                          <p:spTgt spid="11"/>
                                        </p:tgtEl>
                                      </p:cBhvr>
                                    </p:animEffect>
                                  </p:childTnLst>
                                </p:cTn>
                              </p:par>
                              <p:par>
                                <p:cTn id="51" presetID="16" presetClass="entr" presetSubtype="21" fill="hold" nodeType="withEffect">
                                  <p:stCondLst>
                                    <p:cond delay="0"/>
                                  </p:stCondLst>
                                  <p:childTnLst>
                                    <p:set>
                                      <p:cBhvr>
                                        <p:cTn id="52" dur="1" fill="hold">
                                          <p:stCondLst>
                                            <p:cond delay="0"/>
                                          </p:stCondLst>
                                        </p:cTn>
                                        <p:tgtEl>
                                          <p:spTgt spid="12"/>
                                        </p:tgtEl>
                                        <p:attrNameLst>
                                          <p:attrName>style.visibility</p:attrName>
                                        </p:attrNameLst>
                                      </p:cBhvr>
                                      <p:to>
                                        <p:strVal val="visible"/>
                                      </p:to>
                                    </p:set>
                                    <p:animEffect transition="in" filter="barn(inVertical)">
                                      <p:cBhvr>
                                        <p:cTn id="53" dur="500"/>
                                        <p:tgtEl>
                                          <p:spTgt spid="12"/>
                                        </p:tgtEl>
                                      </p:cBhvr>
                                    </p:animEffect>
                                  </p:childTnLst>
                                </p:cTn>
                              </p:par>
                            </p:childTnLst>
                          </p:cTn>
                        </p:par>
                        <p:par>
                          <p:cTn id="54" fill="hold">
                            <p:stCondLst>
                              <p:cond delay="1250"/>
                            </p:stCondLst>
                            <p:childTnLst>
                              <p:par>
                                <p:cTn id="55" presetID="16" presetClass="entr" presetSubtype="21" fill="hold" grpId="0" nodeType="afterEffect">
                                  <p:stCondLst>
                                    <p:cond delay="0"/>
                                  </p:stCondLst>
                                  <p:childTnLst>
                                    <p:set>
                                      <p:cBhvr>
                                        <p:cTn id="56" dur="1" fill="hold">
                                          <p:stCondLst>
                                            <p:cond delay="0"/>
                                          </p:stCondLst>
                                        </p:cTn>
                                        <p:tgtEl>
                                          <p:spTgt spid="5"/>
                                        </p:tgtEl>
                                        <p:attrNameLst>
                                          <p:attrName>style.visibility</p:attrName>
                                        </p:attrNameLst>
                                      </p:cBhvr>
                                      <p:to>
                                        <p:strVal val="visible"/>
                                      </p:to>
                                    </p:set>
                                    <p:animEffect transition="in" filter="barn(inVertical)">
                                      <p:cBhvr>
                                        <p:cTn id="57" dur="500"/>
                                        <p:tgtEl>
                                          <p:spTgt spid="5"/>
                                        </p:tgtEl>
                                      </p:cBhvr>
                                    </p:animEffect>
                                  </p:childTnLst>
                                </p:cTn>
                              </p:par>
                            </p:childTnLst>
                          </p:cTn>
                        </p:par>
                      </p:childTnLst>
                    </p:cTn>
                  </p:par>
                  <p:par>
                    <p:cTn id="58" fill="hold">
                      <p:stCondLst>
                        <p:cond delay="indefinite"/>
                      </p:stCondLst>
                      <p:childTnLst>
                        <p:par>
                          <p:cTn id="59" fill="hold">
                            <p:stCondLst>
                              <p:cond delay="0"/>
                            </p:stCondLst>
                            <p:childTnLst>
                              <p:par>
                                <p:cTn id="60" presetID="42" presetClass="path" presetSubtype="0" accel="50000" decel="50000" fill="hold" grpId="4" nodeType="clickEffect">
                                  <p:stCondLst>
                                    <p:cond delay="0"/>
                                  </p:stCondLst>
                                  <p:childTnLst>
                                    <p:animMotion origin="layout" path="M 0.00156 0.32755 L 0.00156 0.42193 " pathEditMode="relative" rAng="0" ptsTypes="AA">
                                      <p:cBhvr>
                                        <p:cTn id="61" dur="750" fill="hold"/>
                                        <p:tgtEl>
                                          <p:spTgt spid="37"/>
                                        </p:tgtEl>
                                        <p:attrNameLst>
                                          <p:attrName>ppt_x</p:attrName>
                                          <p:attrName>ppt_y</p:attrName>
                                        </p:attrNameLst>
                                      </p:cBhvr>
                                      <p:rCtr x="0" y="4719"/>
                                    </p:animMotion>
                                  </p:childTnLst>
                                </p:cTn>
                              </p:par>
                            </p:childTnLst>
                          </p:cTn>
                        </p:par>
                        <p:par>
                          <p:cTn id="62" fill="hold">
                            <p:stCondLst>
                              <p:cond delay="750"/>
                            </p:stCondLst>
                            <p:childTnLst>
                              <p:par>
                                <p:cTn id="63" presetID="22" presetClass="entr" presetSubtype="4" fill="hold" grpId="0" nodeType="afterEffect">
                                  <p:stCondLst>
                                    <p:cond delay="0"/>
                                  </p:stCondLst>
                                  <p:childTnLst>
                                    <p:set>
                                      <p:cBhvr>
                                        <p:cTn id="64" dur="1" fill="hold">
                                          <p:stCondLst>
                                            <p:cond delay="0"/>
                                          </p:stCondLst>
                                        </p:cTn>
                                        <p:tgtEl>
                                          <p:spTgt spid="26"/>
                                        </p:tgtEl>
                                        <p:attrNameLst>
                                          <p:attrName>style.visibility</p:attrName>
                                        </p:attrNameLst>
                                      </p:cBhvr>
                                      <p:to>
                                        <p:strVal val="visible"/>
                                      </p:to>
                                    </p:set>
                                    <p:animEffect transition="in" filter="wipe(down)">
                                      <p:cBhvr>
                                        <p:cTn id="65" dur="500"/>
                                        <p:tgtEl>
                                          <p:spTgt spid="26"/>
                                        </p:tgtEl>
                                      </p:cBhvr>
                                    </p:animEffect>
                                  </p:childTnLst>
                                </p:cTn>
                              </p:par>
                            </p:childTnLst>
                          </p:cTn>
                        </p:par>
                      </p:childTnLst>
                    </p:cTn>
                  </p:par>
                  <p:par>
                    <p:cTn id="66" fill="hold">
                      <p:stCondLst>
                        <p:cond delay="indefinite"/>
                      </p:stCondLst>
                      <p:childTnLst>
                        <p:par>
                          <p:cTn id="67" fill="hold">
                            <p:stCondLst>
                              <p:cond delay="0"/>
                            </p:stCondLst>
                            <p:childTnLst>
                              <p:par>
                                <p:cTn id="68" presetID="1" presetClass="entr" presetSubtype="0" fill="hold" grpId="0" nodeType="clickEffect">
                                  <p:stCondLst>
                                    <p:cond delay="0"/>
                                  </p:stCondLst>
                                  <p:childTnLst>
                                    <p:set>
                                      <p:cBhvr>
                                        <p:cTn id="69" dur="1" fill="hold">
                                          <p:stCondLst>
                                            <p:cond delay="0"/>
                                          </p:stCondLst>
                                        </p:cTn>
                                        <p:tgtEl>
                                          <p:spTgt spid="40"/>
                                        </p:tgtEl>
                                        <p:attrNameLst>
                                          <p:attrName>style.visibility</p:attrName>
                                        </p:attrNameLst>
                                      </p:cBhvr>
                                      <p:to>
                                        <p:strVal val="visible"/>
                                      </p:to>
                                    </p:set>
                                  </p:childTnLst>
                                </p:cTn>
                              </p:par>
                            </p:childTnLst>
                          </p:cTn>
                        </p:par>
                        <p:par>
                          <p:cTn id="70" fill="hold">
                            <p:stCondLst>
                              <p:cond delay="0"/>
                            </p:stCondLst>
                            <p:childTnLst>
                              <p:par>
                                <p:cTn id="71" presetID="22" presetClass="exit" presetSubtype="4" fill="hold" grpId="1" nodeType="afterEffect">
                                  <p:stCondLst>
                                    <p:cond delay="0"/>
                                  </p:stCondLst>
                                  <p:childTnLst>
                                    <p:animEffect transition="out" filter="wipe(down)">
                                      <p:cBhvr>
                                        <p:cTn id="72" dur="500"/>
                                        <p:tgtEl>
                                          <p:spTgt spid="29"/>
                                        </p:tgtEl>
                                      </p:cBhvr>
                                    </p:animEffect>
                                    <p:set>
                                      <p:cBhvr>
                                        <p:cTn id="73" dur="1" fill="hold">
                                          <p:stCondLst>
                                            <p:cond delay="499"/>
                                          </p:stCondLst>
                                        </p:cTn>
                                        <p:tgtEl>
                                          <p:spTgt spid="2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5" grpId="1" animBg="1"/>
      <p:bldP spid="27" grpId="0" animBg="1"/>
      <p:bldP spid="27" grpId="1" animBg="1"/>
      <p:bldP spid="28" grpId="0"/>
      <p:bldP spid="28" grpId="1"/>
      <p:bldP spid="36" grpId="0"/>
      <p:bldP spid="36" grpId="1"/>
      <p:bldP spid="37" grpId="0" animBg="1"/>
      <p:bldP spid="37" grpId="1" animBg="1"/>
      <p:bldP spid="37" grpId="2" animBg="1"/>
      <p:bldP spid="37" grpId="3" animBg="1"/>
      <p:bldP spid="37" grpId="4" animBg="1"/>
      <p:bldP spid="37" grpId="5" animBg="1"/>
      <p:bldP spid="26" grpId="0"/>
      <p:bldP spid="29" grpId="0" animBg="1"/>
      <p:bldP spid="29" grpId="1" animBg="1"/>
      <p:bldP spid="5" grpId="0" animBg="1"/>
      <p:bldP spid="40"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Naïve Solutions</a:t>
            </a:r>
            <a:endParaRPr lang="en-US" dirty="0"/>
          </a:p>
        </p:txBody>
      </p:sp>
      <p:sp>
        <p:nvSpPr>
          <p:cNvPr id="3" name="Content Placeholder 2"/>
          <p:cNvSpPr>
            <a:spLocks noGrp="1"/>
          </p:cNvSpPr>
          <p:nvPr>
            <p:ph sz="quarter" idx="1"/>
          </p:nvPr>
        </p:nvSpPr>
        <p:spPr>
          <a:xfrm>
            <a:off x="457200" y="1066800"/>
            <a:ext cx="8229600" cy="5386536"/>
          </a:xfrm>
        </p:spPr>
        <p:txBody>
          <a:bodyPr/>
          <a:lstStyle/>
          <a:p>
            <a:r>
              <a:rPr lang="en-US" dirty="0" smtClean="0"/>
              <a:t>Flush wait for Read-Only Transaction</a:t>
            </a:r>
            <a:br>
              <a:rPr lang="en-US" dirty="0" smtClean="0"/>
            </a:br>
            <a:r>
              <a:rPr lang="en-US" dirty="0" smtClean="0">
                <a:solidFill>
                  <a:srgbClr val="FF0000"/>
                </a:solidFill>
              </a:rPr>
              <a:t>Orders of magnitude higher latency.</a:t>
            </a:r>
          </a:p>
          <a:p>
            <a:pPr lvl="2"/>
            <a:r>
              <a:rPr lang="en-US" dirty="0" smtClean="0"/>
              <a:t>Short read-only query: </a:t>
            </a:r>
            <a:r>
              <a:rPr lang="en-US" u="sng" dirty="0" smtClean="0"/>
              <a:t>microseconds</a:t>
            </a:r>
          </a:p>
          <a:p>
            <a:pPr lvl="2"/>
            <a:r>
              <a:rPr lang="en-US" dirty="0" smtClean="0"/>
              <a:t>Disk Flush: </a:t>
            </a:r>
            <a:r>
              <a:rPr lang="en-US" u="sng" dirty="0" smtClean="0"/>
              <a:t>milliseconds</a:t>
            </a:r>
          </a:p>
          <a:p>
            <a:r>
              <a:rPr lang="en-US" dirty="0" smtClean="0"/>
              <a:t>Do not release X-locks in </a:t>
            </a:r>
            <a:r>
              <a:rPr lang="en-US" dirty="0" err="1" smtClean="0"/>
              <a:t>ELR</a:t>
            </a:r>
            <a:r>
              <a:rPr lang="en-US" dirty="0" smtClean="0"/>
              <a:t> (S-</a:t>
            </a:r>
            <a:r>
              <a:rPr lang="en-US" dirty="0" err="1" smtClean="0"/>
              <a:t>ELR</a:t>
            </a:r>
            <a:r>
              <a:rPr lang="en-US" dirty="0" smtClean="0"/>
              <a:t>)</a:t>
            </a:r>
            <a:br>
              <a:rPr lang="en-US" dirty="0" smtClean="0"/>
            </a:br>
            <a:r>
              <a:rPr lang="en-US" dirty="0" smtClean="0">
                <a:solidFill>
                  <a:srgbClr val="FF0000"/>
                </a:solidFill>
              </a:rPr>
              <a:t>Concurrency as low as No-</a:t>
            </a:r>
            <a:r>
              <a:rPr lang="en-US" dirty="0" err="1" smtClean="0">
                <a:solidFill>
                  <a:srgbClr val="FF0000"/>
                </a:solidFill>
              </a:rPr>
              <a:t>ELR</a:t>
            </a:r>
            <a:r>
              <a:rPr lang="en-US" dirty="0" smtClean="0"/>
              <a:t/>
            </a:r>
            <a:br>
              <a:rPr lang="en-US" dirty="0" smtClean="0"/>
            </a:br>
            <a:r>
              <a:rPr lang="en-US" dirty="0" smtClean="0"/>
              <a:t>After all, all lock-waits involve X-locks</a:t>
            </a:r>
          </a:p>
        </p:txBody>
      </p:sp>
    </p:spTree>
    <p:extLst>
      <p:ext uri="{BB962C8B-B14F-4D97-AF65-F5344CB8AC3E}">
        <p14:creationId xmlns:p14="http://schemas.microsoft.com/office/powerpoint/2010/main" val="146871126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Safe </a:t>
            </a:r>
            <a:r>
              <a:rPr lang="en-US" dirty="0" err="1" smtClean="0"/>
              <a:t>SX-ELR</a:t>
            </a:r>
            <a:r>
              <a:rPr lang="en-US" dirty="0"/>
              <a:t>:</a:t>
            </a:r>
            <a:r>
              <a:rPr lang="en-US" dirty="0" smtClean="0"/>
              <a:t> X-Release Tag</a:t>
            </a:r>
            <a:endParaRPr lang="en-US" dirty="0"/>
          </a:p>
        </p:txBody>
      </p:sp>
      <p:sp>
        <p:nvSpPr>
          <p:cNvPr id="4" name="Rectangle 3"/>
          <p:cNvSpPr/>
          <p:nvPr/>
        </p:nvSpPr>
        <p:spPr>
          <a:xfrm>
            <a:off x="829516" y="1412776"/>
            <a:ext cx="1728192" cy="715538"/>
          </a:xfrm>
          <a:prstGeom prst="rect">
            <a:avLst/>
          </a:prstGeom>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dirty="0" smtClean="0">
                <a:solidFill>
                  <a:prstClr val="white"/>
                </a:solidFill>
              </a:rPr>
              <a:t>D=10</a:t>
            </a:r>
            <a:endParaRPr lang="en-US" sz="4400" dirty="0">
              <a:solidFill>
                <a:prstClr val="white"/>
              </a:solidFill>
            </a:endParaRPr>
          </a:p>
        </p:txBody>
      </p:sp>
      <p:cxnSp>
        <p:nvCxnSpPr>
          <p:cNvPr id="7" name="Curved Connector 6"/>
          <p:cNvCxnSpPr/>
          <p:nvPr/>
        </p:nvCxnSpPr>
        <p:spPr>
          <a:xfrm rot="16200000" flipH="1">
            <a:off x="2017648" y="2240871"/>
            <a:ext cx="576064" cy="360040"/>
          </a:xfrm>
          <a:prstGeom prst="curvedConnector3">
            <a:avLst/>
          </a:prstGeom>
          <a:ln w="19050" cap="rnd" cmpd="dbl">
            <a:solidFill>
              <a:schemeClr val="tx1"/>
            </a:soli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8" name="Curved Connector 7"/>
          <p:cNvCxnSpPr/>
          <p:nvPr/>
        </p:nvCxnSpPr>
        <p:spPr>
          <a:xfrm rot="16200000" flipH="1">
            <a:off x="1981643" y="2348882"/>
            <a:ext cx="648078" cy="216028"/>
          </a:xfrm>
          <a:prstGeom prst="curvedConnector3">
            <a:avLst>
              <a:gd name="adj1" fmla="val 36283"/>
            </a:avLst>
          </a:prstGeom>
          <a:ln w="19050" cap="rnd" cmpd="dbl">
            <a:solidFill>
              <a:schemeClr val="tx1"/>
            </a:soli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15" name="Snip Same Side Corner Rectangle 14"/>
          <p:cNvSpPr/>
          <p:nvPr/>
        </p:nvSpPr>
        <p:spPr>
          <a:xfrm rot="21062123">
            <a:off x="2305682" y="2718463"/>
            <a:ext cx="468050" cy="936104"/>
          </a:xfrm>
          <a:prstGeom prst="snip2SameRect">
            <a:avLst/>
          </a:prstGeom>
          <a:solidFill>
            <a:schemeClr val="bg2">
              <a:lumMod val="90000"/>
            </a:schemeClr>
          </a:solidFill>
          <a:ln w="25400">
            <a:solidFill>
              <a:schemeClr val="accent4">
                <a:lumMod val="75000"/>
              </a:schemeClr>
            </a:solidFill>
          </a:ln>
          <a:effectLst>
            <a:outerShdw blurRad="114300" dist="38100" dir="2700000" sx="105000" sy="105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6" name="TextBox 15"/>
          <p:cNvSpPr txBox="1"/>
          <p:nvPr/>
        </p:nvSpPr>
        <p:spPr>
          <a:xfrm rot="21155173">
            <a:off x="2370266" y="2955682"/>
            <a:ext cx="288032" cy="461665"/>
          </a:xfrm>
          <a:prstGeom prst="rect">
            <a:avLst/>
          </a:prstGeom>
          <a:noFill/>
        </p:spPr>
        <p:txBody>
          <a:bodyPr wrap="square" rtlCol="0">
            <a:spAutoFit/>
          </a:bodyPr>
          <a:lstStyle/>
          <a:p>
            <a:r>
              <a:rPr lang="en-US" sz="2400" dirty="0" smtClean="0">
                <a:solidFill>
                  <a:prstClr val="black"/>
                </a:solidFill>
              </a:rPr>
              <a:t>0</a:t>
            </a:r>
            <a:endParaRPr lang="en-US" sz="2400" dirty="0">
              <a:solidFill>
                <a:prstClr val="black"/>
              </a:solidFill>
            </a:endParaRPr>
          </a:p>
        </p:txBody>
      </p:sp>
      <p:graphicFrame>
        <p:nvGraphicFramePr>
          <p:cNvPr id="17" name="Table 16"/>
          <p:cNvGraphicFramePr>
            <a:graphicFrameLocks noGrp="1"/>
          </p:cNvGraphicFramePr>
          <p:nvPr>
            <p:extLst>
              <p:ext uri="{D42A27DB-BD31-4B8C-83A1-F6EECF244321}">
                <p14:modId xmlns:p14="http://schemas.microsoft.com/office/powerpoint/2010/main" val="1710514416"/>
              </p:ext>
            </p:extLst>
          </p:nvPr>
        </p:nvGraphicFramePr>
        <p:xfrm>
          <a:off x="3707903" y="1340768"/>
          <a:ext cx="5307764" cy="5265191"/>
        </p:xfrm>
        <a:graphic>
          <a:graphicData uri="http://schemas.openxmlformats.org/drawingml/2006/table">
            <a:tbl>
              <a:tblPr firstRow="1" bandRow="1">
                <a:tableStyleId>{5C22544A-7EE6-4342-B048-85BDC9FD1C3A}</a:tableStyleId>
              </a:tblPr>
              <a:tblGrid>
                <a:gridCol w="3028188"/>
                <a:gridCol w="1008112"/>
                <a:gridCol w="1271464"/>
              </a:tblGrid>
              <a:tr h="360040">
                <a:tc>
                  <a:txBody>
                    <a:bodyPr/>
                    <a:lstStyle/>
                    <a:p>
                      <a:pPr algn="ctr"/>
                      <a:r>
                        <a:rPr lang="en-US" sz="2800" dirty="0" smtClean="0"/>
                        <a:t>Event</a:t>
                      </a:r>
                      <a:endParaRPr lang="en-US" sz="2800" dirty="0"/>
                    </a:p>
                  </a:txBody>
                  <a:tcPr anchor="ctr"/>
                </a:tc>
                <a:tc>
                  <a:txBody>
                    <a:bodyPr/>
                    <a:lstStyle/>
                    <a:p>
                      <a:pPr algn="ctr"/>
                      <a:r>
                        <a:rPr lang="en-US" sz="2400" dirty="0" smtClean="0"/>
                        <a:t>Latest</a:t>
                      </a:r>
                    </a:p>
                    <a:p>
                      <a:pPr algn="ctr"/>
                      <a:r>
                        <a:rPr lang="en-US" sz="2400" dirty="0" err="1" smtClean="0"/>
                        <a:t>LSN</a:t>
                      </a:r>
                      <a:endParaRPr lang="en-US" sz="2400" dirty="0"/>
                    </a:p>
                  </a:txBody>
                  <a:tcPr anchor="ctr"/>
                </a:tc>
                <a:tc>
                  <a:txBody>
                    <a:bodyPr/>
                    <a:lstStyle/>
                    <a:p>
                      <a:pPr algn="ctr"/>
                      <a:r>
                        <a:rPr lang="en-US" sz="2400" dirty="0" smtClean="0"/>
                        <a:t>Durable</a:t>
                      </a:r>
                    </a:p>
                    <a:p>
                      <a:pPr algn="ctr"/>
                      <a:r>
                        <a:rPr lang="en-US" sz="2400" dirty="0" err="1" smtClean="0"/>
                        <a:t>LSN</a:t>
                      </a:r>
                      <a:endParaRPr lang="en-US" sz="2400" dirty="0"/>
                    </a:p>
                  </a:txBody>
                  <a:tcPr anchor="ctr"/>
                </a:tc>
              </a:tr>
              <a:tr h="567288">
                <a:tc>
                  <a:txBody>
                    <a:bodyPr/>
                    <a:lstStyle/>
                    <a:p>
                      <a:pPr algn="ctr"/>
                      <a:r>
                        <a:rPr lang="en-US" sz="3200" dirty="0" err="1" smtClean="0"/>
                        <a:t>T2</a:t>
                      </a:r>
                      <a:r>
                        <a:rPr lang="en-US" sz="3200" dirty="0" smtClean="0"/>
                        <a:t>: D=20</a:t>
                      </a:r>
                      <a:endParaRPr lang="en-US" sz="3200" dirty="0"/>
                    </a:p>
                  </a:txBody>
                  <a:tcPr anchor="ctr"/>
                </a:tc>
                <a:tc>
                  <a:txBody>
                    <a:bodyPr/>
                    <a:lstStyle/>
                    <a:p>
                      <a:pPr algn="ctr"/>
                      <a:r>
                        <a:rPr lang="en-US" sz="2800" dirty="0" smtClean="0"/>
                        <a:t>1</a:t>
                      </a:r>
                      <a:endParaRPr lang="en-US" sz="2800" dirty="0"/>
                    </a:p>
                  </a:txBody>
                  <a:tcPr anchor="ctr"/>
                </a:tc>
                <a:tc>
                  <a:txBody>
                    <a:bodyPr/>
                    <a:lstStyle/>
                    <a:p>
                      <a:pPr algn="ctr"/>
                      <a:r>
                        <a:rPr lang="en-US" sz="2800" dirty="0" smtClean="0"/>
                        <a:t>0</a:t>
                      </a:r>
                      <a:endParaRPr lang="en-US" sz="2800" dirty="0"/>
                    </a:p>
                  </a:txBody>
                  <a:tcPr anchor="ctr"/>
                </a:tc>
              </a:tr>
              <a:tr h="576064">
                <a:tc>
                  <a:txBody>
                    <a:bodyPr/>
                    <a:lstStyle/>
                    <a:p>
                      <a:pPr algn="ctr"/>
                      <a:r>
                        <a:rPr lang="en-US" sz="3200" dirty="0" smtClean="0">
                          <a:solidFill>
                            <a:srgbClr val="FF0000"/>
                          </a:solidFill>
                        </a:rPr>
                        <a:t>(</a:t>
                      </a:r>
                      <a:r>
                        <a:rPr lang="en-US" sz="3200" dirty="0" err="1" smtClean="0">
                          <a:solidFill>
                            <a:srgbClr val="FF0000"/>
                          </a:solidFill>
                        </a:rPr>
                        <a:t>T1</a:t>
                      </a:r>
                      <a:r>
                        <a:rPr lang="en-US" sz="3200" dirty="0" smtClean="0">
                          <a:solidFill>
                            <a:srgbClr val="FF0000"/>
                          </a:solidFill>
                        </a:rPr>
                        <a:t>: Read D) </a:t>
                      </a:r>
                      <a:endParaRPr lang="en-US" sz="3200" dirty="0">
                        <a:solidFill>
                          <a:srgbClr val="FF0000"/>
                        </a:solidFill>
                      </a:endParaRPr>
                    </a:p>
                  </a:txBody>
                  <a:tcPr anchor="ctr"/>
                </a:tc>
                <a:tc>
                  <a:txBody>
                    <a:bodyPr/>
                    <a:lstStyle/>
                    <a:p>
                      <a:pPr algn="ctr"/>
                      <a:r>
                        <a:rPr lang="en-US" sz="2800" dirty="0" smtClean="0"/>
                        <a:t>2</a:t>
                      </a:r>
                      <a:endParaRPr lang="en-US" sz="2800" dirty="0"/>
                    </a:p>
                  </a:txBody>
                  <a:tcPr anchor="ctr"/>
                </a:tc>
                <a:tc>
                  <a:txBody>
                    <a:bodyPr/>
                    <a:lstStyle/>
                    <a:p>
                      <a:pPr algn="ctr"/>
                      <a:r>
                        <a:rPr lang="en-US" sz="2800" dirty="0" smtClean="0"/>
                        <a:t>0</a:t>
                      </a:r>
                      <a:endParaRPr lang="en-US" sz="2800" dirty="0"/>
                    </a:p>
                  </a:txBody>
                  <a:tcPr anchor="ctr"/>
                </a:tc>
              </a:tr>
              <a:tr h="504056">
                <a:tc>
                  <a:txBody>
                    <a:bodyPr/>
                    <a:lstStyle/>
                    <a:p>
                      <a:pPr algn="ctr"/>
                      <a:r>
                        <a:rPr lang="en-US" sz="3200" dirty="0" err="1" smtClean="0">
                          <a:solidFill>
                            <a:schemeClr val="tx1"/>
                          </a:solidFill>
                        </a:rPr>
                        <a:t>T2</a:t>
                      </a:r>
                      <a:r>
                        <a:rPr lang="en-US" sz="3200" dirty="0" smtClean="0">
                          <a:solidFill>
                            <a:schemeClr val="tx1"/>
                          </a:solidFill>
                        </a:rPr>
                        <a:t>:</a:t>
                      </a:r>
                      <a:r>
                        <a:rPr lang="en-US" sz="3200" baseline="0" dirty="0" smtClean="0">
                          <a:solidFill>
                            <a:schemeClr val="tx1"/>
                          </a:solidFill>
                        </a:rPr>
                        <a:t> Commit-</a:t>
                      </a:r>
                      <a:r>
                        <a:rPr lang="en-US" sz="3200" baseline="0" dirty="0" err="1" smtClean="0">
                          <a:solidFill>
                            <a:schemeClr val="tx1"/>
                          </a:solidFill>
                        </a:rPr>
                        <a:t>Req</a:t>
                      </a:r>
                      <a:endParaRPr lang="en-US" sz="3200" dirty="0">
                        <a:solidFill>
                          <a:schemeClr val="tx1"/>
                        </a:solidFill>
                      </a:endParaRPr>
                    </a:p>
                  </a:txBody>
                  <a:tcPr anchor="ctr"/>
                </a:tc>
                <a:tc>
                  <a:txBody>
                    <a:bodyPr/>
                    <a:lstStyle/>
                    <a:p>
                      <a:pPr algn="ctr"/>
                      <a:r>
                        <a:rPr lang="en-US" sz="2800" dirty="0" smtClean="0"/>
                        <a:t>3</a:t>
                      </a:r>
                      <a:endParaRPr lang="en-US" sz="2800" dirty="0"/>
                    </a:p>
                  </a:txBody>
                  <a:tcPr anchor="ctr"/>
                </a:tc>
                <a:tc>
                  <a:txBody>
                    <a:bodyPr/>
                    <a:lstStyle/>
                    <a:p>
                      <a:pPr algn="ctr"/>
                      <a:r>
                        <a:rPr lang="en-US" sz="2800" dirty="0" smtClean="0"/>
                        <a:t>0</a:t>
                      </a:r>
                      <a:endParaRPr lang="en-US" sz="2800" dirty="0"/>
                    </a:p>
                  </a:txBody>
                  <a:tcPr anchor="ctr"/>
                </a:tc>
              </a:tr>
              <a:tr h="561960">
                <a:tc>
                  <a:txBody>
                    <a:bodyPr/>
                    <a:lstStyle/>
                    <a:p>
                      <a:pPr algn="ctr"/>
                      <a:r>
                        <a:rPr lang="en-US" sz="2400" dirty="0" err="1" smtClean="0">
                          <a:solidFill>
                            <a:srgbClr val="0000FF"/>
                          </a:solidFill>
                        </a:rPr>
                        <a:t>T1</a:t>
                      </a:r>
                      <a:r>
                        <a:rPr lang="en-US" sz="2400" dirty="0" smtClean="0">
                          <a:solidFill>
                            <a:srgbClr val="0000FF"/>
                          </a:solidFill>
                        </a:rPr>
                        <a:t>:</a:t>
                      </a:r>
                      <a:r>
                        <a:rPr lang="en-US" sz="2400" baseline="0" dirty="0" smtClean="0">
                          <a:solidFill>
                            <a:srgbClr val="0000FF"/>
                          </a:solidFill>
                        </a:rPr>
                        <a:t> Read D </a:t>
                      </a:r>
                      <a:r>
                        <a:rPr lang="en-US" sz="2400" baseline="0" dirty="0" smtClean="0">
                          <a:solidFill>
                            <a:srgbClr val="FF0000"/>
                          </a:solidFill>
                        </a:rPr>
                        <a:t>(max-tag=3)</a:t>
                      </a:r>
                      <a:endParaRPr lang="en-US" sz="2400" dirty="0">
                        <a:solidFill>
                          <a:srgbClr val="FF0000"/>
                        </a:solidFill>
                      </a:endParaRPr>
                    </a:p>
                  </a:txBody>
                  <a:tcPr anchor="ctr"/>
                </a:tc>
                <a:tc>
                  <a:txBody>
                    <a:bodyPr/>
                    <a:lstStyle/>
                    <a:p>
                      <a:pPr algn="ctr"/>
                      <a:r>
                        <a:rPr lang="en-US" sz="2800" dirty="0" smtClean="0"/>
                        <a:t>4</a:t>
                      </a:r>
                      <a:endParaRPr lang="en-US" sz="2800" dirty="0"/>
                    </a:p>
                  </a:txBody>
                  <a:tcPr anchor="ctr"/>
                </a:tc>
                <a:tc>
                  <a:txBody>
                    <a:bodyPr/>
                    <a:lstStyle/>
                    <a:p>
                      <a:pPr algn="ctr"/>
                      <a:r>
                        <a:rPr lang="en-US" sz="2800" dirty="0" smtClean="0"/>
                        <a:t>0</a:t>
                      </a:r>
                      <a:endParaRPr lang="en-US" sz="2800" dirty="0"/>
                    </a:p>
                  </a:txBody>
                  <a:tcPr anchor="ctr"/>
                </a:tc>
              </a:tr>
              <a:tr h="561960">
                <a:tc>
                  <a:txBody>
                    <a:bodyPr/>
                    <a:lstStyle/>
                    <a:p>
                      <a:pPr algn="ctr"/>
                      <a:r>
                        <a:rPr lang="en-US" sz="2800" dirty="0" err="1" smtClean="0">
                          <a:solidFill>
                            <a:srgbClr val="FF0000"/>
                          </a:solidFill>
                        </a:rPr>
                        <a:t>T1</a:t>
                      </a:r>
                      <a:r>
                        <a:rPr lang="en-US" sz="2800" dirty="0" smtClean="0">
                          <a:solidFill>
                            <a:srgbClr val="FF0000"/>
                          </a:solidFill>
                        </a:rPr>
                        <a:t>:</a:t>
                      </a:r>
                      <a:r>
                        <a:rPr lang="en-US" sz="2800" baseline="0" dirty="0" smtClean="0">
                          <a:solidFill>
                            <a:srgbClr val="FF0000"/>
                          </a:solidFill>
                        </a:rPr>
                        <a:t> Commit-</a:t>
                      </a:r>
                      <a:r>
                        <a:rPr lang="en-US" sz="2800" baseline="0" dirty="0" err="1" smtClean="0">
                          <a:solidFill>
                            <a:srgbClr val="FF0000"/>
                          </a:solidFill>
                        </a:rPr>
                        <a:t>Req</a:t>
                      </a:r>
                      <a:endParaRPr lang="en-US" sz="2800" dirty="0">
                        <a:solidFill>
                          <a:srgbClr val="FF0000"/>
                        </a:solidFill>
                      </a:endParaRPr>
                    </a:p>
                  </a:txBody>
                  <a:tcPr anchor="ctr"/>
                </a:tc>
                <a:tc>
                  <a:txBody>
                    <a:bodyPr/>
                    <a:lstStyle/>
                    <a:p>
                      <a:pPr algn="ctr"/>
                      <a:r>
                        <a:rPr lang="en-US" sz="2800" dirty="0" smtClean="0"/>
                        <a:t>5</a:t>
                      </a:r>
                      <a:endParaRPr lang="en-US" sz="2800" dirty="0"/>
                    </a:p>
                  </a:txBody>
                  <a:tcPr anchor="ctr"/>
                </a:tc>
                <a:tc>
                  <a:txBody>
                    <a:bodyPr/>
                    <a:lstStyle/>
                    <a:p>
                      <a:pPr algn="ctr"/>
                      <a:r>
                        <a:rPr lang="en-US" sz="2800" dirty="0" smtClean="0"/>
                        <a:t>1</a:t>
                      </a:r>
                      <a:endParaRPr lang="en-US" sz="2800" dirty="0"/>
                    </a:p>
                  </a:txBody>
                  <a:tcPr anchor="ctr"/>
                </a:tc>
              </a:tr>
              <a:tr h="732081">
                <a:tc>
                  <a:txBody>
                    <a:bodyPr/>
                    <a:lstStyle/>
                    <a:p>
                      <a:pPr algn="ctr"/>
                      <a:r>
                        <a:rPr lang="en-US" sz="2800" dirty="0" err="1" smtClean="0">
                          <a:solidFill>
                            <a:srgbClr val="0000FF"/>
                          </a:solidFill>
                        </a:rPr>
                        <a:t>T3</a:t>
                      </a:r>
                      <a:r>
                        <a:rPr lang="en-US" sz="2800" dirty="0" smtClean="0">
                          <a:solidFill>
                            <a:srgbClr val="0000FF"/>
                          </a:solidFill>
                        </a:rPr>
                        <a:t>: Read E (max-tag=0) &amp; Commit</a:t>
                      </a:r>
                      <a:endParaRPr lang="en-US" sz="2800" dirty="0">
                        <a:solidFill>
                          <a:srgbClr val="0000FF"/>
                        </a:solidFill>
                      </a:endParaRPr>
                    </a:p>
                  </a:txBody>
                  <a:tcPr anchor="ctr"/>
                </a:tc>
                <a:tc>
                  <a:txBody>
                    <a:bodyPr/>
                    <a:lstStyle/>
                    <a:p>
                      <a:pPr algn="ctr"/>
                      <a:r>
                        <a:rPr lang="en-US" sz="2800" dirty="0" smtClean="0"/>
                        <a:t>6</a:t>
                      </a:r>
                      <a:endParaRPr lang="en-US" sz="2800" dirty="0"/>
                    </a:p>
                  </a:txBody>
                  <a:tcPr anchor="ctr"/>
                </a:tc>
                <a:tc>
                  <a:txBody>
                    <a:bodyPr/>
                    <a:lstStyle/>
                    <a:p>
                      <a:pPr algn="ctr"/>
                      <a:r>
                        <a:rPr lang="en-US" sz="2800" dirty="0" smtClean="0"/>
                        <a:t>2</a:t>
                      </a:r>
                      <a:endParaRPr lang="en-US" sz="2800" dirty="0"/>
                    </a:p>
                  </a:txBody>
                  <a:tcPr anchor="ctr"/>
                </a:tc>
              </a:tr>
              <a:tr h="636071">
                <a:tc>
                  <a:txBody>
                    <a:bodyPr/>
                    <a:lstStyle/>
                    <a:p>
                      <a:pPr algn="ctr"/>
                      <a:r>
                        <a:rPr lang="en-US" sz="2800" dirty="0" err="1" smtClean="0"/>
                        <a:t>T1</a:t>
                      </a:r>
                      <a:r>
                        <a:rPr lang="en-US" sz="2800" dirty="0" smtClean="0"/>
                        <a:t>, </a:t>
                      </a:r>
                      <a:r>
                        <a:rPr lang="en-US" sz="2800" dirty="0" err="1" smtClean="0"/>
                        <a:t>T2</a:t>
                      </a:r>
                      <a:r>
                        <a:rPr lang="en-US" sz="2800" dirty="0" smtClean="0"/>
                        <a:t>: Commit</a:t>
                      </a:r>
                      <a:endParaRPr lang="en-US" sz="2800" dirty="0"/>
                    </a:p>
                  </a:txBody>
                  <a:tcPr anchor="ctr"/>
                </a:tc>
                <a:tc>
                  <a:txBody>
                    <a:bodyPr/>
                    <a:lstStyle/>
                    <a:p>
                      <a:pPr algn="ctr"/>
                      <a:r>
                        <a:rPr lang="en-US" sz="2800" dirty="0" smtClean="0"/>
                        <a:t>7</a:t>
                      </a:r>
                      <a:endParaRPr lang="en-US" sz="2800" dirty="0"/>
                    </a:p>
                  </a:txBody>
                  <a:tcPr anchor="ctr"/>
                </a:tc>
                <a:tc>
                  <a:txBody>
                    <a:bodyPr/>
                    <a:lstStyle/>
                    <a:p>
                      <a:pPr algn="ctr"/>
                      <a:r>
                        <a:rPr lang="en-US" sz="2800" dirty="0" smtClean="0"/>
                        <a:t>3</a:t>
                      </a:r>
                      <a:endParaRPr lang="en-US" sz="2800" dirty="0"/>
                    </a:p>
                  </a:txBody>
                  <a:tcPr anchor="ctr"/>
                </a:tc>
              </a:tr>
            </a:tbl>
          </a:graphicData>
        </a:graphic>
      </p:graphicFrame>
      <p:sp>
        <p:nvSpPr>
          <p:cNvPr id="18" name="Rectangle 17"/>
          <p:cNvSpPr/>
          <p:nvPr/>
        </p:nvSpPr>
        <p:spPr>
          <a:xfrm>
            <a:off x="829516" y="4437112"/>
            <a:ext cx="1728192" cy="679790"/>
          </a:xfrm>
          <a:prstGeom prst="rect">
            <a:avLst/>
          </a:prstGeom>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dirty="0" smtClean="0">
                <a:solidFill>
                  <a:prstClr val="white"/>
                </a:solidFill>
              </a:rPr>
              <a:t>E=5</a:t>
            </a:r>
            <a:endParaRPr lang="en-US" sz="4400" dirty="0">
              <a:solidFill>
                <a:prstClr val="white"/>
              </a:solidFill>
            </a:endParaRPr>
          </a:p>
        </p:txBody>
      </p:sp>
      <p:cxnSp>
        <p:nvCxnSpPr>
          <p:cNvPr id="19" name="Curved Connector 18"/>
          <p:cNvCxnSpPr/>
          <p:nvPr/>
        </p:nvCxnSpPr>
        <p:spPr>
          <a:xfrm rot="16200000" flipH="1">
            <a:off x="2017648" y="5224914"/>
            <a:ext cx="576064" cy="360040"/>
          </a:xfrm>
          <a:prstGeom prst="curvedConnector3">
            <a:avLst/>
          </a:prstGeom>
          <a:ln w="19050" cap="rnd" cmpd="dbl">
            <a:solidFill>
              <a:schemeClr val="tx1"/>
            </a:soli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20" name="Curved Connector 19"/>
          <p:cNvCxnSpPr/>
          <p:nvPr/>
        </p:nvCxnSpPr>
        <p:spPr>
          <a:xfrm rot="16200000" flipH="1">
            <a:off x="1981643" y="5332925"/>
            <a:ext cx="648078" cy="216028"/>
          </a:xfrm>
          <a:prstGeom prst="curvedConnector3">
            <a:avLst>
              <a:gd name="adj1" fmla="val 36283"/>
            </a:avLst>
          </a:prstGeom>
          <a:ln w="19050" cap="rnd" cmpd="dbl">
            <a:solidFill>
              <a:schemeClr val="tx1"/>
            </a:soli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21" name="Snip Same Side Corner Rectangle 20"/>
          <p:cNvSpPr/>
          <p:nvPr/>
        </p:nvSpPr>
        <p:spPr>
          <a:xfrm rot="21062123">
            <a:off x="2305682" y="5702506"/>
            <a:ext cx="468050" cy="936104"/>
          </a:xfrm>
          <a:prstGeom prst="snip2SameRect">
            <a:avLst/>
          </a:prstGeom>
          <a:solidFill>
            <a:schemeClr val="bg2">
              <a:lumMod val="90000"/>
            </a:schemeClr>
          </a:solidFill>
          <a:ln w="25400">
            <a:solidFill>
              <a:schemeClr val="accent4">
                <a:lumMod val="75000"/>
              </a:schemeClr>
            </a:solidFill>
          </a:ln>
          <a:effectLst>
            <a:outerShdw blurRad="114300" dist="38100" dir="2700000" sx="105000" sy="105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2" name="TextBox 21"/>
          <p:cNvSpPr txBox="1"/>
          <p:nvPr/>
        </p:nvSpPr>
        <p:spPr>
          <a:xfrm rot="21155173">
            <a:off x="2370266" y="5939725"/>
            <a:ext cx="288032" cy="461665"/>
          </a:xfrm>
          <a:prstGeom prst="rect">
            <a:avLst/>
          </a:prstGeom>
          <a:noFill/>
        </p:spPr>
        <p:txBody>
          <a:bodyPr wrap="square" rtlCol="0">
            <a:spAutoFit/>
          </a:bodyPr>
          <a:lstStyle/>
          <a:p>
            <a:r>
              <a:rPr lang="en-US" sz="2400" dirty="0" smtClean="0">
                <a:solidFill>
                  <a:prstClr val="black"/>
                </a:solidFill>
              </a:rPr>
              <a:t>0</a:t>
            </a:r>
            <a:endParaRPr lang="en-US" sz="2400" dirty="0">
              <a:solidFill>
                <a:prstClr val="black"/>
              </a:solidFill>
            </a:endParaRPr>
          </a:p>
        </p:txBody>
      </p:sp>
      <p:sp>
        <p:nvSpPr>
          <p:cNvPr id="23" name="TextBox 22"/>
          <p:cNvSpPr txBox="1"/>
          <p:nvPr/>
        </p:nvSpPr>
        <p:spPr>
          <a:xfrm>
            <a:off x="2589804" y="2236224"/>
            <a:ext cx="720080" cy="369332"/>
          </a:xfrm>
          <a:prstGeom prst="rect">
            <a:avLst/>
          </a:prstGeom>
          <a:noFill/>
        </p:spPr>
        <p:txBody>
          <a:bodyPr wrap="square" rtlCol="0">
            <a:spAutoFit/>
          </a:bodyPr>
          <a:lstStyle/>
          <a:p>
            <a:r>
              <a:rPr lang="en-US" u="sng" dirty="0" smtClean="0">
                <a:solidFill>
                  <a:prstClr val="black"/>
                </a:solidFill>
              </a:rPr>
              <a:t>tag</a:t>
            </a:r>
            <a:endParaRPr lang="en-US" u="sng" dirty="0">
              <a:solidFill>
                <a:prstClr val="black"/>
              </a:solidFill>
            </a:endParaRPr>
          </a:p>
        </p:txBody>
      </p:sp>
      <p:sp>
        <p:nvSpPr>
          <p:cNvPr id="24" name="TextBox 23"/>
          <p:cNvSpPr txBox="1"/>
          <p:nvPr/>
        </p:nvSpPr>
        <p:spPr>
          <a:xfrm>
            <a:off x="2557708" y="5220268"/>
            <a:ext cx="720080" cy="369332"/>
          </a:xfrm>
          <a:prstGeom prst="rect">
            <a:avLst/>
          </a:prstGeom>
          <a:noFill/>
        </p:spPr>
        <p:txBody>
          <a:bodyPr wrap="square" rtlCol="0">
            <a:spAutoFit/>
          </a:bodyPr>
          <a:lstStyle/>
          <a:p>
            <a:r>
              <a:rPr lang="en-US" u="sng" dirty="0" smtClean="0">
                <a:solidFill>
                  <a:prstClr val="black"/>
                </a:solidFill>
              </a:rPr>
              <a:t>tag</a:t>
            </a:r>
            <a:endParaRPr lang="en-US" u="sng" dirty="0">
              <a:solidFill>
                <a:prstClr val="black"/>
              </a:solidFill>
            </a:endParaRPr>
          </a:p>
        </p:txBody>
      </p:sp>
      <p:sp>
        <p:nvSpPr>
          <p:cNvPr id="25" name="Rectangle 24"/>
          <p:cNvSpPr/>
          <p:nvPr/>
        </p:nvSpPr>
        <p:spPr>
          <a:xfrm>
            <a:off x="829516" y="2196557"/>
            <a:ext cx="1078188" cy="543997"/>
          </a:xfrm>
          <a:prstGeom prst="rect">
            <a:avLst/>
          </a:prstGeom>
          <a:no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3600" dirty="0" err="1" smtClean="0">
                <a:solidFill>
                  <a:prstClr val="black"/>
                </a:solidFill>
              </a:rPr>
              <a:t>T2:X</a:t>
            </a:r>
            <a:endParaRPr lang="en-US" sz="3600" dirty="0">
              <a:solidFill>
                <a:prstClr val="black"/>
              </a:solidFill>
            </a:endParaRPr>
          </a:p>
        </p:txBody>
      </p:sp>
      <p:sp>
        <p:nvSpPr>
          <p:cNvPr id="27" name="Rectangle 26"/>
          <p:cNvSpPr/>
          <p:nvPr/>
        </p:nvSpPr>
        <p:spPr>
          <a:xfrm>
            <a:off x="827584" y="2793831"/>
            <a:ext cx="1078188" cy="543997"/>
          </a:xfrm>
          <a:prstGeom prst="rect">
            <a:avLst/>
          </a:prstGeom>
          <a:noFill/>
          <a:ln w="25400">
            <a:solidFill>
              <a:schemeClr val="tx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3600" dirty="0" err="1" smtClean="0">
                <a:solidFill>
                  <a:prstClr val="black"/>
                </a:solidFill>
              </a:rPr>
              <a:t>T1:S</a:t>
            </a:r>
            <a:endParaRPr lang="en-US" sz="3600" dirty="0">
              <a:solidFill>
                <a:prstClr val="black"/>
              </a:solidFill>
            </a:endParaRPr>
          </a:p>
        </p:txBody>
      </p:sp>
      <p:sp>
        <p:nvSpPr>
          <p:cNvPr id="28" name="TextBox 27"/>
          <p:cNvSpPr txBox="1"/>
          <p:nvPr/>
        </p:nvSpPr>
        <p:spPr>
          <a:xfrm>
            <a:off x="327392" y="2196557"/>
            <a:ext cx="502124" cy="523220"/>
          </a:xfrm>
          <a:prstGeom prst="rect">
            <a:avLst/>
          </a:prstGeom>
          <a:noFill/>
        </p:spPr>
        <p:txBody>
          <a:bodyPr wrap="square" rtlCol="0">
            <a:spAutoFit/>
          </a:bodyPr>
          <a:lstStyle/>
          <a:p>
            <a:r>
              <a:rPr lang="en-US" sz="2800" dirty="0" smtClean="0">
                <a:solidFill>
                  <a:srgbClr val="0000FF"/>
                </a:solidFill>
                <a:sym typeface="Wingdings"/>
              </a:rPr>
              <a:t></a:t>
            </a:r>
            <a:endParaRPr lang="en-US" sz="2800" dirty="0">
              <a:solidFill>
                <a:srgbClr val="0000FF"/>
              </a:solidFill>
            </a:endParaRPr>
          </a:p>
        </p:txBody>
      </p:sp>
      <p:sp>
        <p:nvSpPr>
          <p:cNvPr id="30" name="Rectangle 29"/>
          <p:cNvSpPr/>
          <p:nvPr/>
        </p:nvSpPr>
        <p:spPr>
          <a:xfrm>
            <a:off x="827584" y="5189259"/>
            <a:ext cx="1078188" cy="543997"/>
          </a:xfrm>
          <a:prstGeom prst="rect">
            <a:avLst/>
          </a:prstGeom>
          <a:no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3600" dirty="0" err="1" smtClean="0">
                <a:solidFill>
                  <a:prstClr val="black"/>
                </a:solidFill>
              </a:rPr>
              <a:t>T3:S</a:t>
            </a:r>
            <a:endParaRPr lang="en-US" sz="3600" dirty="0">
              <a:solidFill>
                <a:prstClr val="black"/>
              </a:solidFill>
            </a:endParaRPr>
          </a:p>
        </p:txBody>
      </p:sp>
      <p:sp>
        <p:nvSpPr>
          <p:cNvPr id="31" name="TextBox 30"/>
          <p:cNvSpPr txBox="1"/>
          <p:nvPr/>
        </p:nvSpPr>
        <p:spPr>
          <a:xfrm>
            <a:off x="323528" y="5210036"/>
            <a:ext cx="502124" cy="523220"/>
          </a:xfrm>
          <a:prstGeom prst="rect">
            <a:avLst/>
          </a:prstGeom>
          <a:noFill/>
        </p:spPr>
        <p:txBody>
          <a:bodyPr wrap="square" rtlCol="0">
            <a:spAutoFit/>
          </a:bodyPr>
          <a:lstStyle/>
          <a:p>
            <a:r>
              <a:rPr lang="en-US" sz="2800" dirty="0" smtClean="0">
                <a:solidFill>
                  <a:srgbClr val="0000FF"/>
                </a:solidFill>
                <a:sym typeface="Wingdings"/>
              </a:rPr>
              <a:t></a:t>
            </a:r>
            <a:endParaRPr lang="en-US" sz="2800" dirty="0">
              <a:solidFill>
                <a:srgbClr val="0000FF"/>
              </a:solidFill>
            </a:endParaRPr>
          </a:p>
        </p:txBody>
      </p:sp>
      <p:sp>
        <p:nvSpPr>
          <p:cNvPr id="33" name="TextBox 32"/>
          <p:cNvSpPr txBox="1"/>
          <p:nvPr/>
        </p:nvSpPr>
        <p:spPr>
          <a:xfrm rot="21155173">
            <a:off x="2395691" y="2946653"/>
            <a:ext cx="288032" cy="461665"/>
          </a:xfrm>
          <a:prstGeom prst="rect">
            <a:avLst/>
          </a:prstGeom>
          <a:solidFill>
            <a:schemeClr val="bg2">
              <a:lumMod val="90000"/>
            </a:schemeClr>
          </a:solidFill>
        </p:spPr>
        <p:txBody>
          <a:bodyPr wrap="square" rtlCol="0">
            <a:spAutoFit/>
          </a:bodyPr>
          <a:lstStyle/>
          <a:p>
            <a:r>
              <a:rPr lang="en-US" sz="2400" dirty="0" smtClean="0">
                <a:solidFill>
                  <a:srgbClr val="FF0000"/>
                </a:solidFill>
              </a:rPr>
              <a:t>3</a:t>
            </a:r>
            <a:endParaRPr lang="en-US" sz="2400" dirty="0">
              <a:solidFill>
                <a:srgbClr val="FF0000"/>
              </a:solidFill>
            </a:endParaRPr>
          </a:p>
        </p:txBody>
      </p:sp>
      <p:sp>
        <p:nvSpPr>
          <p:cNvPr id="34" name="TextBox 33"/>
          <p:cNvSpPr txBox="1"/>
          <p:nvPr/>
        </p:nvSpPr>
        <p:spPr>
          <a:xfrm>
            <a:off x="571693" y="1052736"/>
            <a:ext cx="1840067" cy="369332"/>
          </a:xfrm>
          <a:prstGeom prst="rect">
            <a:avLst/>
          </a:prstGeom>
          <a:noFill/>
        </p:spPr>
        <p:txBody>
          <a:bodyPr wrap="square" rtlCol="0">
            <a:spAutoFit/>
          </a:bodyPr>
          <a:lstStyle/>
          <a:p>
            <a:r>
              <a:rPr lang="en-US" u="sng" dirty="0" smtClean="0">
                <a:solidFill>
                  <a:prstClr val="black"/>
                </a:solidFill>
              </a:rPr>
              <a:t>Lock-queue: "D"</a:t>
            </a:r>
            <a:endParaRPr lang="en-US" u="sng" dirty="0">
              <a:solidFill>
                <a:prstClr val="black"/>
              </a:solidFill>
            </a:endParaRPr>
          </a:p>
        </p:txBody>
      </p:sp>
      <p:sp>
        <p:nvSpPr>
          <p:cNvPr id="35" name="TextBox 34"/>
          <p:cNvSpPr txBox="1"/>
          <p:nvPr/>
        </p:nvSpPr>
        <p:spPr>
          <a:xfrm>
            <a:off x="571693" y="4067780"/>
            <a:ext cx="1840067" cy="369332"/>
          </a:xfrm>
          <a:prstGeom prst="rect">
            <a:avLst/>
          </a:prstGeom>
          <a:noFill/>
        </p:spPr>
        <p:txBody>
          <a:bodyPr wrap="square" rtlCol="0">
            <a:spAutoFit/>
          </a:bodyPr>
          <a:lstStyle/>
          <a:p>
            <a:r>
              <a:rPr lang="en-US" u="sng" dirty="0" smtClean="0">
                <a:solidFill>
                  <a:prstClr val="black"/>
                </a:solidFill>
              </a:rPr>
              <a:t>Lock-queue: "E"</a:t>
            </a:r>
            <a:endParaRPr lang="en-US" u="sng" dirty="0">
              <a:solidFill>
                <a:prstClr val="black"/>
              </a:solidFill>
            </a:endParaRPr>
          </a:p>
        </p:txBody>
      </p:sp>
      <p:sp>
        <p:nvSpPr>
          <p:cNvPr id="36" name="TextBox 35"/>
          <p:cNvSpPr txBox="1"/>
          <p:nvPr/>
        </p:nvSpPr>
        <p:spPr>
          <a:xfrm>
            <a:off x="323528" y="2833772"/>
            <a:ext cx="502124" cy="523220"/>
          </a:xfrm>
          <a:prstGeom prst="rect">
            <a:avLst/>
          </a:prstGeom>
          <a:noFill/>
        </p:spPr>
        <p:txBody>
          <a:bodyPr wrap="square" rtlCol="0">
            <a:spAutoFit/>
          </a:bodyPr>
          <a:lstStyle/>
          <a:p>
            <a:r>
              <a:rPr lang="en-US" sz="2800" dirty="0" smtClean="0">
                <a:solidFill>
                  <a:srgbClr val="0000FF"/>
                </a:solidFill>
                <a:sym typeface="Wingdings"/>
              </a:rPr>
              <a:t></a:t>
            </a:r>
            <a:endParaRPr lang="en-US" sz="2800" dirty="0">
              <a:solidFill>
                <a:srgbClr val="0000FF"/>
              </a:solidFill>
            </a:endParaRPr>
          </a:p>
        </p:txBody>
      </p:sp>
      <p:sp>
        <p:nvSpPr>
          <p:cNvPr id="37" name="Right Arrow 36"/>
          <p:cNvSpPr/>
          <p:nvPr/>
        </p:nvSpPr>
        <p:spPr>
          <a:xfrm>
            <a:off x="3393264" y="2236224"/>
            <a:ext cx="458656" cy="338833"/>
          </a:xfrm>
          <a:prstGeom prst="rightArrow">
            <a:avLst/>
          </a:prstGeom>
          <a:solidFill>
            <a:srgbClr val="00B050"/>
          </a:solidFill>
          <a:ln w="25400">
            <a:solidFill>
              <a:srgbClr val="0070C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40" name="Rectangle 39"/>
          <p:cNvSpPr/>
          <p:nvPr/>
        </p:nvSpPr>
        <p:spPr>
          <a:xfrm>
            <a:off x="827584" y="1412776"/>
            <a:ext cx="1728192" cy="715538"/>
          </a:xfrm>
          <a:prstGeom prst="rect">
            <a:avLst/>
          </a:prstGeom>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dirty="0" smtClean="0">
                <a:solidFill>
                  <a:prstClr val="white"/>
                </a:solidFill>
              </a:rPr>
              <a:t>D=</a:t>
            </a:r>
            <a:r>
              <a:rPr lang="en-US" sz="4400" dirty="0" smtClean="0">
                <a:solidFill>
                  <a:srgbClr val="FFFF00"/>
                </a:solidFill>
              </a:rPr>
              <a:t>20</a:t>
            </a:r>
            <a:endParaRPr lang="en-US" sz="4400" dirty="0">
              <a:solidFill>
                <a:srgbClr val="FFFF00"/>
              </a:solidFill>
            </a:endParaRPr>
          </a:p>
        </p:txBody>
      </p:sp>
      <p:grpSp>
        <p:nvGrpSpPr>
          <p:cNvPr id="42" name="Group 41"/>
          <p:cNvGrpSpPr/>
          <p:nvPr/>
        </p:nvGrpSpPr>
        <p:grpSpPr>
          <a:xfrm>
            <a:off x="464697" y="5733256"/>
            <a:ext cx="578911" cy="980727"/>
            <a:chOff x="784910" y="4960050"/>
            <a:chExt cx="906770" cy="1478345"/>
          </a:xfrm>
        </p:grpSpPr>
        <p:pic>
          <p:nvPicPr>
            <p:cNvPr id="43" name="Picture 2" descr="C:\Documents and Settings\chippy\Local Settings\Temporary Internet Files\Content.IE5\TF7BHPKE\MC900078715[1].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flipH="1">
              <a:off x="784910" y="4960050"/>
              <a:ext cx="906770" cy="1126634"/>
            </a:xfrm>
            <a:prstGeom prst="rect">
              <a:avLst/>
            </a:prstGeom>
            <a:noFill/>
            <a:extLst>
              <a:ext uri="{909E8E84-426E-40DD-AFC4-6F175D3DCCD1}">
                <a14:hiddenFill xmlns:a14="http://schemas.microsoft.com/office/drawing/2010/main">
                  <a:solidFill>
                    <a:srgbClr val="FFFFFF"/>
                  </a:solidFill>
                </a14:hiddenFill>
              </a:ext>
            </a:extLst>
          </p:spPr>
        </p:pic>
        <p:sp>
          <p:nvSpPr>
            <p:cNvPr id="44" name="TextBox 43"/>
            <p:cNvSpPr txBox="1"/>
            <p:nvPr/>
          </p:nvSpPr>
          <p:spPr>
            <a:xfrm>
              <a:off x="899591" y="6081695"/>
              <a:ext cx="784602" cy="356700"/>
            </a:xfrm>
            <a:prstGeom prst="rect">
              <a:avLst/>
            </a:prstGeom>
            <a:noFill/>
          </p:spPr>
          <p:txBody>
            <a:bodyPr wrap="square" rtlCol="0">
              <a:spAutoFit/>
            </a:bodyPr>
            <a:lstStyle/>
            <a:p>
              <a:r>
                <a:rPr lang="en-US" sz="2000" dirty="0" err="1" smtClean="0">
                  <a:solidFill>
                    <a:prstClr val="black"/>
                  </a:solidFill>
                  <a:sym typeface="Wingdings"/>
                </a:rPr>
                <a:t>T3</a:t>
              </a:r>
              <a:endParaRPr lang="en-US" sz="2000" dirty="0">
                <a:solidFill>
                  <a:prstClr val="black"/>
                </a:solidFill>
              </a:endParaRPr>
            </a:p>
          </p:txBody>
        </p:sp>
      </p:grpSp>
      <p:grpSp>
        <p:nvGrpSpPr>
          <p:cNvPr id="45" name="Group 44"/>
          <p:cNvGrpSpPr/>
          <p:nvPr/>
        </p:nvGrpSpPr>
        <p:grpSpPr>
          <a:xfrm>
            <a:off x="1115616" y="6525344"/>
            <a:ext cx="592171" cy="84220"/>
            <a:chOff x="1835696" y="5661248"/>
            <a:chExt cx="927540" cy="144016"/>
          </a:xfrm>
        </p:grpSpPr>
        <p:cxnSp>
          <p:nvCxnSpPr>
            <p:cNvPr id="46" name="Straight Connector 45"/>
            <p:cNvCxnSpPr/>
            <p:nvPr/>
          </p:nvCxnSpPr>
          <p:spPr>
            <a:xfrm>
              <a:off x="1835696" y="5661248"/>
              <a:ext cx="927540" cy="0"/>
            </a:xfrm>
            <a:prstGeom prst="line">
              <a:avLst/>
            </a:prstGeom>
            <a:ln w="25400" cmpd="sng">
              <a:solidFill>
                <a:schemeClr val="tx2">
                  <a:lumMod val="40000"/>
                  <a:lumOff val="60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47" name="Straight Connector 46"/>
            <p:cNvCxnSpPr/>
            <p:nvPr/>
          </p:nvCxnSpPr>
          <p:spPr>
            <a:xfrm>
              <a:off x="1835696" y="5733256"/>
              <a:ext cx="927540" cy="0"/>
            </a:xfrm>
            <a:prstGeom prst="line">
              <a:avLst/>
            </a:prstGeom>
            <a:ln w="25400" cmpd="sng">
              <a:solidFill>
                <a:schemeClr val="tx2">
                  <a:lumMod val="40000"/>
                  <a:lumOff val="60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nvCxnSpPr>
          <p:spPr>
            <a:xfrm>
              <a:off x="1835696" y="5805264"/>
              <a:ext cx="927540" cy="0"/>
            </a:xfrm>
            <a:prstGeom prst="line">
              <a:avLst/>
            </a:prstGeom>
            <a:ln w="25400" cmpd="sng">
              <a:solidFill>
                <a:schemeClr val="tx2">
                  <a:lumMod val="40000"/>
                  <a:lumOff val="60000"/>
                </a:schemeClr>
              </a:solidFill>
              <a:prstDash val="solid"/>
            </a:ln>
          </p:spPr>
          <p:style>
            <a:lnRef idx="1">
              <a:schemeClr val="accent1"/>
            </a:lnRef>
            <a:fillRef idx="0">
              <a:schemeClr val="accent1"/>
            </a:fillRef>
            <a:effectRef idx="0">
              <a:schemeClr val="accent1"/>
            </a:effectRef>
            <a:fontRef idx="minor">
              <a:schemeClr val="tx1"/>
            </a:fontRef>
          </p:style>
        </p:cxnSp>
      </p:grpSp>
      <p:sp>
        <p:nvSpPr>
          <p:cNvPr id="50" name="Rectangular Callout 49"/>
          <p:cNvSpPr/>
          <p:nvPr/>
        </p:nvSpPr>
        <p:spPr>
          <a:xfrm>
            <a:off x="1141816" y="5903610"/>
            <a:ext cx="909903" cy="405710"/>
          </a:xfrm>
          <a:prstGeom prst="wedgeRectCallout">
            <a:avLst>
              <a:gd name="adj1" fmla="val -66992"/>
              <a:gd name="adj2" fmla="val 45"/>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smtClean="0">
                <a:solidFill>
                  <a:prstClr val="black"/>
                </a:solidFill>
              </a:rPr>
              <a:t>E is </a:t>
            </a:r>
            <a:r>
              <a:rPr lang="en-US" sz="2800" dirty="0" smtClean="0">
                <a:solidFill>
                  <a:srgbClr val="0000FF"/>
                </a:solidFill>
              </a:rPr>
              <a:t>5</a:t>
            </a:r>
            <a:endParaRPr lang="en-US" sz="2800" dirty="0">
              <a:solidFill>
                <a:srgbClr val="0000FF"/>
              </a:solidFill>
            </a:endParaRPr>
          </a:p>
        </p:txBody>
      </p:sp>
      <p:grpSp>
        <p:nvGrpSpPr>
          <p:cNvPr id="52" name="Group 51"/>
          <p:cNvGrpSpPr/>
          <p:nvPr/>
        </p:nvGrpSpPr>
        <p:grpSpPr>
          <a:xfrm>
            <a:off x="1517936" y="2826484"/>
            <a:ext cx="1399812" cy="1352213"/>
            <a:chOff x="1517936" y="2826484"/>
            <a:chExt cx="1399812" cy="1352213"/>
          </a:xfrm>
        </p:grpSpPr>
        <p:pic>
          <p:nvPicPr>
            <p:cNvPr id="154626" name="Picture 2" descr="C:\Documents and Settings\chippy\Local Settings\Temporary Internet Files\Content.IE5\A1QIFCEX\MC900389154[1].wmf"/>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2" r="34611"/>
            <a:stretch/>
          </p:blipFill>
          <p:spPr bwMode="auto">
            <a:xfrm flipH="1">
              <a:off x="1517936" y="2826484"/>
              <a:ext cx="749808" cy="1250588"/>
            </a:xfrm>
            <a:prstGeom prst="rect">
              <a:avLst/>
            </a:prstGeom>
            <a:noFill/>
            <a:extLst>
              <a:ext uri="{909E8E84-426E-40DD-AFC4-6F175D3DCCD1}">
                <a14:hiddenFill xmlns:a14="http://schemas.microsoft.com/office/drawing/2010/main">
                  <a:solidFill>
                    <a:srgbClr val="FFFFFF"/>
                  </a:solidFill>
                </a14:hiddenFill>
              </a:ext>
            </a:extLst>
          </p:spPr>
        </p:pic>
        <p:sp>
          <p:nvSpPr>
            <p:cNvPr id="51" name="TextBox 50"/>
            <p:cNvSpPr txBox="1"/>
            <p:nvPr/>
          </p:nvSpPr>
          <p:spPr>
            <a:xfrm>
              <a:off x="2243068" y="3717032"/>
              <a:ext cx="674680" cy="461665"/>
            </a:xfrm>
            <a:prstGeom prst="rect">
              <a:avLst/>
            </a:prstGeom>
            <a:noFill/>
          </p:spPr>
          <p:txBody>
            <a:bodyPr wrap="square" rtlCol="0">
              <a:spAutoFit/>
            </a:bodyPr>
            <a:lstStyle/>
            <a:p>
              <a:r>
                <a:rPr lang="en-US" sz="2400" dirty="0" err="1" smtClean="0">
                  <a:solidFill>
                    <a:prstClr val="black"/>
                  </a:solidFill>
                </a:rPr>
                <a:t>T1</a:t>
              </a:r>
              <a:endParaRPr lang="en-US" sz="2400" dirty="0">
                <a:solidFill>
                  <a:prstClr val="black"/>
                </a:solidFill>
              </a:endParaRPr>
            </a:p>
          </p:txBody>
        </p:sp>
      </p:grpSp>
      <p:grpSp>
        <p:nvGrpSpPr>
          <p:cNvPr id="53" name="Group 52"/>
          <p:cNvGrpSpPr/>
          <p:nvPr/>
        </p:nvGrpSpPr>
        <p:grpSpPr>
          <a:xfrm>
            <a:off x="107504" y="2492896"/>
            <a:ext cx="1388514" cy="1613793"/>
            <a:chOff x="107504" y="2492896"/>
            <a:chExt cx="1388514" cy="1613793"/>
          </a:xfrm>
        </p:grpSpPr>
        <p:pic>
          <p:nvPicPr>
            <p:cNvPr id="154630" name="Picture 6" descr="C:\Documents and Settings\chippy\Local Settings\Temporary Internet Files\Content.IE5\ANTXHCGI\MC900441568[1].wmf"/>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07504" y="2492896"/>
              <a:ext cx="1190747" cy="1155482"/>
            </a:xfrm>
            <a:prstGeom prst="rect">
              <a:avLst/>
            </a:prstGeom>
            <a:noFill/>
            <a:extLst>
              <a:ext uri="{909E8E84-426E-40DD-AFC4-6F175D3DCCD1}">
                <a14:hiddenFill xmlns:a14="http://schemas.microsoft.com/office/drawing/2010/main">
                  <a:solidFill>
                    <a:srgbClr val="FFFFFF"/>
                  </a:solidFill>
                </a14:hiddenFill>
              </a:ext>
            </a:extLst>
          </p:spPr>
        </p:pic>
        <p:sp>
          <p:nvSpPr>
            <p:cNvPr id="58" name="TextBox 57"/>
            <p:cNvSpPr txBox="1"/>
            <p:nvPr/>
          </p:nvSpPr>
          <p:spPr>
            <a:xfrm>
              <a:off x="107504" y="3645024"/>
              <a:ext cx="1388514" cy="461665"/>
            </a:xfrm>
            <a:prstGeom prst="rect">
              <a:avLst/>
            </a:prstGeom>
            <a:noFill/>
          </p:spPr>
          <p:txBody>
            <a:bodyPr wrap="square" rtlCol="0">
              <a:spAutoFit/>
            </a:bodyPr>
            <a:lstStyle/>
            <a:p>
              <a:r>
                <a:rPr lang="en-US" sz="2400" dirty="0" smtClean="0">
                  <a:solidFill>
                    <a:srgbClr val="FF0000"/>
                  </a:solidFill>
                </a:rPr>
                <a:t>max-tag</a:t>
              </a:r>
              <a:endParaRPr lang="en-US" sz="2400" dirty="0">
                <a:solidFill>
                  <a:srgbClr val="FF0000"/>
                </a:solidFill>
              </a:endParaRPr>
            </a:p>
          </p:txBody>
        </p:sp>
      </p:grpSp>
      <p:sp>
        <p:nvSpPr>
          <p:cNvPr id="3" name="Oval 2"/>
          <p:cNvSpPr/>
          <p:nvPr/>
        </p:nvSpPr>
        <p:spPr>
          <a:xfrm>
            <a:off x="6300192" y="3875856"/>
            <a:ext cx="432048" cy="561256"/>
          </a:xfrm>
          <a:prstGeom prst="ellipse">
            <a:avLst/>
          </a:prstGeom>
          <a:noFill/>
          <a:ln w="28575">
            <a:solidFill>
              <a:srgbClr val="0070C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Oval 48"/>
          <p:cNvSpPr/>
          <p:nvPr/>
        </p:nvSpPr>
        <p:spPr>
          <a:xfrm>
            <a:off x="8172400" y="4451920"/>
            <a:ext cx="432048" cy="561256"/>
          </a:xfrm>
          <a:prstGeom prst="ellipse">
            <a:avLst/>
          </a:prstGeom>
          <a:noFill/>
          <a:ln w="28575">
            <a:solidFill>
              <a:srgbClr val="0070C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Oval 53"/>
          <p:cNvSpPr/>
          <p:nvPr/>
        </p:nvSpPr>
        <p:spPr>
          <a:xfrm>
            <a:off x="4572000" y="5460032"/>
            <a:ext cx="432048" cy="561256"/>
          </a:xfrm>
          <a:prstGeom prst="ellipse">
            <a:avLst/>
          </a:prstGeom>
          <a:noFill/>
          <a:ln w="28575">
            <a:solidFill>
              <a:srgbClr val="0070C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Oval 54"/>
          <p:cNvSpPr/>
          <p:nvPr/>
        </p:nvSpPr>
        <p:spPr>
          <a:xfrm>
            <a:off x="8172400" y="5301208"/>
            <a:ext cx="432048" cy="561256"/>
          </a:xfrm>
          <a:prstGeom prst="ellipse">
            <a:avLst/>
          </a:prstGeom>
          <a:noFill/>
          <a:ln w="28575">
            <a:solidFill>
              <a:srgbClr val="0070C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832884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6" nodeType="clickEffect">
                                  <p:stCondLst>
                                    <p:cond delay="0"/>
                                  </p:stCondLst>
                                  <p:childTnLst>
                                    <p:set>
                                      <p:cBhvr>
                                        <p:cTn id="6" dur="1" fill="hold">
                                          <p:stCondLst>
                                            <p:cond delay="0"/>
                                          </p:stCondLst>
                                        </p:cTn>
                                        <p:tgtEl>
                                          <p:spTgt spid="37"/>
                                        </p:tgtEl>
                                        <p:attrNameLst>
                                          <p:attrName>style.visibility</p:attrName>
                                        </p:attrNameLst>
                                      </p:cBhvr>
                                      <p:to>
                                        <p:strVal val="visible"/>
                                      </p:to>
                                    </p:set>
                                  </p:childTnLst>
                                </p:cTn>
                              </p:par>
                            </p:childTnLst>
                          </p:cTn>
                        </p:par>
                        <p:par>
                          <p:cTn id="7" fill="hold">
                            <p:stCondLst>
                              <p:cond delay="0"/>
                            </p:stCondLst>
                            <p:childTnLst>
                              <p:par>
                                <p:cTn id="8" presetID="10" presetClass="entr" presetSubtype="0" fill="hold" grpId="0" nodeType="afterEffect">
                                  <p:stCondLst>
                                    <p:cond delay="0"/>
                                  </p:stCondLst>
                                  <p:childTnLst>
                                    <p:set>
                                      <p:cBhvr>
                                        <p:cTn id="9" dur="1" fill="hold">
                                          <p:stCondLst>
                                            <p:cond delay="0"/>
                                          </p:stCondLst>
                                        </p:cTn>
                                        <p:tgtEl>
                                          <p:spTgt spid="25"/>
                                        </p:tgtEl>
                                        <p:attrNameLst>
                                          <p:attrName>style.visibility</p:attrName>
                                        </p:attrNameLst>
                                      </p:cBhvr>
                                      <p:to>
                                        <p:strVal val="visible"/>
                                      </p:to>
                                    </p:set>
                                    <p:animEffect transition="in" filter="fade">
                                      <p:cBhvr>
                                        <p:cTn id="10" dur="500"/>
                                        <p:tgtEl>
                                          <p:spTgt spid="25"/>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28"/>
                                        </p:tgtEl>
                                        <p:attrNameLst>
                                          <p:attrName>style.visibility</p:attrName>
                                        </p:attrNameLst>
                                      </p:cBhvr>
                                      <p:to>
                                        <p:strVal val="visible"/>
                                      </p:to>
                                    </p:set>
                                    <p:animEffect transition="in" filter="fade">
                                      <p:cBhvr>
                                        <p:cTn id="13" dur="500"/>
                                        <p:tgtEl>
                                          <p:spTgt spid="28"/>
                                        </p:tgtEl>
                                      </p:cBhvr>
                                    </p:animEffect>
                                  </p:childTnLst>
                                </p:cTn>
                              </p:par>
                              <p:par>
                                <p:cTn id="14" presetID="1" presetClass="entr" presetSubtype="0" fill="hold" grpId="0" nodeType="withEffect">
                                  <p:stCondLst>
                                    <p:cond delay="0"/>
                                  </p:stCondLst>
                                  <p:childTnLst>
                                    <p:set>
                                      <p:cBhvr>
                                        <p:cTn id="15" dur="1" fill="hold">
                                          <p:stCondLst>
                                            <p:cond delay="0"/>
                                          </p:stCondLst>
                                        </p:cTn>
                                        <p:tgtEl>
                                          <p:spTgt spid="40"/>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42" presetClass="path" presetSubtype="0" accel="50000" decel="50000" fill="hold" grpId="0" nodeType="clickEffect">
                                  <p:stCondLst>
                                    <p:cond delay="0"/>
                                  </p:stCondLst>
                                  <p:childTnLst>
                                    <p:animMotion origin="layout" path="M 3.05556E-6 -4.28406E-6 L 3.05556E-6 0.09438 " pathEditMode="relative" rAng="0" ptsTypes="AA">
                                      <p:cBhvr>
                                        <p:cTn id="19" dur="750" fill="hold"/>
                                        <p:tgtEl>
                                          <p:spTgt spid="37"/>
                                        </p:tgtEl>
                                        <p:attrNameLst>
                                          <p:attrName>ppt_x</p:attrName>
                                          <p:attrName>ppt_y</p:attrName>
                                        </p:attrNameLst>
                                      </p:cBhvr>
                                      <p:rCtr x="0" y="4719"/>
                                    </p:animMotion>
                                  </p:childTnLst>
                                </p:cTn>
                              </p:par>
                            </p:childTnLst>
                          </p:cTn>
                        </p:par>
                        <p:par>
                          <p:cTn id="20" fill="hold">
                            <p:stCondLst>
                              <p:cond delay="750"/>
                            </p:stCondLst>
                            <p:childTnLst>
                              <p:par>
                                <p:cTn id="21" presetID="1" presetClass="entr" presetSubtype="0" fill="hold" grpId="0" nodeType="afterEffect">
                                  <p:stCondLst>
                                    <p:cond delay="0"/>
                                  </p:stCondLst>
                                  <p:childTnLst>
                                    <p:set>
                                      <p:cBhvr>
                                        <p:cTn id="22" dur="1" fill="hold">
                                          <p:stCondLst>
                                            <p:cond delay="0"/>
                                          </p:stCondLst>
                                        </p:cTn>
                                        <p:tgtEl>
                                          <p:spTgt spid="27"/>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42" presetClass="path" presetSubtype="0" accel="50000" decel="50000" fill="hold" grpId="1" nodeType="clickEffect">
                                  <p:stCondLst>
                                    <p:cond delay="0"/>
                                  </p:stCondLst>
                                  <p:childTnLst>
                                    <p:animMotion origin="layout" path="M 3.05556E-6 0.09669 L 3.05556E-6 0.17025 " pathEditMode="relative" rAng="0" ptsTypes="AA">
                                      <p:cBhvr>
                                        <p:cTn id="26" dur="750" fill="hold"/>
                                        <p:tgtEl>
                                          <p:spTgt spid="37"/>
                                        </p:tgtEl>
                                        <p:attrNameLst>
                                          <p:attrName>ppt_x</p:attrName>
                                          <p:attrName>ppt_y</p:attrName>
                                        </p:attrNameLst>
                                      </p:cBhvr>
                                      <p:rCtr x="0" y="3678"/>
                                    </p:animMotion>
                                  </p:childTnLst>
                                </p:cTn>
                              </p:par>
                            </p:childTnLst>
                          </p:cTn>
                        </p:par>
                        <p:par>
                          <p:cTn id="27" fill="hold">
                            <p:stCondLst>
                              <p:cond delay="750"/>
                            </p:stCondLst>
                            <p:childTnLst>
                              <p:par>
                                <p:cTn id="28" presetID="22" presetClass="entr" presetSubtype="4" fill="hold" grpId="0" nodeType="afterEffect">
                                  <p:stCondLst>
                                    <p:cond delay="0"/>
                                  </p:stCondLst>
                                  <p:childTnLst>
                                    <p:set>
                                      <p:cBhvr>
                                        <p:cTn id="29" dur="1" fill="hold">
                                          <p:stCondLst>
                                            <p:cond delay="0"/>
                                          </p:stCondLst>
                                        </p:cTn>
                                        <p:tgtEl>
                                          <p:spTgt spid="33"/>
                                        </p:tgtEl>
                                        <p:attrNameLst>
                                          <p:attrName>style.visibility</p:attrName>
                                        </p:attrNameLst>
                                      </p:cBhvr>
                                      <p:to>
                                        <p:strVal val="visible"/>
                                      </p:to>
                                    </p:set>
                                    <p:animEffect transition="in" filter="wipe(down)">
                                      <p:cBhvr>
                                        <p:cTn id="30" dur="500"/>
                                        <p:tgtEl>
                                          <p:spTgt spid="33"/>
                                        </p:tgtEl>
                                      </p:cBhvr>
                                    </p:animEffect>
                                  </p:childTnLst>
                                </p:cTn>
                              </p:par>
                              <p:par>
                                <p:cTn id="31" presetID="1" presetClass="exit" presetSubtype="0" fill="hold" grpId="1" nodeType="withEffect">
                                  <p:stCondLst>
                                    <p:cond delay="0"/>
                                  </p:stCondLst>
                                  <p:childTnLst>
                                    <p:set>
                                      <p:cBhvr>
                                        <p:cTn id="32" dur="1" fill="hold">
                                          <p:stCondLst>
                                            <p:cond delay="0"/>
                                          </p:stCondLst>
                                        </p:cTn>
                                        <p:tgtEl>
                                          <p:spTgt spid="25"/>
                                        </p:tgtEl>
                                        <p:attrNameLst>
                                          <p:attrName>style.visibility</p:attrName>
                                        </p:attrNameLst>
                                      </p:cBhvr>
                                      <p:to>
                                        <p:strVal val="hidden"/>
                                      </p:to>
                                    </p:set>
                                  </p:childTnLst>
                                </p:cTn>
                              </p:par>
                              <p:par>
                                <p:cTn id="33" presetID="1" presetClass="exit" presetSubtype="0" fill="hold" grpId="1" nodeType="withEffect">
                                  <p:stCondLst>
                                    <p:cond delay="0"/>
                                  </p:stCondLst>
                                  <p:childTnLst>
                                    <p:set>
                                      <p:cBhvr>
                                        <p:cTn id="34" dur="1" fill="hold">
                                          <p:stCondLst>
                                            <p:cond delay="0"/>
                                          </p:stCondLst>
                                        </p:cTn>
                                        <p:tgtEl>
                                          <p:spTgt spid="28"/>
                                        </p:tgtEl>
                                        <p:attrNameLst>
                                          <p:attrName>style.visibility</p:attrName>
                                        </p:attrNameLst>
                                      </p:cBhvr>
                                      <p:to>
                                        <p:strVal val="hidden"/>
                                      </p:to>
                                    </p:set>
                                  </p:childTnLst>
                                </p:cTn>
                              </p:par>
                            </p:childTnLst>
                          </p:cTn>
                        </p:par>
                      </p:childTnLst>
                    </p:cTn>
                  </p:par>
                  <p:par>
                    <p:cTn id="35" fill="hold">
                      <p:stCondLst>
                        <p:cond delay="indefinite"/>
                      </p:stCondLst>
                      <p:childTnLst>
                        <p:par>
                          <p:cTn id="36" fill="hold">
                            <p:stCondLst>
                              <p:cond delay="0"/>
                            </p:stCondLst>
                            <p:childTnLst>
                              <p:par>
                                <p:cTn id="37" presetID="42" presetClass="path" presetSubtype="0" accel="50000" decel="50000" fill="hold" grpId="2" nodeType="clickEffect">
                                  <p:stCondLst>
                                    <p:cond delay="0"/>
                                  </p:stCondLst>
                                  <p:childTnLst>
                                    <p:animMotion origin="layout" path="M 3.05556E-6 0.17025 L 0.00156 0.25422 " pathEditMode="relative" rAng="0" ptsTypes="AA">
                                      <p:cBhvr>
                                        <p:cTn id="38" dur="750" fill="hold"/>
                                        <p:tgtEl>
                                          <p:spTgt spid="37"/>
                                        </p:tgtEl>
                                        <p:attrNameLst>
                                          <p:attrName>ppt_x</p:attrName>
                                          <p:attrName>ppt_y</p:attrName>
                                        </p:attrNameLst>
                                      </p:cBhvr>
                                      <p:rCtr x="69" y="4187"/>
                                    </p:animMotion>
                                  </p:childTnLst>
                                </p:cTn>
                              </p:par>
                            </p:childTnLst>
                          </p:cTn>
                        </p:par>
                        <p:par>
                          <p:cTn id="39" fill="hold">
                            <p:stCondLst>
                              <p:cond delay="750"/>
                            </p:stCondLst>
                            <p:childTnLst>
                              <p:par>
                                <p:cTn id="40" presetID="1" presetClass="entr" presetSubtype="0" fill="hold" grpId="0" nodeType="afterEffect">
                                  <p:stCondLst>
                                    <p:cond delay="0"/>
                                  </p:stCondLst>
                                  <p:childTnLst>
                                    <p:set>
                                      <p:cBhvr>
                                        <p:cTn id="41" dur="1" fill="hold">
                                          <p:stCondLst>
                                            <p:cond delay="0"/>
                                          </p:stCondLst>
                                        </p:cTn>
                                        <p:tgtEl>
                                          <p:spTgt spid="36"/>
                                        </p:tgtEl>
                                        <p:attrNameLst>
                                          <p:attrName>style.visibility</p:attrName>
                                        </p:attrNameLst>
                                      </p:cBhvr>
                                      <p:to>
                                        <p:strVal val="visible"/>
                                      </p:to>
                                    </p:set>
                                  </p:childTnLst>
                                </p:cTn>
                              </p:par>
                            </p:childTnLst>
                          </p:cTn>
                        </p:par>
                      </p:childTnLst>
                    </p:cTn>
                  </p:par>
                  <p:par>
                    <p:cTn id="42" fill="hold">
                      <p:stCondLst>
                        <p:cond delay="indefinite"/>
                      </p:stCondLst>
                      <p:childTnLst>
                        <p:par>
                          <p:cTn id="43" fill="hold">
                            <p:stCondLst>
                              <p:cond delay="0"/>
                            </p:stCondLst>
                            <p:childTnLst>
                              <p:par>
                                <p:cTn id="44" presetID="42" presetClass="path" presetSubtype="0" accel="50000" decel="50000" fill="hold" grpId="3" nodeType="clickEffect">
                                  <p:stCondLst>
                                    <p:cond delay="0"/>
                                  </p:stCondLst>
                                  <p:childTnLst>
                                    <p:animMotion origin="layout" path="M 0.00156 0.25422 L 0.00156 0.32755 " pathEditMode="relative" rAng="0" ptsTypes="AA">
                                      <p:cBhvr>
                                        <p:cTn id="45" dur="750" fill="hold"/>
                                        <p:tgtEl>
                                          <p:spTgt spid="37"/>
                                        </p:tgtEl>
                                        <p:attrNameLst>
                                          <p:attrName>ppt_x</p:attrName>
                                          <p:attrName>ppt_y</p:attrName>
                                        </p:attrNameLst>
                                      </p:cBhvr>
                                      <p:rCtr x="0" y="3655"/>
                                    </p:animMotion>
                                  </p:childTnLst>
                                </p:cTn>
                              </p:par>
                            </p:childTnLst>
                          </p:cTn>
                        </p:par>
                        <p:par>
                          <p:cTn id="46" fill="hold">
                            <p:stCondLst>
                              <p:cond delay="750"/>
                            </p:stCondLst>
                            <p:childTnLst>
                              <p:par>
                                <p:cTn id="47" presetID="1" presetClass="exit" presetSubtype="0" fill="hold" grpId="1" nodeType="afterEffect">
                                  <p:stCondLst>
                                    <p:cond delay="0"/>
                                  </p:stCondLst>
                                  <p:childTnLst>
                                    <p:set>
                                      <p:cBhvr>
                                        <p:cTn id="48" dur="1" fill="hold">
                                          <p:stCondLst>
                                            <p:cond delay="0"/>
                                          </p:stCondLst>
                                        </p:cTn>
                                        <p:tgtEl>
                                          <p:spTgt spid="27"/>
                                        </p:tgtEl>
                                        <p:attrNameLst>
                                          <p:attrName>style.visibility</p:attrName>
                                        </p:attrNameLst>
                                      </p:cBhvr>
                                      <p:to>
                                        <p:strVal val="hidden"/>
                                      </p:to>
                                    </p:set>
                                  </p:childTnLst>
                                </p:cTn>
                              </p:par>
                              <p:par>
                                <p:cTn id="49" presetID="1" presetClass="exit" presetSubtype="0" fill="hold" grpId="1" nodeType="withEffect">
                                  <p:stCondLst>
                                    <p:cond delay="0"/>
                                  </p:stCondLst>
                                  <p:childTnLst>
                                    <p:set>
                                      <p:cBhvr>
                                        <p:cTn id="50" dur="1" fill="hold">
                                          <p:stCondLst>
                                            <p:cond delay="0"/>
                                          </p:stCondLst>
                                        </p:cTn>
                                        <p:tgtEl>
                                          <p:spTgt spid="36"/>
                                        </p:tgtEl>
                                        <p:attrNameLst>
                                          <p:attrName>style.visibility</p:attrName>
                                        </p:attrNameLst>
                                      </p:cBhvr>
                                      <p:to>
                                        <p:strVal val="hidden"/>
                                      </p:to>
                                    </p:set>
                                  </p:childTnLst>
                                </p:cTn>
                              </p:par>
                            </p:childTnLst>
                          </p:cTn>
                        </p:par>
                        <p:par>
                          <p:cTn id="51" fill="hold">
                            <p:stCondLst>
                              <p:cond delay="750"/>
                            </p:stCondLst>
                            <p:childTnLst>
                              <p:par>
                                <p:cTn id="52" presetID="16" presetClass="entr" presetSubtype="21" fill="hold" grpId="0" nodeType="afterEffect">
                                  <p:stCondLst>
                                    <p:cond delay="0"/>
                                  </p:stCondLst>
                                  <p:childTnLst>
                                    <p:set>
                                      <p:cBhvr>
                                        <p:cTn id="53" dur="1" fill="hold">
                                          <p:stCondLst>
                                            <p:cond delay="0"/>
                                          </p:stCondLst>
                                        </p:cTn>
                                        <p:tgtEl>
                                          <p:spTgt spid="49"/>
                                        </p:tgtEl>
                                        <p:attrNameLst>
                                          <p:attrName>style.visibility</p:attrName>
                                        </p:attrNameLst>
                                      </p:cBhvr>
                                      <p:to>
                                        <p:strVal val="visible"/>
                                      </p:to>
                                    </p:set>
                                    <p:animEffect transition="in" filter="barn(inVertical)">
                                      <p:cBhvr>
                                        <p:cTn id="54" dur="500"/>
                                        <p:tgtEl>
                                          <p:spTgt spid="49"/>
                                        </p:tgtEl>
                                      </p:cBhvr>
                                    </p:animEffect>
                                  </p:childTnLst>
                                </p:cTn>
                              </p:par>
                              <p:par>
                                <p:cTn id="55" presetID="16" presetClass="entr" presetSubtype="21" fill="hold" grpId="0" nodeType="withEffect">
                                  <p:stCondLst>
                                    <p:cond delay="0"/>
                                  </p:stCondLst>
                                  <p:childTnLst>
                                    <p:set>
                                      <p:cBhvr>
                                        <p:cTn id="56" dur="1" fill="hold">
                                          <p:stCondLst>
                                            <p:cond delay="0"/>
                                          </p:stCondLst>
                                        </p:cTn>
                                        <p:tgtEl>
                                          <p:spTgt spid="3"/>
                                        </p:tgtEl>
                                        <p:attrNameLst>
                                          <p:attrName>style.visibility</p:attrName>
                                        </p:attrNameLst>
                                      </p:cBhvr>
                                      <p:to>
                                        <p:strVal val="visible"/>
                                      </p:to>
                                    </p:set>
                                    <p:animEffect transition="in" filter="barn(inVertical)">
                                      <p:cBhvr>
                                        <p:cTn id="57" dur="500"/>
                                        <p:tgtEl>
                                          <p:spTgt spid="3"/>
                                        </p:tgtEl>
                                      </p:cBhvr>
                                    </p:animEffect>
                                  </p:childTnLst>
                                </p:cTn>
                              </p:par>
                            </p:childTnLst>
                          </p:cTn>
                        </p:par>
                        <p:par>
                          <p:cTn id="58" fill="hold">
                            <p:stCondLst>
                              <p:cond delay="1250"/>
                            </p:stCondLst>
                            <p:childTnLst>
                              <p:par>
                                <p:cTn id="59" presetID="16" presetClass="entr" presetSubtype="21" fill="hold" nodeType="afterEffect">
                                  <p:stCondLst>
                                    <p:cond delay="0"/>
                                  </p:stCondLst>
                                  <p:childTnLst>
                                    <p:set>
                                      <p:cBhvr>
                                        <p:cTn id="60" dur="1" fill="hold">
                                          <p:stCondLst>
                                            <p:cond delay="0"/>
                                          </p:stCondLst>
                                        </p:cTn>
                                        <p:tgtEl>
                                          <p:spTgt spid="52"/>
                                        </p:tgtEl>
                                        <p:attrNameLst>
                                          <p:attrName>style.visibility</p:attrName>
                                        </p:attrNameLst>
                                      </p:cBhvr>
                                      <p:to>
                                        <p:strVal val="visible"/>
                                      </p:to>
                                    </p:set>
                                    <p:animEffect transition="in" filter="barn(inVertical)">
                                      <p:cBhvr>
                                        <p:cTn id="61" dur="500"/>
                                        <p:tgtEl>
                                          <p:spTgt spid="52"/>
                                        </p:tgtEl>
                                      </p:cBhvr>
                                    </p:animEffect>
                                  </p:childTnLst>
                                </p:cTn>
                              </p:par>
                              <p:par>
                                <p:cTn id="62" presetID="16" presetClass="entr" presetSubtype="21" fill="hold" nodeType="withEffect">
                                  <p:stCondLst>
                                    <p:cond delay="0"/>
                                  </p:stCondLst>
                                  <p:childTnLst>
                                    <p:set>
                                      <p:cBhvr>
                                        <p:cTn id="63" dur="1" fill="hold">
                                          <p:stCondLst>
                                            <p:cond delay="0"/>
                                          </p:stCondLst>
                                        </p:cTn>
                                        <p:tgtEl>
                                          <p:spTgt spid="53"/>
                                        </p:tgtEl>
                                        <p:attrNameLst>
                                          <p:attrName>style.visibility</p:attrName>
                                        </p:attrNameLst>
                                      </p:cBhvr>
                                      <p:to>
                                        <p:strVal val="visible"/>
                                      </p:to>
                                    </p:set>
                                    <p:animEffect transition="in" filter="barn(inVertical)">
                                      <p:cBhvr>
                                        <p:cTn id="64" dur="500"/>
                                        <p:tgtEl>
                                          <p:spTgt spid="53"/>
                                        </p:tgtEl>
                                      </p:cBhvr>
                                    </p:animEffect>
                                  </p:childTnLst>
                                </p:cTn>
                              </p:par>
                            </p:childTnLst>
                          </p:cTn>
                        </p:par>
                      </p:childTnLst>
                    </p:cTn>
                  </p:par>
                  <p:par>
                    <p:cTn id="65" fill="hold">
                      <p:stCondLst>
                        <p:cond delay="indefinite"/>
                      </p:stCondLst>
                      <p:childTnLst>
                        <p:par>
                          <p:cTn id="66" fill="hold">
                            <p:stCondLst>
                              <p:cond delay="0"/>
                            </p:stCondLst>
                            <p:childTnLst>
                              <p:par>
                                <p:cTn id="67" presetID="42" presetClass="path" presetSubtype="0" accel="50000" decel="50000" fill="hold" grpId="4" nodeType="clickEffect">
                                  <p:stCondLst>
                                    <p:cond delay="0"/>
                                  </p:stCondLst>
                                  <p:childTnLst>
                                    <p:animMotion origin="layout" path="M 0.00156 0.32755 L 0.00156 0.42193 " pathEditMode="relative" rAng="0" ptsTypes="AA">
                                      <p:cBhvr>
                                        <p:cTn id="68" dur="750" fill="hold"/>
                                        <p:tgtEl>
                                          <p:spTgt spid="37"/>
                                        </p:tgtEl>
                                        <p:attrNameLst>
                                          <p:attrName>ppt_x</p:attrName>
                                          <p:attrName>ppt_y</p:attrName>
                                        </p:attrNameLst>
                                      </p:cBhvr>
                                      <p:rCtr x="0" y="4719"/>
                                    </p:animMotion>
                                  </p:childTnLst>
                                </p:cTn>
                              </p:par>
                            </p:childTnLst>
                          </p:cTn>
                        </p:par>
                      </p:childTnLst>
                    </p:cTn>
                  </p:par>
                  <p:par>
                    <p:cTn id="69" fill="hold">
                      <p:stCondLst>
                        <p:cond delay="indefinite"/>
                      </p:stCondLst>
                      <p:childTnLst>
                        <p:par>
                          <p:cTn id="70" fill="hold">
                            <p:stCondLst>
                              <p:cond delay="0"/>
                            </p:stCondLst>
                            <p:childTnLst>
                              <p:par>
                                <p:cTn id="71" presetID="1" presetClass="entr" presetSubtype="0" fill="hold" grpId="0" nodeType="clickEffect">
                                  <p:stCondLst>
                                    <p:cond delay="0"/>
                                  </p:stCondLst>
                                  <p:childTnLst>
                                    <p:set>
                                      <p:cBhvr>
                                        <p:cTn id="72" dur="1" fill="hold">
                                          <p:stCondLst>
                                            <p:cond delay="0"/>
                                          </p:stCondLst>
                                        </p:cTn>
                                        <p:tgtEl>
                                          <p:spTgt spid="30"/>
                                        </p:tgtEl>
                                        <p:attrNameLst>
                                          <p:attrName>style.visibility</p:attrName>
                                        </p:attrNameLst>
                                      </p:cBhvr>
                                      <p:to>
                                        <p:strVal val="visible"/>
                                      </p:to>
                                    </p:set>
                                  </p:childTnLst>
                                </p:cTn>
                              </p:par>
                              <p:par>
                                <p:cTn id="73" presetID="1" presetClass="entr" presetSubtype="0" fill="hold" grpId="0" nodeType="withEffect">
                                  <p:stCondLst>
                                    <p:cond delay="0"/>
                                  </p:stCondLst>
                                  <p:childTnLst>
                                    <p:set>
                                      <p:cBhvr>
                                        <p:cTn id="74" dur="1" fill="hold">
                                          <p:stCondLst>
                                            <p:cond delay="0"/>
                                          </p:stCondLst>
                                        </p:cTn>
                                        <p:tgtEl>
                                          <p:spTgt spid="31"/>
                                        </p:tgtEl>
                                        <p:attrNameLst>
                                          <p:attrName>style.visibility</p:attrName>
                                        </p:attrNameLst>
                                      </p:cBhvr>
                                      <p:to>
                                        <p:strVal val="visible"/>
                                      </p:to>
                                    </p:set>
                                  </p:childTnLst>
                                </p:cTn>
                              </p:par>
                            </p:childTnLst>
                          </p:cTn>
                        </p:par>
                      </p:childTnLst>
                    </p:cTn>
                  </p:par>
                  <p:par>
                    <p:cTn id="75" fill="hold">
                      <p:stCondLst>
                        <p:cond delay="indefinite"/>
                      </p:stCondLst>
                      <p:childTnLst>
                        <p:par>
                          <p:cTn id="76" fill="hold">
                            <p:stCondLst>
                              <p:cond delay="0"/>
                            </p:stCondLst>
                            <p:childTnLst>
                              <p:par>
                                <p:cTn id="77" presetID="1" presetClass="exit" presetSubtype="0" fill="hold" grpId="1" nodeType="clickEffect">
                                  <p:stCondLst>
                                    <p:cond delay="0"/>
                                  </p:stCondLst>
                                  <p:childTnLst>
                                    <p:set>
                                      <p:cBhvr>
                                        <p:cTn id="78" dur="1" fill="hold">
                                          <p:stCondLst>
                                            <p:cond delay="0"/>
                                          </p:stCondLst>
                                        </p:cTn>
                                        <p:tgtEl>
                                          <p:spTgt spid="30"/>
                                        </p:tgtEl>
                                        <p:attrNameLst>
                                          <p:attrName>style.visibility</p:attrName>
                                        </p:attrNameLst>
                                      </p:cBhvr>
                                      <p:to>
                                        <p:strVal val="hidden"/>
                                      </p:to>
                                    </p:set>
                                  </p:childTnLst>
                                </p:cTn>
                              </p:par>
                              <p:par>
                                <p:cTn id="79" presetID="1" presetClass="exit" presetSubtype="0" fill="hold" grpId="1" nodeType="withEffect">
                                  <p:stCondLst>
                                    <p:cond delay="0"/>
                                  </p:stCondLst>
                                  <p:childTnLst>
                                    <p:set>
                                      <p:cBhvr>
                                        <p:cTn id="80" dur="1" fill="hold">
                                          <p:stCondLst>
                                            <p:cond delay="0"/>
                                          </p:stCondLst>
                                        </p:cTn>
                                        <p:tgtEl>
                                          <p:spTgt spid="31"/>
                                        </p:tgtEl>
                                        <p:attrNameLst>
                                          <p:attrName>style.visibility</p:attrName>
                                        </p:attrNameLst>
                                      </p:cBhvr>
                                      <p:to>
                                        <p:strVal val="hidden"/>
                                      </p:to>
                                    </p:set>
                                  </p:childTnLst>
                                </p:cTn>
                              </p:par>
                            </p:childTnLst>
                          </p:cTn>
                        </p:par>
                        <p:par>
                          <p:cTn id="81" fill="hold">
                            <p:stCondLst>
                              <p:cond delay="0"/>
                            </p:stCondLst>
                            <p:childTnLst>
                              <p:par>
                                <p:cTn id="82" presetID="16" presetClass="entr" presetSubtype="21" fill="hold" grpId="0" nodeType="afterEffect">
                                  <p:stCondLst>
                                    <p:cond delay="0"/>
                                  </p:stCondLst>
                                  <p:childTnLst>
                                    <p:set>
                                      <p:cBhvr>
                                        <p:cTn id="83" dur="1" fill="hold">
                                          <p:stCondLst>
                                            <p:cond delay="0"/>
                                          </p:stCondLst>
                                        </p:cTn>
                                        <p:tgtEl>
                                          <p:spTgt spid="54"/>
                                        </p:tgtEl>
                                        <p:attrNameLst>
                                          <p:attrName>style.visibility</p:attrName>
                                        </p:attrNameLst>
                                      </p:cBhvr>
                                      <p:to>
                                        <p:strVal val="visible"/>
                                      </p:to>
                                    </p:set>
                                    <p:animEffect transition="in" filter="barn(inVertical)">
                                      <p:cBhvr>
                                        <p:cTn id="84" dur="500"/>
                                        <p:tgtEl>
                                          <p:spTgt spid="54"/>
                                        </p:tgtEl>
                                      </p:cBhvr>
                                    </p:animEffect>
                                  </p:childTnLst>
                                </p:cTn>
                              </p:par>
                              <p:par>
                                <p:cTn id="85" presetID="16" presetClass="entr" presetSubtype="21" fill="hold" grpId="0" nodeType="withEffect">
                                  <p:stCondLst>
                                    <p:cond delay="0"/>
                                  </p:stCondLst>
                                  <p:childTnLst>
                                    <p:set>
                                      <p:cBhvr>
                                        <p:cTn id="86" dur="1" fill="hold">
                                          <p:stCondLst>
                                            <p:cond delay="0"/>
                                          </p:stCondLst>
                                        </p:cTn>
                                        <p:tgtEl>
                                          <p:spTgt spid="55"/>
                                        </p:tgtEl>
                                        <p:attrNameLst>
                                          <p:attrName>style.visibility</p:attrName>
                                        </p:attrNameLst>
                                      </p:cBhvr>
                                      <p:to>
                                        <p:strVal val="visible"/>
                                      </p:to>
                                    </p:set>
                                    <p:animEffect transition="in" filter="barn(inVertical)">
                                      <p:cBhvr>
                                        <p:cTn id="87" dur="500"/>
                                        <p:tgtEl>
                                          <p:spTgt spid="55"/>
                                        </p:tgtEl>
                                      </p:cBhvr>
                                    </p:animEffect>
                                  </p:childTnLst>
                                </p:cTn>
                              </p:par>
                            </p:childTnLst>
                          </p:cTn>
                        </p:par>
                        <p:par>
                          <p:cTn id="88" fill="hold">
                            <p:stCondLst>
                              <p:cond delay="500"/>
                            </p:stCondLst>
                            <p:childTnLst>
                              <p:par>
                                <p:cTn id="89" presetID="16" presetClass="entr" presetSubtype="21" fill="hold" nodeType="afterEffect">
                                  <p:stCondLst>
                                    <p:cond delay="0"/>
                                  </p:stCondLst>
                                  <p:childTnLst>
                                    <p:set>
                                      <p:cBhvr>
                                        <p:cTn id="90" dur="1" fill="hold">
                                          <p:stCondLst>
                                            <p:cond delay="0"/>
                                          </p:stCondLst>
                                        </p:cTn>
                                        <p:tgtEl>
                                          <p:spTgt spid="42"/>
                                        </p:tgtEl>
                                        <p:attrNameLst>
                                          <p:attrName>style.visibility</p:attrName>
                                        </p:attrNameLst>
                                      </p:cBhvr>
                                      <p:to>
                                        <p:strVal val="visible"/>
                                      </p:to>
                                    </p:set>
                                    <p:animEffect transition="in" filter="barn(inVertical)">
                                      <p:cBhvr>
                                        <p:cTn id="91" dur="500"/>
                                        <p:tgtEl>
                                          <p:spTgt spid="42"/>
                                        </p:tgtEl>
                                      </p:cBhvr>
                                    </p:animEffect>
                                  </p:childTnLst>
                                </p:cTn>
                              </p:par>
                              <p:par>
                                <p:cTn id="92" presetID="16" presetClass="entr" presetSubtype="21" fill="hold" nodeType="withEffect">
                                  <p:stCondLst>
                                    <p:cond delay="0"/>
                                  </p:stCondLst>
                                  <p:childTnLst>
                                    <p:set>
                                      <p:cBhvr>
                                        <p:cTn id="93" dur="1" fill="hold">
                                          <p:stCondLst>
                                            <p:cond delay="0"/>
                                          </p:stCondLst>
                                        </p:cTn>
                                        <p:tgtEl>
                                          <p:spTgt spid="45"/>
                                        </p:tgtEl>
                                        <p:attrNameLst>
                                          <p:attrName>style.visibility</p:attrName>
                                        </p:attrNameLst>
                                      </p:cBhvr>
                                      <p:to>
                                        <p:strVal val="visible"/>
                                      </p:to>
                                    </p:set>
                                    <p:animEffect transition="in" filter="barn(inVertical)">
                                      <p:cBhvr>
                                        <p:cTn id="94" dur="500"/>
                                        <p:tgtEl>
                                          <p:spTgt spid="45"/>
                                        </p:tgtEl>
                                      </p:cBhvr>
                                    </p:animEffect>
                                  </p:childTnLst>
                                </p:cTn>
                              </p:par>
                              <p:par>
                                <p:cTn id="95" presetID="16" presetClass="entr" presetSubtype="21" fill="hold" grpId="0" nodeType="withEffect">
                                  <p:stCondLst>
                                    <p:cond delay="0"/>
                                  </p:stCondLst>
                                  <p:childTnLst>
                                    <p:set>
                                      <p:cBhvr>
                                        <p:cTn id="96" dur="1" fill="hold">
                                          <p:stCondLst>
                                            <p:cond delay="0"/>
                                          </p:stCondLst>
                                        </p:cTn>
                                        <p:tgtEl>
                                          <p:spTgt spid="50"/>
                                        </p:tgtEl>
                                        <p:attrNameLst>
                                          <p:attrName>style.visibility</p:attrName>
                                        </p:attrNameLst>
                                      </p:cBhvr>
                                      <p:to>
                                        <p:strVal val="visible"/>
                                      </p:to>
                                    </p:set>
                                    <p:animEffect transition="in" filter="barn(inVertical)">
                                      <p:cBhvr>
                                        <p:cTn id="97" dur="500"/>
                                        <p:tgtEl>
                                          <p:spTgt spid="50"/>
                                        </p:tgtEl>
                                      </p:cBhvr>
                                    </p:animEffect>
                                  </p:childTnLst>
                                </p:cTn>
                              </p:par>
                            </p:childTnLst>
                          </p:cTn>
                        </p:par>
                      </p:childTnLst>
                    </p:cTn>
                  </p:par>
                  <p:par>
                    <p:cTn id="98" fill="hold">
                      <p:stCondLst>
                        <p:cond delay="indefinite"/>
                      </p:stCondLst>
                      <p:childTnLst>
                        <p:par>
                          <p:cTn id="99" fill="hold">
                            <p:stCondLst>
                              <p:cond delay="0"/>
                            </p:stCondLst>
                            <p:childTnLst>
                              <p:par>
                                <p:cTn id="100" presetID="42" presetClass="path" presetSubtype="0" accel="50000" decel="50000" fill="hold" grpId="5" nodeType="clickEffect">
                                  <p:stCondLst>
                                    <p:cond delay="0"/>
                                  </p:stCondLst>
                                  <p:childTnLst>
                                    <p:animMotion origin="layout" path="M 0.00156 0.42193 L 0.00156 0.52695 " pathEditMode="relative" rAng="0" ptsTypes="AA">
                                      <p:cBhvr>
                                        <p:cTn id="101" dur="750" fill="hold"/>
                                        <p:tgtEl>
                                          <p:spTgt spid="37"/>
                                        </p:tgtEl>
                                        <p:attrNameLst>
                                          <p:attrName>ppt_x</p:attrName>
                                          <p:attrName>ppt_y</p:attrName>
                                        </p:attrNameLst>
                                      </p:cBhvr>
                                      <p:rCtr x="0" y="5251"/>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5" grpId="1" animBg="1"/>
      <p:bldP spid="27" grpId="0" animBg="1"/>
      <p:bldP spid="27" grpId="1" animBg="1"/>
      <p:bldP spid="28" grpId="0"/>
      <p:bldP spid="28" grpId="1"/>
      <p:bldP spid="30" grpId="0" animBg="1"/>
      <p:bldP spid="30" grpId="1" animBg="1"/>
      <p:bldP spid="31" grpId="0"/>
      <p:bldP spid="31" grpId="1"/>
      <p:bldP spid="33" grpId="0" animBg="1"/>
      <p:bldP spid="36" grpId="0"/>
      <p:bldP spid="36" grpId="1"/>
      <p:bldP spid="37" grpId="0" animBg="1"/>
      <p:bldP spid="37" grpId="1" animBg="1"/>
      <p:bldP spid="37" grpId="2" animBg="1"/>
      <p:bldP spid="37" grpId="3" animBg="1"/>
      <p:bldP spid="37" grpId="4" animBg="1"/>
      <p:bldP spid="37" grpId="5" animBg="1"/>
      <p:bldP spid="37" grpId="6" animBg="1"/>
      <p:bldP spid="40" grpId="0" animBg="1"/>
      <p:bldP spid="50" grpId="0" animBg="1"/>
      <p:bldP spid="3" grpId="0" animBg="1"/>
      <p:bldP spid="49" grpId="0" animBg="1"/>
      <p:bldP spid="54" grpId="0" animBg="1"/>
      <p:bldP spid="55"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Safe </a:t>
            </a:r>
            <a:r>
              <a:rPr lang="en-US" dirty="0" err="1" smtClean="0"/>
              <a:t>SX-ELR</a:t>
            </a:r>
            <a:r>
              <a:rPr lang="en-US" dirty="0" smtClean="0"/>
              <a:t>: Summary</a:t>
            </a:r>
            <a:endParaRPr lang="en-US" dirty="0"/>
          </a:p>
        </p:txBody>
      </p:sp>
      <p:sp>
        <p:nvSpPr>
          <p:cNvPr id="3" name="Content Placeholder 2"/>
          <p:cNvSpPr>
            <a:spLocks noGrp="1"/>
          </p:cNvSpPr>
          <p:nvPr>
            <p:ph sz="quarter" idx="1"/>
          </p:nvPr>
        </p:nvSpPr>
        <p:spPr>
          <a:xfrm>
            <a:off x="457200" y="1268760"/>
            <a:ext cx="8229600" cy="5400600"/>
          </a:xfrm>
        </p:spPr>
        <p:txBody>
          <a:bodyPr>
            <a:normAutofit fontScale="92500" lnSpcReduction="10000"/>
          </a:bodyPr>
          <a:lstStyle/>
          <a:p>
            <a:r>
              <a:rPr lang="en-US" u="sng" dirty="0" smtClean="0"/>
              <a:t>Serializable yet Highly Concurrent</a:t>
            </a:r>
            <a:r>
              <a:rPr lang="en-US" dirty="0" smtClean="0"/>
              <a:t/>
            </a:r>
            <a:br>
              <a:rPr lang="en-US" dirty="0" smtClean="0"/>
            </a:br>
            <a:r>
              <a:rPr lang="en-US" dirty="0" smtClean="0"/>
              <a:t>Safely </a:t>
            </a:r>
            <a:r>
              <a:rPr lang="en-US" sz="3600" dirty="0"/>
              <a:t>r</a:t>
            </a:r>
            <a:r>
              <a:rPr lang="en-US" sz="3600" dirty="0" smtClean="0"/>
              <a:t>elease all kinds of </a:t>
            </a:r>
            <a:r>
              <a:rPr lang="en-US" sz="3600" dirty="0"/>
              <a:t>locks</a:t>
            </a:r>
          </a:p>
          <a:p>
            <a:r>
              <a:rPr lang="en-US" u="sng" dirty="0" smtClean="0"/>
              <a:t>Most read-only transaction quickly exits</a:t>
            </a:r>
            <a:r>
              <a:rPr lang="en-US" dirty="0" smtClean="0"/>
              <a:t/>
            </a:r>
            <a:br>
              <a:rPr lang="en-US" dirty="0" smtClean="0"/>
            </a:br>
            <a:r>
              <a:rPr lang="en-US" sz="3600" dirty="0" smtClean="0"/>
              <a:t>Only necessary threads get waited</a:t>
            </a:r>
            <a:endParaRPr lang="en-US" dirty="0" smtClean="0"/>
          </a:p>
          <a:p>
            <a:r>
              <a:rPr lang="en-US" u="sng" dirty="0" smtClean="0"/>
              <a:t>Low Overhead</a:t>
            </a:r>
            <a:r>
              <a:rPr lang="en-US" dirty="0" smtClean="0"/>
              <a:t/>
            </a:r>
            <a:br>
              <a:rPr lang="en-US" dirty="0" smtClean="0"/>
            </a:br>
            <a:r>
              <a:rPr lang="en-US" sz="3600" dirty="0" smtClean="0"/>
              <a:t>Just </a:t>
            </a:r>
            <a:r>
              <a:rPr lang="en-US" sz="3600" dirty="0" err="1" smtClean="0"/>
              <a:t>LSN</a:t>
            </a:r>
            <a:r>
              <a:rPr lang="en-US" sz="3600" dirty="0" smtClean="0"/>
              <a:t> comparison</a:t>
            </a:r>
          </a:p>
          <a:p>
            <a:r>
              <a:rPr lang="en-US" u="sng" dirty="0" smtClean="0"/>
              <a:t>Applicable to Coarse Locks</a:t>
            </a:r>
            <a:r>
              <a:rPr lang="en-US" dirty="0" smtClean="0"/>
              <a:t/>
            </a:r>
            <a:br>
              <a:rPr lang="en-US" dirty="0" smtClean="0"/>
            </a:br>
            <a:r>
              <a:rPr lang="en-US" i="1" dirty="0" smtClean="0"/>
              <a:t>Self-tag</a:t>
            </a:r>
            <a:r>
              <a:rPr lang="en-US" dirty="0" smtClean="0"/>
              <a:t> and </a:t>
            </a:r>
            <a:r>
              <a:rPr lang="en-US" i="1" dirty="0" smtClean="0"/>
              <a:t>Descendant-tag</a:t>
            </a:r>
          </a:p>
          <a:p>
            <a:pPr marL="0" indent="0">
              <a:buNone/>
            </a:pPr>
            <a:r>
              <a:rPr lang="en-US" sz="3600" dirty="0" smtClean="0"/>
              <a:t>   SIX/IX: Update Descendant-tag. X: </a:t>
            </a:r>
            <a:r>
              <a:rPr lang="en-US" sz="3600" dirty="0" err="1" smtClean="0"/>
              <a:t>Upd</a:t>
            </a:r>
            <a:r>
              <a:rPr lang="en-US" sz="3600" dirty="0" smtClean="0"/>
              <a:t>. Self-tag</a:t>
            </a:r>
            <a:br>
              <a:rPr lang="en-US" sz="3600" dirty="0" smtClean="0"/>
            </a:br>
            <a:r>
              <a:rPr lang="en-US" sz="3600" dirty="0" smtClean="0"/>
              <a:t>   IS/IX: Check Self-tag. S/X/SIX: Check </a:t>
            </a:r>
            <a:r>
              <a:rPr lang="en-US" sz="3600" u="sng" dirty="0" smtClean="0"/>
              <a:t>Both</a:t>
            </a:r>
          </a:p>
        </p:txBody>
      </p:sp>
    </p:spTree>
    <p:extLst>
      <p:ext uri="{BB962C8B-B14F-4D97-AF65-F5344CB8AC3E}">
        <p14:creationId xmlns:p14="http://schemas.microsoft.com/office/powerpoint/2010/main" val="381753324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84374"/>
            <a:ext cx="8534400" cy="868362"/>
          </a:xfrm>
        </p:spPr>
        <p:txBody>
          <a:bodyPr/>
          <a:lstStyle/>
          <a:p>
            <a:r>
              <a:rPr lang="en-US" sz="4000" dirty="0" smtClean="0"/>
              <a:t>Traditional DBMS on Modern Hardware</a:t>
            </a:r>
            <a:endParaRPr lang="en-US" sz="4000" dirty="0"/>
          </a:p>
        </p:txBody>
      </p:sp>
      <p:sp>
        <p:nvSpPr>
          <p:cNvPr id="3" name="Content Placeholder 2"/>
          <p:cNvSpPr>
            <a:spLocks noGrp="1"/>
          </p:cNvSpPr>
          <p:nvPr>
            <p:ph sz="quarter" idx="1"/>
          </p:nvPr>
        </p:nvSpPr>
        <p:spPr>
          <a:xfrm>
            <a:off x="457200" y="1066800"/>
            <a:ext cx="8229600" cy="762000"/>
          </a:xfrm>
        </p:spPr>
        <p:txBody>
          <a:bodyPr>
            <a:normAutofit/>
          </a:bodyPr>
          <a:lstStyle/>
          <a:p>
            <a:pPr marL="0" indent="0">
              <a:buNone/>
            </a:pPr>
            <a:r>
              <a:rPr lang="en-US" sz="3600" dirty="0" smtClean="0"/>
              <a:t>Optimized for Magnetic </a:t>
            </a:r>
            <a:r>
              <a:rPr lang="en-US" sz="3600" dirty="0" smtClean="0"/>
              <a:t>Disk Bottleneck</a:t>
            </a:r>
            <a:endParaRPr lang="en-US" sz="3600" dirty="0" smtClean="0"/>
          </a:p>
          <a:p>
            <a:endParaRPr lang="en-US" sz="3600" dirty="0"/>
          </a:p>
        </p:txBody>
      </p:sp>
      <p:grpSp>
        <p:nvGrpSpPr>
          <p:cNvPr id="14" name="Group 13"/>
          <p:cNvGrpSpPr/>
          <p:nvPr/>
        </p:nvGrpSpPr>
        <p:grpSpPr>
          <a:xfrm>
            <a:off x="3810000" y="1981200"/>
            <a:ext cx="5029200" cy="4608731"/>
            <a:chOff x="3810000" y="1981200"/>
            <a:chExt cx="5029200" cy="4608731"/>
          </a:xfrm>
        </p:grpSpPr>
        <p:pic>
          <p:nvPicPr>
            <p:cNvPr id="18434" name="Picture 2"/>
            <p:cNvPicPr>
              <a:picLocks noChangeAspect="1" noChangeArrowheads="1"/>
            </p:cNvPicPr>
            <p:nvPr/>
          </p:nvPicPr>
          <p:blipFill>
            <a:blip r:embed="rId3" cstate="print"/>
            <a:srcRect/>
            <a:stretch>
              <a:fillRect/>
            </a:stretch>
          </p:blipFill>
          <p:spPr bwMode="auto">
            <a:xfrm>
              <a:off x="3810000" y="1981200"/>
              <a:ext cx="5029200" cy="4023360"/>
            </a:xfrm>
            <a:prstGeom prst="rect">
              <a:avLst/>
            </a:prstGeom>
            <a:noFill/>
            <a:ln w="9525">
              <a:noFill/>
              <a:miter lim="800000"/>
              <a:headEnd/>
              <a:tailEnd/>
            </a:ln>
          </p:spPr>
        </p:pic>
        <p:sp>
          <p:nvSpPr>
            <p:cNvPr id="5" name="TextBox 4"/>
            <p:cNvSpPr txBox="1"/>
            <p:nvPr/>
          </p:nvSpPr>
          <p:spPr>
            <a:xfrm>
              <a:off x="4267200" y="5943600"/>
              <a:ext cx="4495800" cy="646331"/>
            </a:xfrm>
            <a:prstGeom prst="rect">
              <a:avLst/>
            </a:prstGeom>
            <a:noFill/>
          </p:spPr>
          <p:txBody>
            <a:bodyPr wrap="square" rtlCol="0">
              <a:spAutoFit/>
            </a:bodyPr>
            <a:lstStyle/>
            <a:p>
              <a:pPr algn="ctr" fontAlgn="auto">
                <a:spcBef>
                  <a:spcPts val="0"/>
                </a:spcBef>
                <a:spcAft>
                  <a:spcPts val="0"/>
                </a:spcAft>
              </a:pPr>
              <a:r>
                <a:rPr lang="en-US" b="1" dirty="0" smtClean="0">
                  <a:solidFill>
                    <a:prstClr val="black"/>
                  </a:solidFill>
                  <a:latin typeface="Perpetua"/>
                </a:rPr>
                <a:t>Fig. Instructions and Cycles for New Order</a:t>
              </a:r>
            </a:p>
            <a:p>
              <a:pPr algn="ctr" fontAlgn="auto">
                <a:spcBef>
                  <a:spcPts val="0"/>
                </a:spcBef>
                <a:spcAft>
                  <a:spcPts val="0"/>
                </a:spcAft>
              </a:pPr>
              <a:r>
                <a:rPr lang="en-US" dirty="0" smtClean="0">
                  <a:solidFill>
                    <a:prstClr val="black"/>
                  </a:solidFill>
                  <a:latin typeface="Perpetua"/>
                </a:rPr>
                <a:t>[S. </a:t>
              </a:r>
              <a:r>
                <a:rPr lang="en-US" dirty="0" err="1" smtClean="0">
                  <a:solidFill>
                    <a:prstClr val="black"/>
                  </a:solidFill>
                  <a:latin typeface="Perpetua"/>
                </a:rPr>
                <a:t>Harizopoulos</a:t>
              </a:r>
              <a:r>
                <a:rPr lang="en-US" dirty="0" smtClean="0">
                  <a:solidFill>
                    <a:prstClr val="black"/>
                  </a:solidFill>
                  <a:latin typeface="Perpetua"/>
                </a:rPr>
                <a:t> et al. SIGMOD‘08]</a:t>
              </a:r>
            </a:p>
          </p:txBody>
        </p:sp>
      </p:grpSp>
      <p:sp>
        <p:nvSpPr>
          <p:cNvPr id="6" name="Rectangle 5"/>
          <p:cNvSpPr/>
          <p:nvPr/>
        </p:nvSpPr>
        <p:spPr>
          <a:xfrm>
            <a:off x="990600" y="1981200"/>
            <a:ext cx="1447800" cy="3048000"/>
          </a:xfrm>
          <a:prstGeom prst="rect">
            <a:avLst/>
          </a:prstGeom>
          <a:noFill/>
          <a:ln w="50800">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r>
              <a:rPr lang="en-US" sz="2400" b="1" dirty="0" smtClean="0">
                <a:solidFill>
                  <a:prstClr val="black"/>
                </a:solidFill>
              </a:rPr>
              <a:t>Disk I/O</a:t>
            </a:r>
          </a:p>
          <a:p>
            <a:pPr algn="ctr" fontAlgn="auto">
              <a:spcBef>
                <a:spcPts val="0"/>
              </a:spcBef>
              <a:spcAft>
                <a:spcPts val="0"/>
              </a:spcAft>
            </a:pPr>
            <a:r>
              <a:rPr lang="en-US" sz="2400" b="1" dirty="0" smtClean="0">
                <a:solidFill>
                  <a:prstClr val="black"/>
                </a:solidFill>
              </a:rPr>
              <a:t>Costs</a:t>
            </a:r>
            <a:endParaRPr lang="en-US" sz="2400" b="1" dirty="0">
              <a:solidFill>
                <a:prstClr val="black"/>
              </a:solidFill>
            </a:endParaRPr>
          </a:p>
        </p:txBody>
      </p:sp>
      <p:sp>
        <p:nvSpPr>
          <p:cNvPr id="7" name="Rectangle 6"/>
          <p:cNvSpPr/>
          <p:nvPr/>
        </p:nvSpPr>
        <p:spPr>
          <a:xfrm>
            <a:off x="990600" y="5029200"/>
            <a:ext cx="1447800" cy="685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r>
              <a:rPr lang="en-US" sz="2000" b="1" dirty="0" smtClean="0">
                <a:solidFill>
                  <a:prstClr val="white"/>
                </a:solidFill>
              </a:rPr>
              <a:t>Other Costs</a:t>
            </a:r>
            <a:endParaRPr lang="en-US" sz="2000" b="1" dirty="0">
              <a:solidFill>
                <a:prstClr val="white"/>
              </a:solidFill>
            </a:endParaRPr>
          </a:p>
        </p:txBody>
      </p:sp>
      <p:sp>
        <p:nvSpPr>
          <p:cNvPr id="8" name="Rectangle 7"/>
          <p:cNvSpPr/>
          <p:nvPr/>
        </p:nvSpPr>
        <p:spPr>
          <a:xfrm>
            <a:off x="990600" y="5715000"/>
            <a:ext cx="1447800" cy="228600"/>
          </a:xfrm>
          <a:prstGeom prst="rect">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r>
              <a:rPr lang="en-US" dirty="0" smtClean="0">
                <a:solidFill>
                  <a:prstClr val="white"/>
                </a:solidFill>
              </a:rPr>
              <a:t>Useful Work</a:t>
            </a:r>
            <a:endParaRPr lang="en-US" dirty="0">
              <a:solidFill>
                <a:prstClr val="white"/>
              </a:solidFill>
            </a:endParaRPr>
          </a:p>
        </p:txBody>
      </p:sp>
      <p:cxnSp>
        <p:nvCxnSpPr>
          <p:cNvPr id="10" name="Straight Arrow Connector 9"/>
          <p:cNvCxnSpPr/>
          <p:nvPr/>
        </p:nvCxnSpPr>
        <p:spPr>
          <a:xfrm rot="5400000" flipH="1" flipV="1">
            <a:off x="-1370806" y="3886200"/>
            <a:ext cx="4114800" cy="1588"/>
          </a:xfrm>
          <a:prstGeom prst="straightConnector1">
            <a:avLst/>
          </a:prstGeom>
          <a:ln w="22225">
            <a:solidFill>
              <a:schemeClr val="tx1"/>
            </a:solidFill>
            <a:tailEnd type="arrow" w="lg" len="lg"/>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a:off x="685800" y="5943600"/>
            <a:ext cx="2209800" cy="1588"/>
          </a:xfrm>
          <a:prstGeom prst="straightConnector1">
            <a:avLst/>
          </a:prstGeom>
          <a:ln w="22225">
            <a:solidFill>
              <a:schemeClr val="tx1"/>
            </a:solidFill>
            <a:tailEnd type="none" w="lg" len="lg"/>
          </a:ln>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rot="16200000">
            <a:off x="-1304151" y="3590152"/>
            <a:ext cx="3434835" cy="369332"/>
          </a:xfrm>
          <a:prstGeom prst="rect">
            <a:avLst/>
          </a:prstGeom>
          <a:noFill/>
        </p:spPr>
        <p:txBody>
          <a:bodyPr wrap="square" rtlCol="0">
            <a:spAutoFit/>
          </a:bodyPr>
          <a:lstStyle/>
          <a:p>
            <a:pPr fontAlgn="auto">
              <a:spcBef>
                <a:spcPts val="0"/>
              </a:spcBef>
              <a:spcAft>
                <a:spcPts val="0"/>
              </a:spcAft>
            </a:pPr>
            <a:r>
              <a:rPr lang="en-US" b="1" dirty="0" smtClean="0">
                <a:solidFill>
                  <a:prstClr val="black"/>
                </a:solidFill>
                <a:latin typeface="Times New Roman" pitchFamily="18" charset="0"/>
                <a:cs typeface="Times New Roman" pitchFamily="18" charset="0"/>
              </a:rPr>
              <a:t>Query Execution Overhead</a:t>
            </a:r>
            <a:endParaRPr lang="en-US" b="1" dirty="0">
              <a:solidFill>
                <a:prstClr val="black"/>
              </a:solidFill>
              <a:latin typeface="Times New Roman" pitchFamily="18" charset="0"/>
              <a:cs typeface="Times New Roman" pitchFamily="18" charset="0"/>
            </a:endParaRPr>
          </a:p>
        </p:txBody>
      </p:sp>
      <p:sp>
        <p:nvSpPr>
          <p:cNvPr id="15" name="Rounded Rectangle 14"/>
          <p:cNvSpPr/>
          <p:nvPr/>
        </p:nvSpPr>
        <p:spPr>
          <a:xfrm>
            <a:off x="914400" y="4953000"/>
            <a:ext cx="1600200" cy="838200"/>
          </a:xfrm>
          <a:prstGeom prst="roundRect">
            <a:avLst/>
          </a:prstGeom>
          <a:noFill/>
          <a:ln w="22225">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a:solidFill>
                <a:prstClr val="white"/>
              </a:solidFill>
            </a:endParaRPr>
          </a:p>
        </p:txBody>
      </p:sp>
      <p:sp>
        <p:nvSpPr>
          <p:cNvPr id="16" name="TextBox 15"/>
          <p:cNvSpPr txBox="1"/>
          <p:nvPr/>
        </p:nvSpPr>
        <p:spPr>
          <a:xfrm>
            <a:off x="2590800" y="4953000"/>
            <a:ext cx="987684" cy="923330"/>
          </a:xfrm>
          <a:prstGeom prst="rect">
            <a:avLst/>
          </a:prstGeom>
          <a:noFill/>
        </p:spPr>
        <p:txBody>
          <a:bodyPr wrap="square" rtlCol="0">
            <a:spAutoFit/>
          </a:bodyPr>
          <a:lstStyle/>
          <a:p>
            <a:pPr algn="ctr" fontAlgn="auto">
              <a:spcBef>
                <a:spcPts val="0"/>
              </a:spcBef>
              <a:spcAft>
                <a:spcPts val="0"/>
              </a:spcAft>
            </a:pPr>
            <a:r>
              <a:rPr lang="en-US" b="1" i="1" dirty="0" smtClean="0">
                <a:solidFill>
                  <a:srgbClr val="FF0000"/>
                </a:solidFill>
                <a:latin typeface="Times New Roman" pitchFamily="18" charset="0"/>
                <a:cs typeface="Times New Roman" pitchFamily="18" charset="0"/>
              </a:rPr>
              <a:t>Then</a:t>
            </a:r>
          </a:p>
          <a:p>
            <a:pPr algn="ctr" fontAlgn="auto">
              <a:spcBef>
                <a:spcPts val="0"/>
              </a:spcBef>
              <a:spcAft>
                <a:spcPts val="0"/>
              </a:spcAft>
            </a:pPr>
            <a:r>
              <a:rPr lang="en-US" b="1" i="1" dirty="0" smtClean="0">
                <a:solidFill>
                  <a:srgbClr val="FF0000"/>
                </a:solidFill>
                <a:latin typeface="Times New Roman" pitchFamily="18" charset="0"/>
                <a:cs typeface="Times New Roman" pitchFamily="18" charset="0"/>
              </a:rPr>
              <a:t>What’s</a:t>
            </a:r>
          </a:p>
          <a:p>
            <a:pPr algn="ctr" fontAlgn="auto">
              <a:spcBef>
                <a:spcPts val="0"/>
              </a:spcBef>
              <a:spcAft>
                <a:spcPts val="0"/>
              </a:spcAft>
            </a:pPr>
            <a:r>
              <a:rPr lang="en-US" b="1" i="1" dirty="0" smtClean="0">
                <a:solidFill>
                  <a:srgbClr val="FF0000"/>
                </a:solidFill>
                <a:latin typeface="Times New Roman" pitchFamily="18" charset="0"/>
                <a:cs typeface="Times New Roman" pitchFamily="18" charset="0"/>
              </a:rPr>
              <a:t>This?</a:t>
            </a:r>
            <a:endParaRPr lang="en-US" b="1" i="1" dirty="0">
              <a:solidFill>
                <a:srgbClr val="FF0000"/>
              </a:solidFill>
              <a:latin typeface="Times New Roman" pitchFamily="18" charset="0"/>
              <a:cs typeface="Times New Roman" pitchFamily="18" charset="0"/>
            </a:endParaRPr>
          </a:p>
        </p:txBody>
      </p:sp>
      <p:sp>
        <p:nvSpPr>
          <p:cNvPr id="4" name="Rounded Rectangle 3"/>
          <p:cNvSpPr/>
          <p:nvPr/>
        </p:nvSpPr>
        <p:spPr>
          <a:xfrm>
            <a:off x="7380312" y="2276872"/>
            <a:ext cx="1382688" cy="3312368"/>
          </a:xfrm>
          <a:prstGeom prst="roundRect">
            <a:avLst/>
          </a:prstGeom>
          <a:noFill/>
          <a:ln w="28575">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1387557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down)">
                                      <p:cBhvr>
                                        <p:cTn id="7" dur="500"/>
                                        <p:tgtEl>
                                          <p:spTgt spid="14"/>
                                        </p:tgtEl>
                                      </p:cBhvr>
                                    </p:animEffect>
                                  </p:childTnLst>
                                </p:cTn>
                              </p:par>
                            </p:childTnLst>
                          </p:cTn>
                        </p:par>
                        <p:par>
                          <p:cTn id="8" fill="hold">
                            <p:stCondLst>
                              <p:cond delay="500"/>
                            </p:stCondLst>
                            <p:childTnLst>
                              <p:par>
                                <p:cTn id="9" presetID="16" presetClass="entr" presetSubtype="21"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barn(inVertical)">
                                      <p:cBhvr>
                                        <p:cTn id="11"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Experiments</a:t>
            </a:r>
            <a:endParaRPr lang="en-US" dirty="0"/>
          </a:p>
        </p:txBody>
      </p:sp>
      <p:sp>
        <p:nvSpPr>
          <p:cNvPr id="3" name="Content Placeholder 2"/>
          <p:cNvSpPr>
            <a:spLocks noGrp="1"/>
          </p:cNvSpPr>
          <p:nvPr>
            <p:ph sz="quarter" idx="1"/>
          </p:nvPr>
        </p:nvSpPr>
        <p:spPr>
          <a:xfrm>
            <a:off x="457200" y="1268760"/>
            <a:ext cx="8229600" cy="4896544"/>
          </a:xfrm>
        </p:spPr>
        <p:txBody>
          <a:bodyPr>
            <a:normAutofit lnSpcReduction="10000"/>
          </a:bodyPr>
          <a:lstStyle/>
          <a:p>
            <a:r>
              <a:rPr lang="en-US" dirty="0" smtClean="0"/>
              <a:t>TPC-B: </a:t>
            </a:r>
            <a:r>
              <a:rPr lang="en-US" dirty="0" err="1" smtClean="0"/>
              <a:t>250MB</a:t>
            </a:r>
            <a:r>
              <a:rPr lang="en-US" dirty="0" smtClean="0"/>
              <a:t> of data, fits in bufferpool</a:t>
            </a:r>
          </a:p>
          <a:p>
            <a:r>
              <a:rPr lang="en-US" dirty="0" smtClean="0"/>
              <a:t>Hardware</a:t>
            </a:r>
          </a:p>
          <a:p>
            <a:pPr lvl="1"/>
            <a:r>
              <a:rPr lang="en-US" sz="3600" dirty="0" smtClean="0"/>
              <a:t>Sun-Niagara: 64 Hardware contexts</a:t>
            </a:r>
          </a:p>
          <a:p>
            <a:pPr lvl="1"/>
            <a:r>
              <a:rPr lang="en-US" sz="3600" dirty="0" smtClean="0"/>
              <a:t>HP </a:t>
            </a:r>
            <a:r>
              <a:rPr lang="en-US" sz="3600" dirty="0" err="1" smtClean="0"/>
              <a:t>Z600</a:t>
            </a:r>
            <a:r>
              <a:rPr lang="en-US" sz="3600" dirty="0" smtClean="0"/>
              <a:t>: 6 Cores. </a:t>
            </a:r>
            <a:r>
              <a:rPr lang="en-US" sz="3600" dirty="0" err="1" smtClean="0"/>
              <a:t>SSD</a:t>
            </a:r>
            <a:r>
              <a:rPr lang="en-US" sz="3600" dirty="0" smtClean="0"/>
              <a:t> drive</a:t>
            </a:r>
          </a:p>
          <a:p>
            <a:r>
              <a:rPr lang="en-US" dirty="0" smtClean="0"/>
              <a:t>Software</a:t>
            </a:r>
          </a:p>
          <a:p>
            <a:pPr lvl="1"/>
            <a:r>
              <a:rPr lang="en-US" sz="3600" dirty="0" smtClean="0"/>
              <a:t>Foster B-trees (</a:t>
            </a:r>
            <a:r>
              <a:rPr lang="en-US" sz="3600" i="1" dirty="0" smtClean="0"/>
              <a:t>Modified</a:t>
            </a:r>
            <a:r>
              <a:rPr lang="en-US" sz="3600" dirty="0" smtClean="0"/>
              <a:t>) in Shore-MT (</a:t>
            </a:r>
            <a:r>
              <a:rPr lang="en-US" sz="3600" i="1" dirty="0" smtClean="0"/>
              <a:t>Original</a:t>
            </a:r>
            <a:r>
              <a:rPr lang="en-US" sz="3600" dirty="0" smtClean="0"/>
              <a:t>) with/without each technique</a:t>
            </a:r>
          </a:p>
          <a:p>
            <a:pPr lvl="1"/>
            <a:r>
              <a:rPr lang="en-US" sz="3600" dirty="0" smtClean="0"/>
              <a:t>Fully ACID, Serializable mode.</a:t>
            </a:r>
          </a:p>
        </p:txBody>
      </p:sp>
    </p:spTree>
    <p:extLst>
      <p:ext uri="{BB962C8B-B14F-4D97-AF65-F5344CB8AC3E}">
        <p14:creationId xmlns:p14="http://schemas.microsoft.com/office/powerpoint/2010/main" val="82229266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5536" y="1073309"/>
            <a:ext cx="8076579" cy="5784691"/>
          </a:xfrm>
          <a:prstGeom prst="rect">
            <a:avLst/>
          </a:prstGeom>
        </p:spPr>
      </p:pic>
      <p:sp>
        <p:nvSpPr>
          <p:cNvPr id="2" name="Title 1"/>
          <p:cNvSpPr>
            <a:spLocks noGrp="1"/>
          </p:cNvSpPr>
          <p:nvPr>
            <p:ph type="title"/>
          </p:nvPr>
        </p:nvSpPr>
        <p:spPr/>
        <p:txBody>
          <a:bodyPr/>
          <a:lstStyle/>
          <a:p>
            <a:r>
              <a:rPr lang="en-US" dirty="0" smtClean="0"/>
              <a:t>Key Range Locks</a:t>
            </a:r>
            <a:endParaRPr lang="en-US" dirty="0"/>
          </a:p>
        </p:txBody>
      </p:sp>
      <p:sp>
        <p:nvSpPr>
          <p:cNvPr id="4" name="Rectangle 3"/>
          <p:cNvSpPr/>
          <p:nvPr/>
        </p:nvSpPr>
        <p:spPr>
          <a:xfrm>
            <a:off x="6444208" y="620688"/>
            <a:ext cx="2232248" cy="541620"/>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err="1" smtClean="0">
                <a:solidFill>
                  <a:prstClr val="black"/>
                </a:solidFill>
              </a:rPr>
              <a:t>Z600</a:t>
            </a:r>
            <a:r>
              <a:rPr lang="en-US" sz="1600" dirty="0" smtClean="0">
                <a:solidFill>
                  <a:prstClr val="black"/>
                </a:solidFill>
              </a:rPr>
              <a:t>, 6-Threads,</a:t>
            </a:r>
          </a:p>
          <a:p>
            <a:pPr algn="ctr"/>
            <a:r>
              <a:rPr lang="en-US" sz="1600" dirty="0" err="1" smtClean="0">
                <a:solidFill>
                  <a:prstClr val="black"/>
                </a:solidFill>
              </a:rPr>
              <a:t>AVG</a:t>
            </a:r>
            <a:r>
              <a:rPr lang="en-US" sz="1600" dirty="0">
                <a:solidFill>
                  <a:prstClr val="black"/>
                </a:solidFill>
              </a:rPr>
              <a:t> </a:t>
            </a:r>
            <a:r>
              <a:rPr lang="en-US" sz="1600" dirty="0" smtClean="0">
                <a:solidFill>
                  <a:prstClr val="black"/>
                </a:solidFill>
              </a:rPr>
              <a:t>&amp; 95% on 20 Runs</a:t>
            </a:r>
          </a:p>
        </p:txBody>
      </p:sp>
    </p:spTree>
    <p:extLst>
      <p:ext uri="{BB962C8B-B14F-4D97-AF65-F5344CB8AC3E}">
        <p14:creationId xmlns:p14="http://schemas.microsoft.com/office/powerpoint/2010/main" val="316626819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78123" y="624474"/>
            <a:ext cx="7965921" cy="6155484"/>
          </a:xfrm>
          <a:prstGeom prst="rect">
            <a:avLst/>
          </a:prstGeom>
        </p:spPr>
      </p:pic>
      <p:sp>
        <p:nvSpPr>
          <p:cNvPr id="2" name="Title 1"/>
          <p:cNvSpPr>
            <a:spLocks noGrp="1"/>
          </p:cNvSpPr>
          <p:nvPr>
            <p:ph type="title"/>
          </p:nvPr>
        </p:nvSpPr>
        <p:spPr>
          <a:xfrm>
            <a:off x="457200" y="260648"/>
            <a:ext cx="8229600" cy="868362"/>
          </a:xfrm>
        </p:spPr>
        <p:txBody>
          <a:bodyPr/>
          <a:lstStyle/>
          <a:p>
            <a:r>
              <a:rPr lang="en-US" dirty="0" smtClean="0"/>
              <a:t>Lightweight Intent Lock</a:t>
            </a:r>
            <a:endParaRPr lang="en-US" dirty="0"/>
          </a:p>
        </p:txBody>
      </p:sp>
      <p:sp>
        <p:nvSpPr>
          <p:cNvPr id="4" name="Rectangle 3"/>
          <p:cNvSpPr/>
          <p:nvPr/>
        </p:nvSpPr>
        <p:spPr>
          <a:xfrm>
            <a:off x="6732240" y="476672"/>
            <a:ext cx="2232248" cy="541620"/>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solidFill>
                  <a:prstClr val="black"/>
                </a:solidFill>
              </a:rPr>
              <a:t>Sun Niagara, 60 threads,</a:t>
            </a:r>
          </a:p>
          <a:p>
            <a:pPr algn="ctr"/>
            <a:r>
              <a:rPr lang="en-US" sz="1600" dirty="0" err="1" smtClean="0">
                <a:solidFill>
                  <a:prstClr val="black"/>
                </a:solidFill>
              </a:rPr>
              <a:t>AVG</a:t>
            </a:r>
            <a:r>
              <a:rPr lang="en-US" sz="1600" dirty="0">
                <a:solidFill>
                  <a:prstClr val="black"/>
                </a:solidFill>
              </a:rPr>
              <a:t> </a:t>
            </a:r>
            <a:r>
              <a:rPr lang="en-US" sz="1600" dirty="0" smtClean="0">
                <a:solidFill>
                  <a:prstClr val="black"/>
                </a:solidFill>
              </a:rPr>
              <a:t>&amp; 95% on 20 Runs</a:t>
            </a:r>
          </a:p>
        </p:txBody>
      </p:sp>
    </p:spTree>
    <p:extLst>
      <p:ext uri="{BB962C8B-B14F-4D97-AF65-F5344CB8AC3E}">
        <p14:creationId xmlns:p14="http://schemas.microsoft.com/office/powerpoint/2010/main" val="40532849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Dreadlocks </a:t>
            </a:r>
            <a:r>
              <a:rPr lang="en-US" dirty="0" err="1" smtClean="0"/>
              <a:t>vs</a:t>
            </a:r>
            <a:r>
              <a:rPr lang="en-US" dirty="0" smtClean="0"/>
              <a:t> Traditional</a:t>
            </a:r>
            <a:endParaRPr lang="en-US" dirty="0"/>
          </a:p>
        </p:txBody>
      </p:sp>
      <p:pic>
        <p:nvPicPr>
          <p:cNvPr id="4" name="Content Placeholder 3"/>
          <p:cNvPicPr>
            <a:picLocks noGrp="1" noChangeAspect="1"/>
          </p:cNvPicPr>
          <p:nvPr>
            <p:ph sz="quarter" idx="1"/>
          </p:nvPr>
        </p:nvPicPr>
        <p:blipFill rotWithShape="1">
          <a:blip r:embed="rId3">
            <a:extLst>
              <a:ext uri="{28A0092B-C50C-407E-A947-70E740481C1C}">
                <a14:useLocalDpi xmlns:a14="http://schemas.microsoft.com/office/drawing/2010/main" val="0"/>
              </a:ext>
            </a:extLst>
          </a:blip>
          <a:srcRect t="629" b="-629"/>
          <a:stretch/>
        </p:blipFill>
        <p:spPr>
          <a:xfrm>
            <a:off x="683568" y="1231200"/>
            <a:ext cx="7560284" cy="5472608"/>
          </a:xfrm>
        </p:spPr>
      </p:pic>
      <p:sp>
        <p:nvSpPr>
          <p:cNvPr id="5" name="Rectangle 4"/>
          <p:cNvSpPr/>
          <p:nvPr/>
        </p:nvSpPr>
        <p:spPr>
          <a:xfrm>
            <a:off x="7164288" y="548680"/>
            <a:ext cx="1689596" cy="541620"/>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solidFill>
                  <a:prstClr val="black"/>
                </a:solidFill>
              </a:rPr>
              <a:t>Sun Niagara,</a:t>
            </a:r>
          </a:p>
          <a:p>
            <a:pPr algn="ctr"/>
            <a:r>
              <a:rPr lang="en-US" sz="1600" dirty="0" err="1" smtClean="0">
                <a:solidFill>
                  <a:prstClr val="black"/>
                </a:solidFill>
              </a:rPr>
              <a:t>AVG</a:t>
            </a:r>
            <a:r>
              <a:rPr lang="en-US" sz="1600" dirty="0">
                <a:solidFill>
                  <a:prstClr val="black"/>
                </a:solidFill>
              </a:rPr>
              <a:t> </a:t>
            </a:r>
            <a:r>
              <a:rPr lang="en-US" sz="1600" dirty="0" smtClean="0">
                <a:solidFill>
                  <a:prstClr val="black"/>
                </a:solidFill>
              </a:rPr>
              <a:t>on 20 Runs</a:t>
            </a:r>
          </a:p>
        </p:txBody>
      </p:sp>
    </p:spTree>
    <p:extLst>
      <p:ext uri="{BB962C8B-B14F-4D97-AF65-F5344CB8AC3E}">
        <p14:creationId xmlns:p14="http://schemas.microsoft.com/office/powerpoint/2010/main" val="1474106767"/>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124744"/>
            <a:ext cx="9144000" cy="3409331"/>
          </a:xfrm>
          <a:prstGeom prst="rect">
            <a:avLst/>
          </a:prstGeom>
        </p:spPr>
      </p:pic>
      <p:sp>
        <p:nvSpPr>
          <p:cNvPr id="2" name="Title 1"/>
          <p:cNvSpPr>
            <a:spLocks noGrp="1"/>
          </p:cNvSpPr>
          <p:nvPr>
            <p:ph type="title"/>
          </p:nvPr>
        </p:nvSpPr>
        <p:spPr/>
        <p:txBody>
          <a:bodyPr/>
          <a:lstStyle/>
          <a:p>
            <a:r>
              <a:rPr lang="en-US" dirty="0" smtClean="0"/>
              <a:t>Early Lock Release (ELR)</a:t>
            </a:r>
            <a:endParaRPr lang="en-US" dirty="0"/>
          </a:p>
        </p:txBody>
      </p:sp>
      <p:sp>
        <p:nvSpPr>
          <p:cNvPr id="6" name="Content Placeholder 5"/>
          <p:cNvSpPr>
            <a:spLocks noGrp="1"/>
          </p:cNvSpPr>
          <p:nvPr>
            <p:ph sz="quarter" idx="1"/>
          </p:nvPr>
        </p:nvSpPr>
        <p:spPr>
          <a:xfrm>
            <a:off x="457200" y="4383360"/>
            <a:ext cx="8229600" cy="2286000"/>
          </a:xfrm>
        </p:spPr>
        <p:txBody>
          <a:bodyPr>
            <a:normAutofit/>
          </a:bodyPr>
          <a:lstStyle/>
          <a:p>
            <a:r>
              <a:rPr lang="en-US" dirty="0" smtClean="0"/>
              <a:t>SX-ELR performs </a:t>
            </a:r>
            <a:r>
              <a:rPr lang="en-US" dirty="0" err="1" smtClean="0"/>
              <a:t>5x</a:t>
            </a:r>
            <a:r>
              <a:rPr lang="en-US" dirty="0" smtClean="0"/>
              <a:t> faster.</a:t>
            </a:r>
            <a:endParaRPr lang="en-US" dirty="0"/>
          </a:p>
          <a:p>
            <a:r>
              <a:rPr lang="en-US" dirty="0" smtClean="0"/>
              <a:t>S-only ELR isn’t useful</a:t>
            </a:r>
          </a:p>
          <a:p>
            <a:r>
              <a:rPr lang="en-US" dirty="0" smtClean="0"/>
              <a:t>All improvements combined, -</a:t>
            </a:r>
            <a:r>
              <a:rPr lang="en-US" dirty="0" err="1" smtClean="0"/>
              <a:t>50x</a:t>
            </a:r>
            <a:r>
              <a:rPr lang="en-US" dirty="0" smtClean="0"/>
              <a:t> faster.</a:t>
            </a:r>
            <a:endParaRPr lang="en-US" dirty="0"/>
          </a:p>
        </p:txBody>
      </p:sp>
      <p:sp>
        <p:nvSpPr>
          <p:cNvPr id="8" name="TextBox 7"/>
          <p:cNvSpPr txBox="1"/>
          <p:nvPr/>
        </p:nvSpPr>
        <p:spPr>
          <a:xfrm>
            <a:off x="976536" y="2348880"/>
            <a:ext cx="1219200" cy="369332"/>
          </a:xfrm>
          <a:prstGeom prst="rect">
            <a:avLst/>
          </a:prstGeom>
          <a:noFill/>
        </p:spPr>
        <p:txBody>
          <a:bodyPr wrap="square" rtlCol="0">
            <a:spAutoFit/>
          </a:bodyPr>
          <a:lstStyle/>
          <a:p>
            <a:pPr fontAlgn="auto">
              <a:spcBef>
                <a:spcPts val="0"/>
              </a:spcBef>
              <a:spcAft>
                <a:spcPts val="0"/>
              </a:spcAft>
            </a:pPr>
            <a:r>
              <a:rPr lang="en-US" b="1" u="sng" dirty="0" smtClean="0">
                <a:solidFill>
                  <a:prstClr val="black"/>
                </a:solidFill>
                <a:latin typeface="Perpetua"/>
              </a:rPr>
              <a:t>HDD Log</a:t>
            </a:r>
            <a:endParaRPr lang="en-US" b="1" u="sng" dirty="0">
              <a:solidFill>
                <a:prstClr val="black"/>
              </a:solidFill>
              <a:latin typeface="Perpetua"/>
            </a:endParaRPr>
          </a:p>
        </p:txBody>
      </p:sp>
      <p:sp>
        <p:nvSpPr>
          <p:cNvPr id="9" name="TextBox 8"/>
          <p:cNvSpPr txBox="1"/>
          <p:nvPr/>
        </p:nvSpPr>
        <p:spPr>
          <a:xfrm>
            <a:off x="5181600" y="2348880"/>
            <a:ext cx="1219200" cy="369332"/>
          </a:xfrm>
          <a:prstGeom prst="rect">
            <a:avLst/>
          </a:prstGeom>
          <a:noFill/>
        </p:spPr>
        <p:txBody>
          <a:bodyPr wrap="square" rtlCol="0">
            <a:spAutoFit/>
          </a:bodyPr>
          <a:lstStyle/>
          <a:p>
            <a:pPr fontAlgn="auto">
              <a:spcBef>
                <a:spcPts val="0"/>
              </a:spcBef>
              <a:spcAft>
                <a:spcPts val="0"/>
              </a:spcAft>
            </a:pPr>
            <a:r>
              <a:rPr lang="en-US" b="1" u="sng" dirty="0" smtClean="0">
                <a:solidFill>
                  <a:prstClr val="black"/>
                </a:solidFill>
                <a:latin typeface="Perpetua"/>
              </a:rPr>
              <a:t>SSD Log</a:t>
            </a:r>
            <a:endParaRPr lang="en-US" b="1" u="sng" dirty="0">
              <a:solidFill>
                <a:prstClr val="black"/>
              </a:solidFill>
              <a:latin typeface="Perpetua"/>
            </a:endParaRPr>
          </a:p>
        </p:txBody>
      </p:sp>
      <p:sp>
        <p:nvSpPr>
          <p:cNvPr id="5" name="Rectangle 4"/>
          <p:cNvSpPr/>
          <p:nvPr/>
        </p:nvSpPr>
        <p:spPr>
          <a:xfrm>
            <a:off x="6948264" y="620688"/>
            <a:ext cx="2088232" cy="541620"/>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err="1" smtClean="0">
                <a:solidFill>
                  <a:prstClr val="black"/>
                </a:solidFill>
              </a:rPr>
              <a:t>Z600</a:t>
            </a:r>
            <a:r>
              <a:rPr lang="en-US" sz="1600" dirty="0" smtClean="0">
                <a:solidFill>
                  <a:prstClr val="black"/>
                </a:solidFill>
              </a:rPr>
              <a:t>, 6-Threads,</a:t>
            </a:r>
          </a:p>
          <a:p>
            <a:pPr algn="ctr"/>
            <a:r>
              <a:rPr lang="en-US" sz="1600" dirty="0" err="1" smtClean="0">
                <a:solidFill>
                  <a:prstClr val="black"/>
                </a:solidFill>
              </a:rPr>
              <a:t>AVG</a:t>
            </a:r>
            <a:r>
              <a:rPr lang="en-US" sz="1600" dirty="0">
                <a:solidFill>
                  <a:prstClr val="black"/>
                </a:solidFill>
              </a:rPr>
              <a:t> </a:t>
            </a:r>
            <a:r>
              <a:rPr lang="en-US" sz="1600" dirty="0" smtClean="0">
                <a:solidFill>
                  <a:prstClr val="black"/>
                </a:solidFill>
              </a:rPr>
              <a:t>&amp; 95% on 20 Runs</a:t>
            </a:r>
          </a:p>
        </p:txBody>
      </p:sp>
    </p:spTree>
    <p:extLst>
      <p:ext uri="{BB962C8B-B14F-4D97-AF65-F5344CB8AC3E}">
        <p14:creationId xmlns:p14="http://schemas.microsoft.com/office/powerpoint/2010/main" val="2940156477"/>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Related Work</a:t>
            </a:r>
            <a:endParaRPr lang="en-US" dirty="0"/>
          </a:p>
        </p:txBody>
      </p:sp>
      <p:sp>
        <p:nvSpPr>
          <p:cNvPr id="3" name="Content Placeholder 2"/>
          <p:cNvSpPr>
            <a:spLocks noGrp="1"/>
          </p:cNvSpPr>
          <p:nvPr>
            <p:ph sz="quarter" idx="1"/>
          </p:nvPr>
        </p:nvSpPr>
        <p:spPr/>
        <p:txBody>
          <a:bodyPr/>
          <a:lstStyle/>
          <a:p>
            <a:r>
              <a:rPr lang="en-US" dirty="0" smtClean="0"/>
              <a:t>ARIES/</a:t>
            </a:r>
            <a:r>
              <a:rPr lang="en-US" dirty="0" err="1" smtClean="0"/>
              <a:t>KVL</a:t>
            </a:r>
            <a:r>
              <a:rPr lang="en-US" dirty="0" smtClean="0"/>
              <a:t>, IM </a:t>
            </a:r>
            <a:r>
              <a:rPr lang="en-US" sz="2800" dirty="0" smtClean="0"/>
              <a:t>[Mohan et al]</a:t>
            </a:r>
            <a:endParaRPr lang="en-US" dirty="0" smtClean="0"/>
          </a:p>
          <a:p>
            <a:r>
              <a:rPr lang="en-US" dirty="0" smtClean="0"/>
              <a:t>Key range locking </a:t>
            </a:r>
            <a:r>
              <a:rPr lang="en-US" sz="2800" dirty="0" smtClean="0"/>
              <a:t>[</a:t>
            </a:r>
            <a:r>
              <a:rPr lang="en-US" sz="2800" dirty="0" err="1" smtClean="0"/>
              <a:t>Lomet'93</a:t>
            </a:r>
            <a:r>
              <a:rPr lang="en-US" sz="2800" dirty="0" smtClean="0"/>
              <a:t>]</a:t>
            </a:r>
            <a:endParaRPr lang="en-US" dirty="0" smtClean="0"/>
          </a:p>
          <a:p>
            <a:r>
              <a:rPr lang="en-US" dirty="0" smtClean="0"/>
              <a:t>Shore-MT at </a:t>
            </a:r>
            <a:r>
              <a:rPr lang="en-US" dirty="0" err="1" smtClean="0"/>
              <a:t>EPFL</a:t>
            </a:r>
            <a:r>
              <a:rPr lang="en-US" dirty="0" smtClean="0"/>
              <a:t>/CMU/UW-Madison</a:t>
            </a:r>
          </a:p>
          <a:p>
            <a:r>
              <a:rPr lang="en-US" dirty="0" smtClean="0"/>
              <a:t>Speculative Lock Inheritance </a:t>
            </a:r>
            <a:r>
              <a:rPr lang="en-US" sz="2400" dirty="0" smtClean="0"/>
              <a:t>[Johnson et </a:t>
            </a:r>
            <a:r>
              <a:rPr lang="en-US" sz="2400" dirty="0" err="1" smtClean="0"/>
              <a:t>al'09</a:t>
            </a:r>
            <a:r>
              <a:rPr lang="en-US" sz="2400" dirty="0" smtClean="0"/>
              <a:t>]</a:t>
            </a:r>
            <a:endParaRPr lang="en-US" dirty="0" smtClean="0"/>
          </a:p>
          <a:p>
            <a:r>
              <a:rPr lang="en-US" dirty="0" err="1" smtClean="0"/>
              <a:t>Aether</a:t>
            </a:r>
            <a:r>
              <a:rPr lang="en-US" dirty="0" smtClean="0"/>
              <a:t> </a:t>
            </a:r>
            <a:r>
              <a:rPr lang="en-US" sz="2400" dirty="0" smtClean="0"/>
              <a:t>[Johnson et </a:t>
            </a:r>
            <a:r>
              <a:rPr lang="en-US" sz="2400" dirty="0" err="1" smtClean="0"/>
              <a:t>al'10</a:t>
            </a:r>
            <a:r>
              <a:rPr lang="en-US" sz="2400" dirty="0" smtClean="0"/>
              <a:t>]</a:t>
            </a:r>
            <a:endParaRPr lang="en-US" dirty="0" smtClean="0"/>
          </a:p>
          <a:p>
            <a:r>
              <a:rPr lang="en-US" dirty="0" smtClean="0"/>
              <a:t>Dreadlocks</a:t>
            </a:r>
            <a:r>
              <a:rPr lang="en-US" sz="2400" dirty="0" smtClean="0"/>
              <a:t> [Koskinen and </a:t>
            </a:r>
            <a:r>
              <a:rPr lang="en-US" sz="2400" dirty="0" err="1" smtClean="0"/>
              <a:t>Herlihy'08</a:t>
            </a:r>
            <a:r>
              <a:rPr lang="en-US" sz="2400" dirty="0" smtClean="0"/>
              <a:t>]</a:t>
            </a:r>
            <a:endParaRPr lang="en-US" dirty="0" smtClean="0"/>
          </a:p>
          <a:p>
            <a:r>
              <a:rPr lang="en-US" dirty="0" smtClean="0"/>
              <a:t>H-Store </a:t>
            </a:r>
            <a:r>
              <a:rPr lang="en-US" dirty="0" smtClean="0"/>
              <a:t>at Brown/MIT</a:t>
            </a:r>
            <a:endParaRPr lang="en-US" dirty="0"/>
          </a:p>
        </p:txBody>
      </p:sp>
    </p:spTree>
    <p:extLst>
      <p:ext uri="{BB962C8B-B14F-4D97-AF65-F5344CB8AC3E}">
        <p14:creationId xmlns:p14="http://schemas.microsoft.com/office/powerpoint/2010/main" val="3806678131"/>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Wrap up</a:t>
            </a:r>
            <a:endParaRPr lang="en-US" dirty="0"/>
          </a:p>
        </p:txBody>
      </p:sp>
      <p:sp>
        <p:nvSpPr>
          <p:cNvPr id="3" name="Content Placeholder 2"/>
          <p:cNvSpPr>
            <a:spLocks noGrp="1"/>
          </p:cNvSpPr>
          <p:nvPr>
            <p:ph sz="quarter" idx="1"/>
          </p:nvPr>
        </p:nvSpPr>
        <p:spPr>
          <a:xfrm>
            <a:off x="457200" y="1268760"/>
            <a:ext cx="8229600" cy="5256584"/>
          </a:xfrm>
        </p:spPr>
        <p:txBody>
          <a:bodyPr>
            <a:normAutofit/>
          </a:bodyPr>
          <a:lstStyle/>
          <a:p>
            <a:r>
              <a:rPr lang="en-US" dirty="0" smtClean="0"/>
              <a:t>Locking as bottleneck on Modern H/W</a:t>
            </a:r>
          </a:p>
          <a:p>
            <a:r>
              <a:rPr lang="en-US" dirty="0" smtClean="0"/>
              <a:t>Revisited all aspects of database locking</a:t>
            </a:r>
          </a:p>
          <a:p>
            <a:pPr marL="834390" lvl="1" indent="-514350">
              <a:buFont typeface="+mj-lt"/>
              <a:buAutoNum type="arabicPeriod"/>
            </a:pPr>
            <a:r>
              <a:rPr lang="en-US" sz="3200" dirty="0" smtClean="0"/>
              <a:t>Graefe Lock Modes</a:t>
            </a:r>
          </a:p>
          <a:p>
            <a:pPr marL="834390" lvl="1" indent="-514350">
              <a:buFont typeface="+mj-lt"/>
              <a:buAutoNum type="arabicPeriod"/>
            </a:pPr>
            <a:r>
              <a:rPr lang="en-US" sz="3200" dirty="0" smtClean="0"/>
              <a:t>Lightweight Intent Lock</a:t>
            </a:r>
          </a:p>
          <a:p>
            <a:pPr marL="834390" lvl="1" indent="-514350">
              <a:buFont typeface="+mj-lt"/>
              <a:buAutoNum type="arabicPeriod"/>
            </a:pPr>
            <a:r>
              <a:rPr lang="en-US" sz="3200" dirty="0" smtClean="0"/>
              <a:t>D</a:t>
            </a:r>
            <a:r>
              <a:rPr lang="en-US" sz="3200" u="sng" dirty="0" smtClean="0"/>
              <a:t>r</a:t>
            </a:r>
            <a:r>
              <a:rPr lang="en-US" sz="3200" dirty="0" smtClean="0"/>
              <a:t>eadlock</a:t>
            </a:r>
          </a:p>
          <a:p>
            <a:pPr marL="834390" lvl="1" indent="-514350">
              <a:buFont typeface="+mj-lt"/>
              <a:buAutoNum type="arabicPeriod"/>
            </a:pPr>
            <a:r>
              <a:rPr lang="en-US" sz="3200" dirty="0" smtClean="0"/>
              <a:t>Early Lock Release</a:t>
            </a:r>
          </a:p>
          <a:p>
            <a:r>
              <a:rPr lang="en-US" dirty="0" smtClean="0"/>
              <a:t>All together, significant </a:t>
            </a:r>
            <a:r>
              <a:rPr lang="en-US" dirty="0"/>
              <a:t>s</a:t>
            </a:r>
            <a:r>
              <a:rPr lang="en-US" dirty="0" smtClean="0"/>
              <a:t>peed-up (-</a:t>
            </a:r>
            <a:r>
              <a:rPr lang="en-US" dirty="0" err="1" smtClean="0"/>
              <a:t>50x</a:t>
            </a:r>
            <a:r>
              <a:rPr lang="en-US" dirty="0" smtClean="0"/>
              <a:t>)</a:t>
            </a:r>
          </a:p>
          <a:p>
            <a:r>
              <a:rPr lang="en-US" dirty="0" smtClean="0"/>
              <a:t>Future Work: Buffer-pool</a:t>
            </a:r>
            <a:endParaRPr lang="en-US" dirty="0"/>
          </a:p>
        </p:txBody>
      </p:sp>
    </p:spTree>
    <p:extLst>
      <p:ext uri="{BB962C8B-B14F-4D97-AF65-F5344CB8AC3E}">
        <p14:creationId xmlns:p14="http://schemas.microsoft.com/office/powerpoint/2010/main" val="1151748684"/>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sz="quarter" idx="1"/>
          </p:nvPr>
        </p:nvSpPr>
        <p:spPr/>
        <p:txBody>
          <a:bodyPr/>
          <a:lstStyle/>
          <a:p>
            <a:endParaRPr lang="en-US"/>
          </a:p>
        </p:txBody>
      </p:sp>
    </p:spTree>
    <p:extLst>
      <p:ext uri="{BB962C8B-B14F-4D97-AF65-F5344CB8AC3E}">
        <p14:creationId xmlns:p14="http://schemas.microsoft.com/office/powerpoint/2010/main" val="1729903081"/>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Reserved: Locking Details</a:t>
            </a:r>
            <a:endParaRPr lang="en-US" dirty="0"/>
          </a:p>
        </p:txBody>
      </p:sp>
      <p:sp>
        <p:nvSpPr>
          <p:cNvPr id="3" name="Content Placeholder 2"/>
          <p:cNvSpPr>
            <a:spLocks noGrp="1"/>
          </p:cNvSpPr>
          <p:nvPr>
            <p:ph sz="quarter" idx="1"/>
          </p:nvPr>
        </p:nvSpPr>
        <p:spPr/>
        <p:txBody>
          <a:bodyPr/>
          <a:lstStyle/>
          <a:p>
            <a:endParaRPr lang="en-US"/>
          </a:p>
        </p:txBody>
      </p:sp>
    </p:spTree>
    <p:extLst>
      <p:ext uri="{BB962C8B-B14F-4D97-AF65-F5344CB8AC3E}">
        <p14:creationId xmlns:p14="http://schemas.microsoft.com/office/powerpoint/2010/main" val="1698130115"/>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28390"/>
            <a:ext cx="8229600" cy="868362"/>
          </a:xfrm>
        </p:spPr>
        <p:txBody>
          <a:bodyPr/>
          <a:lstStyle/>
          <a:p>
            <a:r>
              <a:rPr lang="en-US" dirty="0" smtClean="0"/>
              <a:t>Transactional Processing</a:t>
            </a:r>
            <a:endParaRPr lang="en-US" dirty="0"/>
          </a:p>
        </p:txBody>
      </p:sp>
      <p:sp>
        <p:nvSpPr>
          <p:cNvPr id="4" name="Rectangle 37"/>
          <p:cNvSpPr txBox="1">
            <a:spLocks noChangeArrowheads="1"/>
          </p:cNvSpPr>
          <p:nvPr/>
        </p:nvSpPr>
        <p:spPr>
          <a:xfrm>
            <a:off x="599228" y="1196752"/>
            <a:ext cx="4679400" cy="2592288"/>
          </a:xfrm>
          <a:prstGeom prst="rect">
            <a:avLst/>
          </a:prstGeom>
          <a:noFill/>
          <a:ln/>
        </p:spPr>
        <p:txBody>
          <a:bodyPr vert="horz">
            <a:normAutofit/>
          </a:bodyPr>
          <a:lstStyle>
            <a:lvl1pPr marL="274320" indent="-274320" algn="l" rtl="0" eaLnBrk="1" latinLnBrk="0" hangingPunct="1">
              <a:spcBef>
                <a:spcPts val="580"/>
              </a:spcBef>
              <a:buClr>
                <a:schemeClr val="accent1"/>
              </a:buClr>
              <a:buSzPct val="85000"/>
              <a:buFont typeface="Wingdings 2"/>
              <a:buChar char=""/>
              <a:defRPr kumimoji="0" sz="4000" kern="1200">
                <a:solidFill>
                  <a:schemeClr val="tx1"/>
                </a:solidFill>
                <a:latin typeface="+mn-lt"/>
                <a:ea typeface="+mn-ea"/>
                <a:cs typeface="+mn-cs"/>
              </a:defRPr>
            </a:lvl1pPr>
            <a:lvl2pPr marL="548640" indent="-228600" algn="l" rtl="0" eaLnBrk="1" latinLnBrk="0" hangingPunct="1">
              <a:spcBef>
                <a:spcPts val="370"/>
              </a:spcBef>
              <a:buClr>
                <a:schemeClr val="accent2"/>
              </a:buClr>
              <a:buSzPct val="85000"/>
              <a:buFont typeface="Wingdings 2"/>
              <a:buChar char=""/>
              <a:defRPr kumimoji="0" sz="4000" kern="1200">
                <a:solidFill>
                  <a:schemeClr val="tx1"/>
                </a:solidFill>
                <a:latin typeface="+mn-lt"/>
                <a:ea typeface="+mn-ea"/>
                <a:cs typeface="+mn-cs"/>
              </a:defRPr>
            </a:lvl2pPr>
            <a:lvl3pPr marL="822960" indent="-228600" algn="l" rtl="0" eaLnBrk="1" latinLnBrk="0" hangingPunct="1">
              <a:spcBef>
                <a:spcPts val="370"/>
              </a:spcBef>
              <a:buClr>
                <a:schemeClr val="accent1">
                  <a:tint val="60000"/>
                </a:schemeClr>
              </a:buClr>
              <a:buSzPct val="85000"/>
              <a:buFont typeface="Wingdings 2"/>
              <a:buChar char=""/>
              <a:defRPr kumimoji="0" sz="3600" kern="1200">
                <a:solidFill>
                  <a:schemeClr val="tx1"/>
                </a:solidFill>
                <a:latin typeface="+mn-lt"/>
                <a:ea typeface="+mn-ea"/>
                <a:cs typeface="+mn-cs"/>
              </a:defRPr>
            </a:lvl3pPr>
            <a:lvl4pPr marL="1097280" indent="-228600" algn="l" rtl="0" eaLnBrk="1" latinLnBrk="0" hangingPunct="1">
              <a:spcBef>
                <a:spcPts val="370"/>
              </a:spcBef>
              <a:buClr>
                <a:schemeClr val="accent3"/>
              </a:buClr>
              <a:buSzPct val="80000"/>
              <a:buFont typeface="Wingdings 2"/>
              <a:buChar char=""/>
              <a:defRPr kumimoji="0" sz="3600" kern="1200">
                <a:solidFill>
                  <a:schemeClr val="tx1"/>
                </a:solidFill>
                <a:latin typeface="+mn-lt"/>
                <a:ea typeface="+mn-ea"/>
                <a:cs typeface="+mn-cs"/>
              </a:defRPr>
            </a:lvl4pPr>
            <a:lvl5pPr marL="1371600" indent="-228600" algn="l" rtl="0" eaLnBrk="1" latinLnBrk="0" hangingPunct="1">
              <a:spcBef>
                <a:spcPts val="370"/>
              </a:spcBef>
              <a:buClr>
                <a:schemeClr val="accent3"/>
              </a:buClr>
              <a:buFontTx/>
              <a:buChar char="o"/>
              <a:defRPr kumimoji="0" sz="3600" kern="1200">
                <a:solidFill>
                  <a:schemeClr val="tx1"/>
                </a:solidFill>
                <a:latin typeface="+mn-lt"/>
                <a:ea typeface="+mn-ea"/>
                <a:cs typeface="+mn-cs"/>
              </a:defRPr>
            </a:lvl5pPr>
            <a:lvl6pPr marL="1645920" indent="-228600" algn="l" rtl="0" eaLnBrk="1" latinLnBrk="0" hangingPunct="1">
              <a:spcBef>
                <a:spcPts val="370"/>
              </a:spcBef>
              <a:buClr>
                <a:schemeClr val="accent3"/>
              </a:buClr>
              <a:buChar char="•"/>
              <a:defRPr kumimoji="0" sz="1800" kern="1200" baseline="0">
                <a:solidFill>
                  <a:schemeClr val="tx1"/>
                </a:solidFill>
                <a:latin typeface="+mn-lt"/>
                <a:ea typeface="+mn-ea"/>
                <a:cs typeface="+mn-cs"/>
              </a:defRPr>
            </a:lvl6pPr>
            <a:lvl7pPr marL="1920240" indent="-228600" algn="l" rtl="0" eaLnBrk="1" latinLnBrk="0" hangingPunct="1">
              <a:spcBef>
                <a:spcPts val="370"/>
              </a:spcBef>
              <a:buClr>
                <a:schemeClr val="accent2"/>
              </a:buClr>
              <a:buChar char="•"/>
              <a:defRPr kumimoji="0" sz="1800" kern="1200">
                <a:solidFill>
                  <a:schemeClr val="tx1"/>
                </a:solidFill>
                <a:latin typeface="+mn-lt"/>
                <a:ea typeface="+mn-ea"/>
                <a:cs typeface="+mn-cs"/>
              </a:defRPr>
            </a:lvl7pPr>
            <a:lvl8pPr marL="2194560" indent="-228600" algn="l" rtl="0" eaLnBrk="1" latinLnBrk="0" hangingPunct="1">
              <a:spcBef>
                <a:spcPts val="370"/>
              </a:spcBef>
              <a:buClr>
                <a:schemeClr val="accent1">
                  <a:tint val="60000"/>
                </a:schemeClr>
              </a:buClr>
              <a:buChar char="•"/>
              <a:defRPr kumimoji="0" sz="1800" kern="1200">
                <a:solidFill>
                  <a:schemeClr val="tx1"/>
                </a:solidFill>
                <a:latin typeface="+mn-lt"/>
                <a:ea typeface="+mn-ea"/>
                <a:cs typeface="+mn-cs"/>
              </a:defRPr>
            </a:lvl8pPr>
            <a:lvl9pPr marL="2468880" indent="-228600" algn="l" rtl="0" eaLnBrk="1" latinLnBrk="0" hangingPunct="1">
              <a:spcBef>
                <a:spcPts val="370"/>
              </a:spcBef>
              <a:buClr>
                <a:schemeClr val="accent2">
                  <a:tint val="60000"/>
                </a:schemeClr>
              </a:buClr>
              <a:buChar char="•"/>
              <a:defRPr kumimoji="0" sz="1800" kern="1200">
                <a:solidFill>
                  <a:schemeClr val="tx1"/>
                </a:solidFill>
                <a:latin typeface="+mn-lt"/>
                <a:ea typeface="+mn-ea"/>
                <a:cs typeface="+mn-cs"/>
              </a:defRPr>
            </a:lvl9pPr>
          </a:lstStyle>
          <a:p>
            <a:r>
              <a:rPr lang="en-US" sz="3600" dirty="0" smtClean="0"/>
              <a:t>High Concurrency</a:t>
            </a:r>
          </a:p>
          <a:p>
            <a:r>
              <a:rPr lang="en-US" sz="3600" dirty="0" smtClean="0"/>
              <a:t>Very Short Latency</a:t>
            </a:r>
          </a:p>
          <a:p>
            <a:r>
              <a:rPr lang="en-US" sz="3600" dirty="0" smtClean="0"/>
              <a:t>Fully ACID-compliant</a:t>
            </a:r>
          </a:p>
          <a:p>
            <a:r>
              <a:rPr lang="en-US" sz="3600" dirty="0" smtClean="0"/>
              <a:t>Relatively Small Data</a:t>
            </a:r>
          </a:p>
        </p:txBody>
      </p:sp>
      <p:grpSp>
        <p:nvGrpSpPr>
          <p:cNvPr id="5" name="Group 7"/>
          <p:cNvGrpSpPr>
            <a:grpSpLocks/>
          </p:cNvGrpSpPr>
          <p:nvPr/>
        </p:nvGrpSpPr>
        <p:grpSpPr bwMode="auto">
          <a:xfrm>
            <a:off x="5153667" y="5031527"/>
            <a:ext cx="593559" cy="683821"/>
            <a:chOff x="1584" y="816"/>
            <a:chExt cx="912" cy="816"/>
          </a:xfrm>
        </p:grpSpPr>
        <p:sp>
          <p:nvSpPr>
            <p:cNvPr id="6" name="Freeform 8"/>
            <p:cNvSpPr>
              <a:spLocks/>
            </p:cNvSpPr>
            <p:nvPr/>
          </p:nvSpPr>
          <p:spPr bwMode="auto">
            <a:xfrm>
              <a:off x="2352" y="1056"/>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cap="flat"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 name="Freeform 9"/>
            <p:cNvSpPr>
              <a:spLocks/>
            </p:cNvSpPr>
            <p:nvPr/>
          </p:nvSpPr>
          <p:spPr bwMode="auto">
            <a:xfrm>
              <a:off x="2160" y="912"/>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cap="flat"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 name="Freeform 10"/>
            <p:cNvSpPr>
              <a:spLocks/>
            </p:cNvSpPr>
            <p:nvPr/>
          </p:nvSpPr>
          <p:spPr bwMode="auto">
            <a:xfrm>
              <a:off x="1920" y="816"/>
              <a:ext cx="144" cy="288"/>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cap="flat"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 name="Freeform 11"/>
            <p:cNvSpPr>
              <a:spLocks/>
            </p:cNvSpPr>
            <p:nvPr/>
          </p:nvSpPr>
          <p:spPr bwMode="auto">
            <a:xfrm>
              <a:off x="1659" y="816"/>
              <a:ext cx="789" cy="535"/>
            </a:xfrm>
            <a:custGeom>
              <a:avLst/>
              <a:gdLst>
                <a:gd name="T0" fmla="*/ 261 w 789"/>
                <a:gd name="T1" fmla="*/ 0 h 535"/>
                <a:gd name="T2" fmla="*/ 789 w 789"/>
                <a:gd name="T3" fmla="*/ 336 h 535"/>
                <a:gd name="T4" fmla="*/ 494 w 789"/>
                <a:gd name="T5" fmla="*/ 535 h 535"/>
                <a:gd name="T6" fmla="*/ 0 w 789"/>
                <a:gd name="T7" fmla="*/ 96 h 535"/>
                <a:gd name="T8" fmla="*/ 261 w 789"/>
                <a:gd name="T9" fmla="*/ 0 h 535"/>
              </a:gdLst>
              <a:ahLst/>
              <a:cxnLst>
                <a:cxn ang="0">
                  <a:pos x="T0" y="T1"/>
                </a:cxn>
                <a:cxn ang="0">
                  <a:pos x="T2" y="T3"/>
                </a:cxn>
                <a:cxn ang="0">
                  <a:pos x="T4" y="T5"/>
                </a:cxn>
                <a:cxn ang="0">
                  <a:pos x="T6" y="T7"/>
                </a:cxn>
                <a:cxn ang="0">
                  <a:pos x="T8" y="T9"/>
                </a:cxn>
              </a:cxnLst>
              <a:rect l="0" t="0" r="r" b="b"/>
              <a:pathLst>
                <a:path w="789" h="535">
                  <a:moveTo>
                    <a:pt x="261" y="0"/>
                  </a:moveTo>
                  <a:lnTo>
                    <a:pt x="789" y="336"/>
                  </a:lnTo>
                  <a:lnTo>
                    <a:pt x="494" y="535"/>
                  </a:lnTo>
                  <a:lnTo>
                    <a:pt x="0" y="96"/>
                  </a:lnTo>
                  <a:lnTo>
                    <a:pt x="261" y="0"/>
                  </a:lnTo>
                  <a:close/>
                </a:path>
              </a:pathLst>
            </a:custGeom>
            <a:solidFill>
              <a:srgbClr val="3399FF"/>
            </a:solidFill>
            <a:ln w="38100" cap="flat"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 name="Freeform 12"/>
            <p:cNvSpPr>
              <a:spLocks/>
            </p:cNvSpPr>
            <p:nvPr/>
          </p:nvSpPr>
          <p:spPr bwMode="auto">
            <a:xfrm>
              <a:off x="1669" y="912"/>
              <a:ext cx="491" cy="567"/>
            </a:xfrm>
            <a:custGeom>
              <a:avLst/>
              <a:gdLst>
                <a:gd name="T0" fmla="*/ 11 w 491"/>
                <a:gd name="T1" fmla="*/ 0 h 567"/>
                <a:gd name="T2" fmla="*/ 491 w 491"/>
                <a:gd name="T3" fmla="*/ 432 h 567"/>
                <a:gd name="T4" fmla="*/ 484 w 491"/>
                <a:gd name="T5" fmla="*/ 567 h 567"/>
                <a:gd name="T6" fmla="*/ 0 w 491"/>
                <a:gd name="T7" fmla="*/ 119 h 567"/>
                <a:gd name="T8" fmla="*/ 11 w 491"/>
                <a:gd name="T9" fmla="*/ 0 h 567"/>
              </a:gdLst>
              <a:ahLst/>
              <a:cxnLst>
                <a:cxn ang="0">
                  <a:pos x="T0" y="T1"/>
                </a:cxn>
                <a:cxn ang="0">
                  <a:pos x="T2" y="T3"/>
                </a:cxn>
                <a:cxn ang="0">
                  <a:pos x="T4" y="T5"/>
                </a:cxn>
                <a:cxn ang="0">
                  <a:pos x="T6" y="T7"/>
                </a:cxn>
                <a:cxn ang="0">
                  <a:pos x="T8" y="T9"/>
                </a:cxn>
              </a:cxnLst>
              <a:rect l="0" t="0" r="r" b="b"/>
              <a:pathLst>
                <a:path w="491" h="567">
                  <a:moveTo>
                    <a:pt x="11" y="0"/>
                  </a:moveTo>
                  <a:lnTo>
                    <a:pt x="491" y="432"/>
                  </a:lnTo>
                  <a:lnTo>
                    <a:pt x="484" y="567"/>
                  </a:lnTo>
                  <a:lnTo>
                    <a:pt x="0" y="119"/>
                  </a:lnTo>
                  <a:lnTo>
                    <a:pt x="11" y="0"/>
                  </a:lnTo>
                  <a:close/>
                </a:path>
              </a:pathLst>
            </a:custGeom>
            <a:solidFill>
              <a:srgbClr val="3399FF"/>
            </a:solidFill>
            <a:ln w="38100" cap="flat"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 name="Freeform 13"/>
            <p:cNvSpPr>
              <a:spLocks/>
            </p:cNvSpPr>
            <p:nvPr/>
          </p:nvSpPr>
          <p:spPr bwMode="auto">
            <a:xfrm>
              <a:off x="2144" y="1152"/>
              <a:ext cx="304" cy="327"/>
            </a:xfrm>
            <a:custGeom>
              <a:avLst/>
              <a:gdLst>
                <a:gd name="T0" fmla="*/ 304 w 304"/>
                <a:gd name="T1" fmla="*/ 0 h 327"/>
                <a:gd name="T2" fmla="*/ 304 w 304"/>
                <a:gd name="T3" fmla="*/ 96 h 327"/>
                <a:gd name="T4" fmla="*/ 0 w 304"/>
                <a:gd name="T5" fmla="*/ 327 h 327"/>
                <a:gd name="T6" fmla="*/ 18 w 304"/>
                <a:gd name="T7" fmla="*/ 181 h 327"/>
                <a:gd name="T8" fmla="*/ 304 w 304"/>
                <a:gd name="T9" fmla="*/ 0 h 327"/>
              </a:gdLst>
              <a:ahLst/>
              <a:cxnLst>
                <a:cxn ang="0">
                  <a:pos x="T0" y="T1"/>
                </a:cxn>
                <a:cxn ang="0">
                  <a:pos x="T2" y="T3"/>
                </a:cxn>
                <a:cxn ang="0">
                  <a:pos x="T4" y="T5"/>
                </a:cxn>
                <a:cxn ang="0">
                  <a:pos x="T6" y="T7"/>
                </a:cxn>
                <a:cxn ang="0">
                  <a:pos x="T8" y="T9"/>
                </a:cxn>
              </a:cxnLst>
              <a:rect l="0" t="0" r="r" b="b"/>
              <a:pathLst>
                <a:path w="304" h="327">
                  <a:moveTo>
                    <a:pt x="304" y="0"/>
                  </a:moveTo>
                  <a:lnTo>
                    <a:pt x="304" y="96"/>
                  </a:lnTo>
                  <a:lnTo>
                    <a:pt x="0" y="327"/>
                  </a:lnTo>
                  <a:lnTo>
                    <a:pt x="18" y="181"/>
                  </a:lnTo>
                  <a:lnTo>
                    <a:pt x="304" y="0"/>
                  </a:lnTo>
                  <a:close/>
                </a:path>
              </a:pathLst>
            </a:custGeom>
            <a:solidFill>
              <a:srgbClr val="3399FF"/>
            </a:solidFill>
            <a:ln w="38100" cap="flat"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 name="Freeform 14"/>
            <p:cNvSpPr>
              <a:spLocks/>
            </p:cNvSpPr>
            <p:nvPr/>
          </p:nvSpPr>
          <p:spPr bwMode="auto">
            <a:xfrm>
              <a:off x="1920" y="1296"/>
              <a:ext cx="240" cy="336"/>
            </a:xfrm>
            <a:custGeom>
              <a:avLst/>
              <a:gdLst>
                <a:gd name="T0" fmla="*/ 192 w 336"/>
                <a:gd name="T1" fmla="*/ 0 h 432"/>
                <a:gd name="T2" fmla="*/ 336 w 336"/>
                <a:gd name="T3" fmla="*/ 96 h 432"/>
                <a:gd name="T4" fmla="*/ 96 w 336"/>
                <a:gd name="T5" fmla="*/ 144 h 432"/>
                <a:gd name="T6" fmla="*/ 96 w 336"/>
                <a:gd name="T7" fmla="*/ 432 h 432"/>
                <a:gd name="T8" fmla="*/ 0 w 336"/>
                <a:gd name="T9" fmla="*/ 336 h 432"/>
                <a:gd name="T10" fmla="*/ 0 w 336"/>
                <a:gd name="T11" fmla="*/ 48 h 432"/>
                <a:gd name="T12" fmla="*/ 192 w 336"/>
                <a:gd name="T13" fmla="*/ 0 h 432"/>
              </a:gdLst>
              <a:ahLst/>
              <a:cxnLst>
                <a:cxn ang="0">
                  <a:pos x="T0" y="T1"/>
                </a:cxn>
                <a:cxn ang="0">
                  <a:pos x="T2" y="T3"/>
                </a:cxn>
                <a:cxn ang="0">
                  <a:pos x="T4" y="T5"/>
                </a:cxn>
                <a:cxn ang="0">
                  <a:pos x="T6" y="T7"/>
                </a:cxn>
                <a:cxn ang="0">
                  <a:pos x="T8" y="T9"/>
                </a:cxn>
                <a:cxn ang="0">
                  <a:pos x="T10" y="T11"/>
                </a:cxn>
                <a:cxn ang="0">
                  <a:pos x="T12" y="T13"/>
                </a:cxn>
              </a:cxnLst>
              <a:rect l="0" t="0" r="r" b="b"/>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cap="flat"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 name="Freeform 15"/>
            <p:cNvSpPr>
              <a:spLocks/>
            </p:cNvSpPr>
            <p:nvPr/>
          </p:nvSpPr>
          <p:spPr bwMode="auto">
            <a:xfrm>
              <a:off x="1728" y="1152"/>
              <a:ext cx="240" cy="288"/>
            </a:xfrm>
            <a:custGeom>
              <a:avLst/>
              <a:gdLst>
                <a:gd name="T0" fmla="*/ 192 w 336"/>
                <a:gd name="T1" fmla="*/ 0 h 432"/>
                <a:gd name="T2" fmla="*/ 336 w 336"/>
                <a:gd name="T3" fmla="*/ 96 h 432"/>
                <a:gd name="T4" fmla="*/ 96 w 336"/>
                <a:gd name="T5" fmla="*/ 144 h 432"/>
                <a:gd name="T6" fmla="*/ 96 w 336"/>
                <a:gd name="T7" fmla="*/ 432 h 432"/>
                <a:gd name="T8" fmla="*/ 0 w 336"/>
                <a:gd name="T9" fmla="*/ 336 h 432"/>
                <a:gd name="T10" fmla="*/ 0 w 336"/>
                <a:gd name="T11" fmla="*/ 48 h 432"/>
                <a:gd name="T12" fmla="*/ 192 w 336"/>
                <a:gd name="T13" fmla="*/ 0 h 432"/>
              </a:gdLst>
              <a:ahLst/>
              <a:cxnLst>
                <a:cxn ang="0">
                  <a:pos x="T0" y="T1"/>
                </a:cxn>
                <a:cxn ang="0">
                  <a:pos x="T2" y="T3"/>
                </a:cxn>
                <a:cxn ang="0">
                  <a:pos x="T4" y="T5"/>
                </a:cxn>
                <a:cxn ang="0">
                  <a:pos x="T6" y="T7"/>
                </a:cxn>
                <a:cxn ang="0">
                  <a:pos x="T8" y="T9"/>
                </a:cxn>
                <a:cxn ang="0">
                  <a:pos x="T10" y="T11"/>
                </a:cxn>
                <a:cxn ang="0">
                  <a:pos x="T12" y="T13"/>
                </a:cxn>
              </a:cxnLst>
              <a:rect l="0" t="0" r="r" b="b"/>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cap="flat"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4" name="Freeform 16"/>
            <p:cNvSpPr>
              <a:spLocks/>
            </p:cNvSpPr>
            <p:nvPr/>
          </p:nvSpPr>
          <p:spPr bwMode="auto">
            <a:xfrm>
              <a:off x="1584" y="1008"/>
              <a:ext cx="192" cy="288"/>
            </a:xfrm>
            <a:custGeom>
              <a:avLst/>
              <a:gdLst>
                <a:gd name="T0" fmla="*/ 192 w 336"/>
                <a:gd name="T1" fmla="*/ 0 h 432"/>
                <a:gd name="T2" fmla="*/ 336 w 336"/>
                <a:gd name="T3" fmla="*/ 96 h 432"/>
                <a:gd name="T4" fmla="*/ 96 w 336"/>
                <a:gd name="T5" fmla="*/ 144 h 432"/>
                <a:gd name="T6" fmla="*/ 96 w 336"/>
                <a:gd name="T7" fmla="*/ 432 h 432"/>
                <a:gd name="T8" fmla="*/ 0 w 336"/>
                <a:gd name="T9" fmla="*/ 336 h 432"/>
                <a:gd name="T10" fmla="*/ 0 w 336"/>
                <a:gd name="T11" fmla="*/ 48 h 432"/>
                <a:gd name="T12" fmla="*/ 192 w 336"/>
                <a:gd name="T13" fmla="*/ 0 h 432"/>
              </a:gdLst>
              <a:ahLst/>
              <a:cxnLst>
                <a:cxn ang="0">
                  <a:pos x="T0" y="T1"/>
                </a:cxn>
                <a:cxn ang="0">
                  <a:pos x="T2" y="T3"/>
                </a:cxn>
                <a:cxn ang="0">
                  <a:pos x="T4" y="T5"/>
                </a:cxn>
                <a:cxn ang="0">
                  <a:pos x="T6" y="T7"/>
                </a:cxn>
                <a:cxn ang="0">
                  <a:pos x="T8" y="T9"/>
                </a:cxn>
                <a:cxn ang="0">
                  <a:pos x="T10" y="T11"/>
                </a:cxn>
                <a:cxn ang="0">
                  <a:pos x="T12" y="T13"/>
                </a:cxn>
              </a:cxnLst>
              <a:rect l="0" t="0" r="r" b="b"/>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cap="flat"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15" name="Group 17"/>
          <p:cNvGrpSpPr>
            <a:grpSpLocks/>
          </p:cNvGrpSpPr>
          <p:nvPr/>
        </p:nvGrpSpPr>
        <p:grpSpPr bwMode="auto">
          <a:xfrm>
            <a:off x="5714377" y="4803711"/>
            <a:ext cx="593559" cy="683821"/>
            <a:chOff x="1584" y="816"/>
            <a:chExt cx="912" cy="816"/>
          </a:xfrm>
        </p:grpSpPr>
        <p:sp>
          <p:nvSpPr>
            <p:cNvPr id="16" name="Freeform 18"/>
            <p:cNvSpPr>
              <a:spLocks/>
            </p:cNvSpPr>
            <p:nvPr/>
          </p:nvSpPr>
          <p:spPr bwMode="auto">
            <a:xfrm>
              <a:off x="2352" y="1056"/>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cap="flat"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7" name="Freeform 19"/>
            <p:cNvSpPr>
              <a:spLocks/>
            </p:cNvSpPr>
            <p:nvPr/>
          </p:nvSpPr>
          <p:spPr bwMode="auto">
            <a:xfrm>
              <a:off x="2160" y="912"/>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cap="flat"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8" name="Freeform 20"/>
            <p:cNvSpPr>
              <a:spLocks/>
            </p:cNvSpPr>
            <p:nvPr/>
          </p:nvSpPr>
          <p:spPr bwMode="auto">
            <a:xfrm>
              <a:off x="1920" y="816"/>
              <a:ext cx="144" cy="288"/>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cap="flat"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9" name="Freeform 21"/>
            <p:cNvSpPr>
              <a:spLocks/>
            </p:cNvSpPr>
            <p:nvPr/>
          </p:nvSpPr>
          <p:spPr bwMode="auto">
            <a:xfrm>
              <a:off x="1659" y="816"/>
              <a:ext cx="789" cy="535"/>
            </a:xfrm>
            <a:custGeom>
              <a:avLst/>
              <a:gdLst>
                <a:gd name="T0" fmla="*/ 261 w 789"/>
                <a:gd name="T1" fmla="*/ 0 h 535"/>
                <a:gd name="T2" fmla="*/ 789 w 789"/>
                <a:gd name="T3" fmla="*/ 336 h 535"/>
                <a:gd name="T4" fmla="*/ 494 w 789"/>
                <a:gd name="T5" fmla="*/ 535 h 535"/>
                <a:gd name="T6" fmla="*/ 0 w 789"/>
                <a:gd name="T7" fmla="*/ 96 h 535"/>
                <a:gd name="T8" fmla="*/ 261 w 789"/>
                <a:gd name="T9" fmla="*/ 0 h 535"/>
              </a:gdLst>
              <a:ahLst/>
              <a:cxnLst>
                <a:cxn ang="0">
                  <a:pos x="T0" y="T1"/>
                </a:cxn>
                <a:cxn ang="0">
                  <a:pos x="T2" y="T3"/>
                </a:cxn>
                <a:cxn ang="0">
                  <a:pos x="T4" y="T5"/>
                </a:cxn>
                <a:cxn ang="0">
                  <a:pos x="T6" y="T7"/>
                </a:cxn>
                <a:cxn ang="0">
                  <a:pos x="T8" y="T9"/>
                </a:cxn>
              </a:cxnLst>
              <a:rect l="0" t="0" r="r" b="b"/>
              <a:pathLst>
                <a:path w="789" h="535">
                  <a:moveTo>
                    <a:pt x="261" y="0"/>
                  </a:moveTo>
                  <a:lnTo>
                    <a:pt x="789" y="336"/>
                  </a:lnTo>
                  <a:lnTo>
                    <a:pt x="494" y="535"/>
                  </a:lnTo>
                  <a:lnTo>
                    <a:pt x="0" y="96"/>
                  </a:lnTo>
                  <a:lnTo>
                    <a:pt x="261" y="0"/>
                  </a:lnTo>
                  <a:close/>
                </a:path>
              </a:pathLst>
            </a:custGeom>
            <a:solidFill>
              <a:srgbClr val="996600"/>
            </a:solidFill>
            <a:ln w="38100" cap="flat"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0" name="Freeform 22"/>
            <p:cNvSpPr>
              <a:spLocks/>
            </p:cNvSpPr>
            <p:nvPr/>
          </p:nvSpPr>
          <p:spPr bwMode="auto">
            <a:xfrm>
              <a:off x="1669" y="912"/>
              <a:ext cx="491" cy="567"/>
            </a:xfrm>
            <a:custGeom>
              <a:avLst/>
              <a:gdLst>
                <a:gd name="T0" fmla="*/ 11 w 491"/>
                <a:gd name="T1" fmla="*/ 0 h 567"/>
                <a:gd name="T2" fmla="*/ 491 w 491"/>
                <a:gd name="T3" fmla="*/ 432 h 567"/>
                <a:gd name="T4" fmla="*/ 484 w 491"/>
                <a:gd name="T5" fmla="*/ 567 h 567"/>
                <a:gd name="T6" fmla="*/ 0 w 491"/>
                <a:gd name="T7" fmla="*/ 119 h 567"/>
                <a:gd name="T8" fmla="*/ 11 w 491"/>
                <a:gd name="T9" fmla="*/ 0 h 567"/>
              </a:gdLst>
              <a:ahLst/>
              <a:cxnLst>
                <a:cxn ang="0">
                  <a:pos x="T0" y="T1"/>
                </a:cxn>
                <a:cxn ang="0">
                  <a:pos x="T2" y="T3"/>
                </a:cxn>
                <a:cxn ang="0">
                  <a:pos x="T4" y="T5"/>
                </a:cxn>
                <a:cxn ang="0">
                  <a:pos x="T6" y="T7"/>
                </a:cxn>
                <a:cxn ang="0">
                  <a:pos x="T8" y="T9"/>
                </a:cxn>
              </a:cxnLst>
              <a:rect l="0" t="0" r="r" b="b"/>
              <a:pathLst>
                <a:path w="491" h="567">
                  <a:moveTo>
                    <a:pt x="11" y="0"/>
                  </a:moveTo>
                  <a:lnTo>
                    <a:pt x="491" y="432"/>
                  </a:lnTo>
                  <a:lnTo>
                    <a:pt x="484" y="567"/>
                  </a:lnTo>
                  <a:lnTo>
                    <a:pt x="0" y="119"/>
                  </a:lnTo>
                  <a:lnTo>
                    <a:pt x="11" y="0"/>
                  </a:lnTo>
                  <a:close/>
                </a:path>
              </a:pathLst>
            </a:custGeom>
            <a:solidFill>
              <a:srgbClr val="996600"/>
            </a:solidFill>
            <a:ln w="38100" cap="flat"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1" name="Freeform 23"/>
            <p:cNvSpPr>
              <a:spLocks/>
            </p:cNvSpPr>
            <p:nvPr/>
          </p:nvSpPr>
          <p:spPr bwMode="auto">
            <a:xfrm>
              <a:off x="2144" y="1152"/>
              <a:ext cx="304" cy="327"/>
            </a:xfrm>
            <a:custGeom>
              <a:avLst/>
              <a:gdLst>
                <a:gd name="T0" fmla="*/ 304 w 304"/>
                <a:gd name="T1" fmla="*/ 0 h 327"/>
                <a:gd name="T2" fmla="*/ 304 w 304"/>
                <a:gd name="T3" fmla="*/ 96 h 327"/>
                <a:gd name="T4" fmla="*/ 0 w 304"/>
                <a:gd name="T5" fmla="*/ 327 h 327"/>
                <a:gd name="T6" fmla="*/ 18 w 304"/>
                <a:gd name="T7" fmla="*/ 181 h 327"/>
                <a:gd name="T8" fmla="*/ 304 w 304"/>
                <a:gd name="T9" fmla="*/ 0 h 327"/>
              </a:gdLst>
              <a:ahLst/>
              <a:cxnLst>
                <a:cxn ang="0">
                  <a:pos x="T0" y="T1"/>
                </a:cxn>
                <a:cxn ang="0">
                  <a:pos x="T2" y="T3"/>
                </a:cxn>
                <a:cxn ang="0">
                  <a:pos x="T4" y="T5"/>
                </a:cxn>
                <a:cxn ang="0">
                  <a:pos x="T6" y="T7"/>
                </a:cxn>
                <a:cxn ang="0">
                  <a:pos x="T8" y="T9"/>
                </a:cxn>
              </a:cxnLst>
              <a:rect l="0" t="0" r="r" b="b"/>
              <a:pathLst>
                <a:path w="304" h="327">
                  <a:moveTo>
                    <a:pt x="304" y="0"/>
                  </a:moveTo>
                  <a:lnTo>
                    <a:pt x="304" y="96"/>
                  </a:lnTo>
                  <a:lnTo>
                    <a:pt x="0" y="327"/>
                  </a:lnTo>
                  <a:lnTo>
                    <a:pt x="18" y="181"/>
                  </a:lnTo>
                  <a:lnTo>
                    <a:pt x="304" y="0"/>
                  </a:lnTo>
                  <a:close/>
                </a:path>
              </a:pathLst>
            </a:custGeom>
            <a:solidFill>
              <a:srgbClr val="996600"/>
            </a:solidFill>
            <a:ln w="38100" cap="flat"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2" name="Freeform 24"/>
            <p:cNvSpPr>
              <a:spLocks/>
            </p:cNvSpPr>
            <p:nvPr/>
          </p:nvSpPr>
          <p:spPr bwMode="auto">
            <a:xfrm>
              <a:off x="1920" y="1296"/>
              <a:ext cx="240" cy="336"/>
            </a:xfrm>
            <a:custGeom>
              <a:avLst/>
              <a:gdLst>
                <a:gd name="T0" fmla="*/ 192 w 336"/>
                <a:gd name="T1" fmla="*/ 0 h 432"/>
                <a:gd name="T2" fmla="*/ 336 w 336"/>
                <a:gd name="T3" fmla="*/ 96 h 432"/>
                <a:gd name="T4" fmla="*/ 96 w 336"/>
                <a:gd name="T5" fmla="*/ 144 h 432"/>
                <a:gd name="T6" fmla="*/ 96 w 336"/>
                <a:gd name="T7" fmla="*/ 432 h 432"/>
                <a:gd name="T8" fmla="*/ 0 w 336"/>
                <a:gd name="T9" fmla="*/ 336 h 432"/>
                <a:gd name="T10" fmla="*/ 0 w 336"/>
                <a:gd name="T11" fmla="*/ 48 h 432"/>
                <a:gd name="T12" fmla="*/ 192 w 336"/>
                <a:gd name="T13" fmla="*/ 0 h 432"/>
              </a:gdLst>
              <a:ahLst/>
              <a:cxnLst>
                <a:cxn ang="0">
                  <a:pos x="T0" y="T1"/>
                </a:cxn>
                <a:cxn ang="0">
                  <a:pos x="T2" y="T3"/>
                </a:cxn>
                <a:cxn ang="0">
                  <a:pos x="T4" y="T5"/>
                </a:cxn>
                <a:cxn ang="0">
                  <a:pos x="T6" y="T7"/>
                </a:cxn>
                <a:cxn ang="0">
                  <a:pos x="T8" y="T9"/>
                </a:cxn>
                <a:cxn ang="0">
                  <a:pos x="T10" y="T11"/>
                </a:cxn>
                <a:cxn ang="0">
                  <a:pos x="T12" y="T13"/>
                </a:cxn>
              </a:cxnLst>
              <a:rect l="0" t="0" r="r" b="b"/>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cap="flat"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3" name="Freeform 25"/>
            <p:cNvSpPr>
              <a:spLocks/>
            </p:cNvSpPr>
            <p:nvPr/>
          </p:nvSpPr>
          <p:spPr bwMode="auto">
            <a:xfrm>
              <a:off x="1728" y="1152"/>
              <a:ext cx="240" cy="288"/>
            </a:xfrm>
            <a:custGeom>
              <a:avLst/>
              <a:gdLst>
                <a:gd name="T0" fmla="*/ 192 w 336"/>
                <a:gd name="T1" fmla="*/ 0 h 432"/>
                <a:gd name="T2" fmla="*/ 336 w 336"/>
                <a:gd name="T3" fmla="*/ 96 h 432"/>
                <a:gd name="T4" fmla="*/ 96 w 336"/>
                <a:gd name="T5" fmla="*/ 144 h 432"/>
                <a:gd name="T6" fmla="*/ 96 w 336"/>
                <a:gd name="T7" fmla="*/ 432 h 432"/>
                <a:gd name="T8" fmla="*/ 0 w 336"/>
                <a:gd name="T9" fmla="*/ 336 h 432"/>
                <a:gd name="T10" fmla="*/ 0 w 336"/>
                <a:gd name="T11" fmla="*/ 48 h 432"/>
                <a:gd name="T12" fmla="*/ 192 w 336"/>
                <a:gd name="T13" fmla="*/ 0 h 432"/>
              </a:gdLst>
              <a:ahLst/>
              <a:cxnLst>
                <a:cxn ang="0">
                  <a:pos x="T0" y="T1"/>
                </a:cxn>
                <a:cxn ang="0">
                  <a:pos x="T2" y="T3"/>
                </a:cxn>
                <a:cxn ang="0">
                  <a:pos x="T4" y="T5"/>
                </a:cxn>
                <a:cxn ang="0">
                  <a:pos x="T6" y="T7"/>
                </a:cxn>
                <a:cxn ang="0">
                  <a:pos x="T8" y="T9"/>
                </a:cxn>
                <a:cxn ang="0">
                  <a:pos x="T10" y="T11"/>
                </a:cxn>
                <a:cxn ang="0">
                  <a:pos x="T12" y="T13"/>
                </a:cxn>
              </a:cxnLst>
              <a:rect l="0" t="0" r="r" b="b"/>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cap="flat"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4" name="Freeform 26"/>
            <p:cNvSpPr>
              <a:spLocks/>
            </p:cNvSpPr>
            <p:nvPr/>
          </p:nvSpPr>
          <p:spPr bwMode="auto">
            <a:xfrm>
              <a:off x="1584" y="1008"/>
              <a:ext cx="192" cy="288"/>
            </a:xfrm>
            <a:custGeom>
              <a:avLst/>
              <a:gdLst>
                <a:gd name="T0" fmla="*/ 192 w 336"/>
                <a:gd name="T1" fmla="*/ 0 h 432"/>
                <a:gd name="T2" fmla="*/ 336 w 336"/>
                <a:gd name="T3" fmla="*/ 96 h 432"/>
                <a:gd name="T4" fmla="*/ 96 w 336"/>
                <a:gd name="T5" fmla="*/ 144 h 432"/>
                <a:gd name="T6" fmla="*/ 96 w 336"/>
                <a:gd name="T7" fmla="*/ 432 h 432"/>
                <a:gd name="T8" fmla="*/ 0 w 336"/>
                <a:gd name="T9" fmla="*/ 336 h 432"/>
                <a:gd name="T10" fmla="*/ 0 w 336"/>
                <a:gd name="T11" fmla="*/ 48 h 432"/>
                <a:gd name="T12" fmla="*/ 192 w 336"/>
                <a:gd name="T13" fmla="*/ 0 h 432"/>
              </a:gdLst>
              <a:ahLst/>
              <a:cxnLst>
                <a:cxn ang="0">
                  <a:pos x="T0" y="T1"/>
                </a:cxn>
                <a:cxn ang="0">
                  <a:pos x="T2" y="T3"/>
                </a:cxn>
                <a:cxn ang="0">
                  <a:pos x="T4" y="T5"/>
                </a:cxn>
                <a:cxn ang="0">
                  <a:pos x="T6" y="T7"/>
                </a:cxn>
                <a:cxn ang="0">
                  <a:pos x="T8" y="T9"/>
                </a:cxn>
                <a:cxn ang="0">
                  <a:pos x="T10" y="T11"/>
                </a:cxn>
                <a:cxn ang="0">
                  <a:pos x="T12" y="T13"/>
                </a:cxn>
              </a:cxnLst>
              <a:rect l="0" t="0" r="r" b="b"/>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cap="flat"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25" name="Group 27"/>
          <p:cNvGrpSpPr>
            <a:grpSpLocks/>
          </p:cNvGrpSpPr>
          <p:nvPr/>
        </p:nvGrpSpPr>
        <p:grpSpPr bwMode="auto">
          <a:xfrm>
            <a:off x="5636277" y="5541157"/>
            <a:ext cx="593559" cy="683821"/>
            <a:chOff x="1584" y="816"/>
            <a:chExt cx="912" cy="816"/>
          </a:xfrm>
        </p:grpSpPr>
        <p:sp>
          <p:nvSpPr>
            <p:cNvPr id="26" name="Freeform 28"/>
            <p:cNvSpPr>
              <a:spLocks/>
            </p:cNvSpPr>
            <p:nvPr/>
          </p:nvSpPr>
          <p:spPr bwMode="auto">
            <a:xfrm>
              <a:off x="2352" y="1056"/>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cap="flat"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7" name="Freeform 29"/>
            <p:cNvSpPr>
              <a:spLocks/>
            </p:cNvSpPr>
            <p:nvPr/>
          </p:nvSpPr>
          <p:spPr bwMode="auto">
            <a:xfrm>
              <a:off x="2160" y="912"/>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cap="flat"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8" name="Freeform 30"/>
            <p:cNvSpPr>
              <a:spLocks/>
            </p:cNvSpPr>
            <p:nvPr/>
          </p:nvSpPr>
          <p:spPr bwMode="auto">
            <a:xfrm>
              <a:off x="1920" y="816"/>
              <a:ext cx="144" cy="288"/>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cap="flat"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9" name="Freeform 31"/>
            <p:cNvSpPr>
              <a:spLocks/>
            </p:cNvSpPr>
            <p:nvPr/>
          </p:nvSpPr>
          <p:spPr bwMode="auto">
            <a:xfrm>
              <a:off x="1659" y="816"/>
              <a:ext cx="789" cy="535"/>
            </a:xfrm>
            <a:custGeom>
              <a:avLst/>
              <a:gdLst>
                <a:gd name="T0" fmla="*/ 261 w 789"/>
                <a:gd name="T1" fmla="*/ 0 h 535"/>
                <a:gd name="T2" fmla="*/ 789 w 789"/>
                <a:gd name="T3" fmla="*/ 336 h 535"/>
                <a:gd name="T4" fmla="*/ 494 w 789"/>
                <a:gd name="T5" fmla="*/ 535 h 535"/>
                <a:gd name="T6" fmla="*/ 0 w 789"/>
                <a:gd name="T7" fmla="*/ 96 h 535"/>
                <a:gd name="T8" fmla="*/ 261 w 789"/>
                <a:gd name="T9" fmla="*/ 0 h 535"/>
              </a:gdLst>
              <a:ahLst/>
              <a:cxnLst>
                <a:cxn ang="0">
                  <a:pos x="T0" y="T1"/>
                </a:cxn>
                <a:cxn ang="0">
                  <a:pos x="T2" y="T3"/>
                </a:cxn>
                <a:cxn ang="0">
                  <a:pos x="T4" y="T5"/>
                </a:cxn>
                <a:cxn ang="0">
                  <a:pos x="T6" y="T7"/>
                </a:cxn>
                <a:cxn ang="0">
                  <a:pos x="T8" y="T9"/>
                </a:cxn>
              </a:cxnLst>
              <a:rect l="0" t="0" r="r" b="b"/>
              <a:pathLst>
                <a:path w="789" h="535">
                  <a:moveTo>
                    <a:pt x="261" y="0"/>
                  </a:moveTo>
                  <a:lnTo>
                    <a:pt x="789" y="336"/>
                  </a:lnTo>
                  <a:lnTo>
                    <a:pt x="494" y="535"/>
                  </a:lnTo>
                  <a:lnTo>
                    <a:pt x="0" y="96"/>
                  </a:lnTo>
                  <a:lnTo>
                    <a:pt x="261" y="0"/>
                  </a:lnTo>
                  <a:close/>
                </a:path>
              </a:pathLst>
            </a:custGeom>
            <a:solidFill>
              <a:srgbClr val="66FF33"/>
            </a:solidFill>
            <a:ln w="38100" cap="flat"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0" name="Freeform 32"/>
            <p:cNvSpPr>
              <a:spLocks/>
            </p:cNvSpPr>
            <p:nvPr/>
          </p:nvSpPr>
          <p:spPr bwMode="auto">
            <a:xfrm>
              <a:off x="1669" y="912"/>
              <a:ext cx="491" cy="567"/>
            </a:xfrm>
            <a:custGeom>
              <a:avLst/>
              <a:gdLst>
                <a:gd name="T0" fmla="*/ 11 w 491"/>
                <a:gd name="T1" fmla="*/ 0 h 567"/>
                <a:gd name="T2" fmla="*/ 491 w 491"/>
                <a:gd name="T3" fmla="*/ 432 h 567"/>
                <a:gd name="T4" fmla="*/ 484 w 491"/>
                <a:gd name="T5" fmla="*/ 567 h 567"/>
                <a:gd name="T6" fmla="*/ 0 w 491"/>
                <a:gd name="T7" fmla="*/ 119 h 567"/>
                <a:gd name="T8" fmla="*/ 11 w 491"/>
                <a:gd name="T9" fmla="*/ 0 h 567"/>
              </a:gdLst>
              <a:ahLst/>
              <a:cxnLst>
                <a:cxn ang="0">
                  <a:pos x="T0" y="T1"/>
                </a:cxn>
                <a:cxn ang="0">
                  <a:pos x="T2" y="T3"/>
                </a:cxn>
                <a:cxn ang="0">
                  <a:pos x="T4" y="T5"/>
                </a:cxn>
                <a:cxn ang="0">
                  <a:pos x="T6" y="T7"/>
                </a:cxn>
                <a:cxn ang="0">
                  <a:pos x="T8" y="T9"/>
                </a:cxn>
              </a:cxnLst>
              <a:rect l="0" t="0" r="r" b="b"/>
              <a:pathLst>
                <a:path w="491" h="567">
                  <a:moveTo>
                    <a:pt x="11" y="0"/>
                  </a:moveTo>
                  <a:lnTo>
                    <a:pt x="491" y="432"/>
                  </a:lnTo>
                  <a:lnTo>
                    <a:pt x="484" y="567"/>
                  </a:lnTo>
                  <a:lnTo>
                    <a:pt x="0" y="119"/>
                  </a:lnTo>
                  <a:lnTo>
                    <a:pt x="11" y="0"/>
                  </a:lnTo>
                  <a:close/>
                </a:path>
              </a:pathLst>
            </a:custGeom>
            <a:solidFill>
              <a:srgbClr val="66FF33"/>
            </a:solidFill>
            <a:ln w="38100" cap="flat"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1" name="Freeform 33"/>
            <p:cNvSpPr>
              <a:spLocks/>
            </p:cNvSpPr>
            <p:nvPr/>
          </p:nvSpPr>
          <p:spPr bwMode="auto">
            <a:xfrm>
              <a:off x="2144" y="1152"/>
              <a:ext cx="304" cy="327"/>
            </a:xfrm>
            <a:custGeom>
              <a:avLst/>
              <a:gdLst>
                <a:gd name="T0" fmla="*/ 304 w 304"/>
                <a:gd name="T1" fmla="*/ 0 h 327"/>
                <a:gd name="T2" fmla="*/ 304 w 304"/>
                <a:gd name="T3" fmla="*/ 96 h 327"/>
                <a:gd name="T4" fmla="*/ 0 w 304"/>
                <a:gd name="T5" fmla="*/ 327 h 327"/>
                <a:gd name="T6" fmla="*/ 18 w 304"/>
                <a:gd name="T7" fmla="*/ 181 h 327"/>
                <a:gd name="T8" fmla="*/ 304 w 304"/>
                <a:gd name="T9" fmla="*/ 0 h 327"/>
              </a:gdLst>
              <a:ahLst/>
              <a:cxnLst>
                <a:cxn ang="0">
                  <a:pos x="T0" y="T1"/>
                </a:cxn>
                <a:cxn ang="0">
                  <a:pos x="T2" y="T3"/>
                </a:cxn>
                <a:cxn ang="0">
                  <a:pos x="T4" y="T5"/>
                </a:cxn>
                <a:cxn ang="0">
                  <a:pos x="T6" y="T7"/>
                </a:cxn>
                <a:cxn ang="0">
                  <a:pos x="T8" y="T9"/>
                </a:cxn>
              </a:cxnLst>
              <a:rect l="0" t="0" r="r" b="b"/>
              <a:pathLst>
                <a:path w="304" h="327">
                  <a:moveTo>
                    <a:pt x="304" y="0"/>
                  </a:moveTo>
                  <a:lnTo>
                    <a:pt x="304" y="96"/>
                  </a:lnTo>
                  <a:lnTo>
                    <a:pt x="0" y="327"/>
                  </a:lnTo>
                  <a:lnTo>
                    <a:pt x="18" y="181"/>
                  </a:lnTo>
                  <a:lnTo>
                    <a:pt x="304" y="0"/>
                  </a:lnTo>
                  <a:close/>
                </a:path>
              </a:pathLst>
            </a:custGeom>
            <a:solidFill>
              <a:srgbClr val="66FF33"/>
            </a:solidFill>
            <a:ln w="38100" cap="flat"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2" name="Freeform 34"/>
            <p:cNvSpPr>
              <a:spLocks/>
            </p:cNvSpPr>
            <p:nvPr/>
          </p:nvSpPr>
          <p:spPr bwMode="auto">
            <a:xfrm>
              <a:off x="1920" y="1296"/>
              <a:ext cx="240" cy="336"/>
            </a:xfrm>
            <a:custGeom>
              <a:avLst/>
              <a:gdLst>
                <a:gd name="T0" fmla="*/ 192 w 336"/>
                <a:gd name="T1" fmla="*/ 0 h 432"/>
                <a:gd name="T2" fmla="*/ 336 w 336"/>
                <a:gd name="T3" fmla="*/ 96 h 432"/>
                <a:gd name="T4" fmla="*/ 96 w 336"/>
                <a:gd name="T5" fmla="*/ 144 h 432"/>
                <a:gd name="T6" fmla="*/ 96 w 336"/>
                <a:gd name="T7" fmla="*/ 432 h 432"/>
                <a:gd name="T8" fmla="*/ 0 w 336"/>
                <a:gd name="T9" fmla="*/ 336 h 432"/>
                <a:gd name="T10" fmla="*/ 0 w 336"/>
                <a:gd name="T11" fmla="*/ 48 h 432"/>
                <a:gd name="T12" fmla="*/ 192 w 336"/>
                <a:gd name="T13" fmla="*/ 0 h 432"/>
              </a:gdLst>
              <a:ahLst/>
              <a:cxnLst>
                <a:cxn ang="0">
                  <a:pos x="T0" y="T1"/>
                </a:cxn>
                <a:cxn ang="0">
                  <a:pos x="T2" y="T3"/>
                </a:cxn>
                <a:cxn ang="0">
                  <a:pos x="T4" y="T5"/>
                </a:cxn>
                <a:cxn ang="0">
                  <a:pos x="T6" y="T7"/>
                </a:cxn>
                <a:cxn ang="0">
                  <a:pos x="T8" y="T9"/>
                </a:cxn>
                <a:cxn ang="0">
                  <a:pos x="T10" y="T11"/>
                </a:cxn>
                <a:cxn ang="0">
                  <a:pos x="T12" y="T13"/>
                </a:cxn>
              </a:cxnLst>
              <a:rect l="0" t="0" r="r" b="b"/>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cap="flat"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3" name="Freeform 35"/>
            <p:cNvSpPr>
              <a:spLocks/>
            </p:cNvSpPr>
            <p:nvPr/>
          </p:nvSpPr>
          <p:spPr bwMode="auto">
            <a:xfrm>
              <a:off x="1728" y="1152"/>
              <a:ext cx="240" cy="288"/>
            </a:xfrm>
            <a:custGeom>
              <a:avLst/>
              <a:gdLst>
                <a:gd name="T0" fmla="*/ 192 w 336"/>
                <a:gd name="T1" fmla="*/ 0 h 432"/>
                <a:gd name="T2" fmla="*/ 336 w 336"/>
                <a:gd name="T3" fmla="*/ 96 h 432"/>
                <a:gd name="T4" fmla="*/ 96 w 336"/>
                <a:gd name="T5" fmla="*/ 144 h 432"/>
                <a:gd name="T6" fmla="*/ 96 w 336"/>
                <a:gd name="T7" fmla="*/ 432 h 432"/>
                <a:gd name="T8" fmla="*/ 0 w 336"/>
                <a:gd name="T9" fmla="*/ 336 h 432"/>
                <a:gd name="T10" fmla="*/ 0 w 336"/>
                <a:gd name="T11" fmla="*/ 48 h 432"/>
                <a:gd name="T12" fmla="*/ 192 w 336"/>
                <a:gd name="T13" fmla="*/ 0 h 432"/>
              </a:gdLst>
              <a:ahLst/>
              <a:cxnLst>
                <a:cxn ang="0">
                  <a:pos x="T0" y="T1"/>
                </a:cxn>
                <a:cxn ang="0">
                  <a:pos x="T2" y="T3"/>
                </a:cxn>
                <a:cxn ang="0">
                  <a:pos x="T4" y="T5"/>
                </a:cxn>
                <a:cxn ang="0">
                  <a:pos x="T6" y="T7"/>
                </a:cxn>
                <a:cxn ang="0">
                  <a:pos x="T8" y="T9"/>
                </a:cxn>
                <a:cxn ang="0">
                  <a:pos x="T10" y="T11"/>
                </a:cxn>
                <a:cxn ang="0">
                  <a:pos x="T12" y="T13"/>
                </a:cxn>
              </a:cxnLst>
              <a:rect l="0" t="0" r="r" b="b"/>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cap="flat"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4" name="Freeform 36"/>
            <p:cNvSpPr>
              <a:spLocks/>
            </p:cNvSpPr>
            <p:nvPr/>
          </p:nvSpPr>
          <p:spPr bwMode="auto">
            <a:xfrm>
              <a:off x="1584" y="1008"/>
              <a:ext cx="192" cy="288"/>
            </a:xfrm>
            <a:custGeom>
              <a:avLst/>
              <a:gdLst>
                <a:gd name="T0" fmla="*/ 192 w 336"/>
                <a:gd name="T1" fmla="*/ 0 h 432"/>
                <a:gd name="T2" fmla="*/ 336 w 336"/>
                <a:gd name="T3" fmla="*/ 96 h 432"/>
                <a:gd name="T4" fmla="*/ 96 w 336"/>
                <a:gd name="T5" fmla="*/ 144 h 432"/>
                <a:gd name="T6" fmla="*/ 96 w 336"/>
                <a:gd name="T7" fmla="*/ 432 h 432"/>
                <a:gd name="T8" fmla="*/ 0 w 336"/>
                <a:gd name="T9" fmla="*/ 336 h 432"/>
                <a:gd name="T10" fmla="*/ 0 w 336"/>
                <a:gd name="T11" fmla="*/ 48 h 432"/>
                <a:gd name="T12" fmla="*/ 192 w 336"/>
                <a:gd name="T13" fmla="*/ 0 h 432"/>
              </a:gdLst>
              <a:ahLst/>
              <a:cxnLst>
                <a:cxn ang="0">
                  <a:pos x="T0" y="T1"/>
                </a:cxn>
                <a:cxn ang="0">
                  <a:pos x="T2" y="T3"/>
                </a:cxn>
                <a:cxn ang="0">
                  <a:pos x="T4" y="T5"/>
                </a:cxn>
                <a:cxn ang="0">
                  <a:pos x="T6" y="T7"/>
                </a:cxn>
                <a:cxn ang="0">
                  <a:pos x="T8" y="T9"/>
                </a:cxn>
                <a:cxn ang="0">
                  <a:pos x="T10" y="T11"/>
                </a:cxn>
                <a:cxn ang="0">
                  <a:pos x="T12" y="T13"/>
                </a:cxn>
              </a:cxnLst>
              <a:rect l="0" t="0" r="r" b="b"/>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cap="flat"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35" name="Group 16"/>
          <p:cNvGrpSpPr>
            <a:grpSpLocks/>
          </p:cNvGrpSpPr>
          <p:nvPr/>
        </p:nvGrpSpPr>
        <p:grpSpPr bwMode="auto">
          <a:xfrm>
            <a:off x="6198596" y="5258377"/>
            <a:ext cx="594895" cy="685028"/>
            <a:chOff x="1584" y="816"/>
            <a:chExt cx="912" cy="816"/>
          </a:xfrm>
        </p:grpSpPr>
        <p:sp>
          <p:nvSpPr>
            <p:cNvPr id="36" name="Freeform 17"/>
            <p:cNvSpPr>
              <a:spLocks/>
            </p:cNvSpPr>
            <p:nvPr/>
          </p:nvSpPr>
          <p:spPr bwMode="auto">
            <a:xfrm>
              <a:off x="2352" y="1056"/>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cap="flat"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7" name="Freeform 18"/>
            <p:cNvSpPr>
              <a:spLocks/>
            </p:cNvSpPr>
            <p:nvPr/>
          </p:nvSpPr>
          <p:spPr bwMode="auto">
            <a:xfrm>
              <a:off x="2160" y="912"/>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cap="flat"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8" name="Freeform 19"/>
            <p:cNvSpPr>
              <a:spLocks/>
            </p:cNvSpPr>
            <p:nvPr/>
          </p:nvSpPr>
          <p:spPr bwMode="auto">
            <a:xfrm>
              <a:off x="1920" y="816"/>
              <a:ext cx="144" cy="288"/>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cap="flat"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9" name="Freeform 20"/>
            <p:cNvSpPr>
              <a:spLocks/>
            </p:cNvSpPr>
            <p:nvPr/>
          </p:nvSpPr>
          <p:spPr bwMode="auto">
            <a:xfrm>
              <a:off x="1659" y="816"/>
              <a:ext cx="789" cy="535"/>
            </a:xfrm>
            <a:custGeom>
              <a:avLst/>
              <a:gdLst>
                <a:gd name="T0" fmla="*/ 261 w 789"/>
                <a:gd name="T1" fmla="*/ 0 h 535"/>
                <a:gd name="T2" fmla="*/ 789 w 789"/>
                <a:gd name="T3" fmla="*/ 336 h 535"/>
                <a:gd name="T4" fmla="*/ 494 w 789"/>
                <a:gd name="T5" fmla="*/ 535 h 535"/>
                <a:gd name="T6" fmla="*/ 0 w 789"/>
                <a:gd name="T7" fmla="*/ 96 h 535"/>
                <a:gd name="T8" fmla="*/ 261 w 789"/>
                <a:gd name="T9" fmla="*/ 0 h 535"/>
              </a:gdLst>
              <a:ahLst/>
              <a:cxnLst>
                <a:cxn ang="0">
                  <a:pos x="T0" y="T1"/>
                </a:cxn>
                <a:cxn ang="0">
                  <a:pos x="T2" y="T3"/>
                </a:cxn>
                <a:cxn ang="0">
                  <a:pos x="T4" y="T5"/>
                </a:cxn>
                <a:cxn ang="0">
                  <a:pos x="T6" y="T7"/>
                </a:cxn>
                <a:cxn ang="0">
                  <a:pos x="T8" y="T9"/>
                </a:cxn>
              </a:cxnLst>
              <a:rect l="0" t="0" r="r" b="b"/>
              <a:pathLst>
                <a:path w="789" h="535">
                  <a:moveTo>
                    <a:pt x="261" y="0"/>
                  </a:moveTo>
                  <a:lnTo>
                    <a:pt x="789" y="336"/>
                  </a:lnTo>
                  <a:lnTo>
                    <a:pt x="494" y="535"/>
                  </a:lnTo>
                  <a:lnTo>
                    <a:pt x="0" y="96"/>
                  </a:lnTo>
                  <a:lnTo>
                    <a:pt x="261" y="0"/>
                  </a:lnTo>
                  <a:close/>
                </a:path>
              </a:pathLst>
            </a:custGeom>
            <a:solidFill>
              <a:srgbClr val="FF0000"/>
            </a:solidFill>
            <a:ln w="38100" cap="flat"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0" name="Freeform 21"/>
            <p:cNvSpPr>
              <a:spLocks/>
            </p:cNvSpPr>
            <p:nvPr/>
          </p:nvSpPr>
          <p:spPr bwMode="auto">
            <a:xfrm>
              <a:off x="1669" y="912"/>
              <a:ext cx="491" cy="567"/>
            </a:xfrm>
            <a:custGeom>
              <a:avLst/>
              <a:gdLst>
                <a:gd name="T0" fmla="*/ 11 w 491"/>
                <a:gd name="T1" fmla="*/ 0 h 567"/>
                <a:gd name="T2" fmla="*/ 491 w 491"/>
                <a:gd name="T3" fmla="*/ 432 h 567"/>
                <a:gd name="T4" fmla="*/ 484 w 491"/>
                <a:gd name="T5" fmla="*/ 567 h 567"/>
                <a:gd name="T6" fmla="*/ 0 w 491"/>
                <a:gd name="T7" fmla="*/ 119 h 567"/>
                <a:gd name="T8" fmla="*/ 11 w 491"/>
                <a:gd name="T9" fmla="*/ 0 h 567"/>
              </a:gdLst>
              <a:ahLst/>
              <a:cxnLst>
                <a:cxn ang="0">
                  <a:pos x="T0" y="T1"/>
                </a:cxn>
                <a:cxn ang="0">
                  <a:pos x="T2" y="T3"/>
                </a:cxn>
                <a:cxn ang="0">
                  <a:pos x="T4" y="T5"/>
                </a:cxn>
                <a:cxn ang="0">
                  <a:pos x="T6" y="T7"/>
                </a:cxn>
                <a:cxn ang="0">
                  <a:pos x="T8" y="T9"/>
                </a:cxn>
              </a:cxnLst>
              <a:rect l="0" t="0" r="r" b="b"/>
              <a:pathLst>
                <a:path w="491" h="567">
                  <a:moveTo>
                    <a:pt x="11" y="0"/>
                  </a:moveTo>
                  <a:lnTo>
                    <a:pt x="491" y="432"/>
                  </a:lnTo>
                  <a:lnTo>
                    <a:pt x="484" y="567"/>
                  </a:lnTo>
                  <a:lnTo>
                    <a:pt x="0" y="119"/>
                  </a:lnTo>
                  <a:lnTo>
                    <a:pt x="11" y="0"/>
                  </a:lnTo>
                  <a:close/>
                </a:path>
              </a:pathLst>
            </a:custGeom>
            <a:solidFill>
              <a:srgbClr val="FF0000"/>
            </a:solidFill>
            <a:ln w="38100" cap="flat"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1" name="Freeform 22"/>
            <p:cNvSpPr>
              <a:spLocks/>
            </p:cNvSpPr>
            <p:nvPr/>
          </p:nvSpPr>
          <p:spPr bwMode="auto">
            <a:xfrm>
              <a:off x="2144" y="1152"/>
              <a:ext cx="304" cy="327"/>
            </a:xfrm>
            <a:custGeom>
              <a:avLst/>
              <a:gdLst>
                <a:gd name="T0" fmla="*/ 304 w 304"/>
                <a:gd name="T1" fmla="*/ 0 h 327"/>
                <a:gd name="T2" fmla="*/ 304 w 304"/>
                <a:gd name="T3" fmla="*/ 96 h 327"/>
                <a:gd name="T4" fmla="*/ 0 w 304"/>
                <a:gd name="T5" fmla="*/ 327 h 327"/>
                <a:gd name="T6" fmla="*/ 18 w 304"/>
                <a:gd name="T7" fmla="*/ 181 h 327"/>
                <a:gd name="T8" fmla="*/ 304 w 304"/>
                <a:gd name="T9" fmla="*/ 0 h 327"/>
              </a:gdLst>
              <a:ahLst/>
              <a:cxnLst>
                <a:cxn ang="0">
                  <a:pos x="T0" y="T1"/>
                </a:cxn>
                <a:cxn ang="0">
                  <a:pos x="T2" y="T3"/>
                </a:cxn>
                <a:cxn ang="0">
                  <a:pos x="T4" y="T5"/>
                </a:cxn>
                <a:cxn ang="0">
                  <a:pos x="T6" y="T7"/>
                </a:cxn>
                <a:cxn ang="0">
                  <a:pos x="T8" y="T9"/>
                </a:cxn>
              </a:cxnLst>
              <a:rect l="0" t="0" r="r" b="b"/>
              <a:pathLst>
                <a:path w="304" h="327">
                  <a:moveTo>
                    <a:pt x="304" y="0"/>
                  </a:moveTo>
                  <a:lnTo>
                    <a:pt x="304" y="96"/>
                  </a:lnTo>
                  <a:lnTo>
                    <a:pt x="0" y="327"/>
                  </a:lnTo>
                  <a:lnTo>
                    <a:pt x="18" y="181"/>
                  </a:lnTo>
                  <a:lnTo>
                    <a:pt x="304" y="0"/>
                  </a:lnTo>
                  <a:close/>
                </a:path>
              </a:pathLst>
            </a:custGeom>
            <a:solidFill>
              <a:srgbClr val="FF0000"/>
            </a:solidFill>
            <a:ln w="38100" cap="flat"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2" name="Freeform 23"/>
            <p:cNvSpPr>
              <a:spLocks/>
            </p:cNvSpPr>
            <p:nvPr/>
          </p:nvSpPr>
          <p:spPr bwMode="auto">
            <a:xfrm>
              <a:off x="1920" y="1296"/>
              <a:ext cx="240" cy="336"/>
            </a:xfrm>
            <a:custGeom>
              <a:avLst/>
              <a:gdLst>
                <a:gd name="T0" fmla="*/ 192 w 336"/>
                <a:gd name="T1" fmla="*/ 0 h 432"/>
                <a:gd name="T2" fmla="*/ 336 w 336"/>
                <a:gd name="T3" fmla="*/ 96 h 432"/>
                <a:gd name="T4" fmla="*/ 96 w 336"/>
                <a:gd name="T5" fmla="*/ 144 h 432"/>
                <a:gd name="T6" fmla="*/ 96 w 336"/>
                <a:gd name="T7" fmla="*/ 432 h 432"/>
                <a:gd name="T8" fmla="*/ 0 w 336"/>
                <a:gd name="T9" fmla="*/ 336 h 432"/>
                <a:gd name="T10" fmla="*/ 0 w 336"/>
                <a:gd name="T11" fmla="*/ 48 h 432"/>
                <a:gd name="T12" fmla="*/ 192 w 336"/>
                <a:gd name="T13" fmla="*/ 0 h 432"/>
              </a:gdLst>
              <a:ahLst/>
              <a:cxnLst>
                <a:cxn ang="0">
                  <a:pos x="T0" y="T1"/>
                </a:cxn>
                <a:cxn ang="0">
                  <a:pos x="T2" y="T3"/>
                </a:cxn>
                <a:cxn ang="0">
                  <a:pos x="T4" y="T5"/>
                </a:cxn>
                <a:cxn ang="0">
                  <a:pos x="T6" y="T7"/>
                </a:cxn>
                <a:cxn ang="0">
                  <a:pos x="T8" y="T9"/>
                </a:cxn>
                <a:cxn ang="0">
                  <a:pos x="T10" y="T11"/>
                </a:cxn>
                <a:cxn ang="0">
                  <a:pos x="T12" y="T13"/>
                </a:cxn>
              </a:cxnLst>
              <a:rect l="0" t="0" r="r" b="b"/>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cap="flat"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3" name="Freeform 24"/>
            <p:cNvSpPr>
              <a:spLocks/>
            </p:cNvSpPr>
            <p:nvPr/>
          </p:nvSpPr>
          <p:spPr bwMode="auto">
            <a:xfrm>
              <a:off x="1728" y="1152"/>
              <a:ext cx="240" cy="288"/>
            </a:xfrm>
            <a:custGeom>
              <a:avLst/>
              <a:gdLst>
                <a:gd name="T0" fmla="*/ 192 w 336"/>
                <a:gd name="T1" fmla="*/ 0 h 432"/>
                <a:gd name="T2" fmla="*/ 336 w 336"/>
                <a:gd name="T3" fmla="*/ 96 h 432"/>
                <a:gd name="T4" fmla="*/ 96 w 336"/>
                <a:gd name="T5" fmla="*/ 144 h 432"/>
                <a:gd name="T6" fmla="*/ 96 w 336"/>
                <a:gd name="T7" fmla="*/ 432 h 432"/>
                <a:gd name="T8" fmla="*/ 0 w 336"/>
                <a:gd name="T9" fmla="*/ 336 h 432"/>
                <a:gd name="T10" fmla="*/ 0 w 336"/>
                <a:gd name="T11" fmla="*/ 48 h 432"/>
                <a:gd name="T12" fmla="*/ 192 w 336"/>
                <a:gd name="T13" fmla="*/ 0 h 432"/>
              </a:gdLst>
              <a:ahLst/>
              <a:cxnLst>
                <a:cxn ang="0">
                  <a:pos x="T0" y="T1"/>
                </a:cxn>
                <a:cxn ang="0">
                  <a:pos x="T2" y="T3"/>
                </a:cxn>
                <a:cxn ang="0">
                  <a:pos x="T4" y="T5"/>
                </a:cxn>
                <a:cxn ang="0">
                  <a:pos x="T6" y="T7"/>
                </a:cxn>
                <a:cxn ang="0">
                  <a:pos x="T8" y="T9"/>
                </a:cxn>
                <a:cxn ang="0">
                  <a:pos x="T10" y="T11"/>
                </a:cxn>
                <a:cxn ang="0">
                  <a:pos x="T12" y="T13"/>
                </a:cxn>
              </a:cxnLst>
              <a:rect l="0" t="0" r="r" b="b"/>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cap="flat"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4" name="Freeform 25"/>
            <p:cNvSpPr>
              <a:spLocks/>
            </p:cNvSpPr>
            <p:nvPr/>
          </p:nvSpPr>
          <p:spPr bwMode="auto">
            <a:xfrm>
              <a:off x="1584" y="1008"/>
              <a:ext cx="192" cy="288"/>
            </a:xfrm>
            <a:custGeom>
              <a:avLst/>
              <a:gdLst>
                <a:gd name="T0" fmla="*/ 192 w 336"/>
                <a:gd name="T1" fmla="*/ 0 h 432"/>
                <a:gd name="T2" fmla="*/ 336 w 336"/>
                <a:gd name="T3" fmla="*/ 96 h 432"/>
                <a:gd name="T4" fmla="*/ 96 w 336"/>
                <a:gd name="T5" fmla="*/ 144 h 432"/>
                <a:gd name="T6" fmla="*/ 96 w 336"/>
                <a:gd name="T7" fmla="*/ 432 h 432"/>
                <a:gd name="T8" fmla="*/ 0 w 336"/>
                <a:gd name="T9" fmla="*/ 336 h 432"/>
                <a:gd name="T10" fmla="*/ 0 w 336"/>
                <a:gd name="T11" fmla="*/ 48 h 432"/>
                <a:gd name="T12" fmla="*/ 192 w 336"/>
                <a:gd name="T13" fmla="*/ 0 h 432"/>
              </a:gdLst>
              <a:ahLst/>
              <a:cxnLst>
                <a:cxn ang="0">
                  <a:pos x="T0" y="T1"/>
                </a:cxn>
                <a:cxn ang="0">
                  <a:pos x="T2" y="T3"/>
                </a:cxn>
                <a:cxn ang="0">
                  <a:pos x="T4" y="T5"/>
                </a:cxn>
                <a:cxn ang="0">
                  <a:pos x="T6" y="T7"/>
                </a:cxn>
                <a:cxn ang="0">
                  <a:pos x="T8" y="T9"/>
                </a:cxn>
                <a:cxn ang="0">
                  <a:pos x="T10" y="T11"/>
                </a:cxn>
                <a:cxn ang="0">
                  <a:pos x="T12" y="T13"/>
                </a:cxn>
              </a:cxnLst>
              <a:rect l="0" t="0" r="r" b="b"/>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cap="flat"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pic>
        <p:nvPicPr>
          <p:cNvPr id="155650" name="Picture 2" descr="C:\Documents and Settings\chippy\Local Settings\Temporary Internet Files\Content.IE5\TF7BHPKE\MC900434829[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52857" y="1675547"/>
            <a:ext cx="2189605" cy="2189605"/>
          </a:xfrm>
          <a:prstGeom prst="rect">
            <a:avLst/>
          </a:prstGeom>
          <a:noFill/>
          <a:extLst>
            <a:ext uri="{909E8E84-426E-40DD-AFC4-6F175D3DCCD1}">
              <a14:hiddenFill xmlns:a14="http://schemas.microsoft.com/office/drawing/2010/main">
                <a:solidFill>
                  <a:srgbClr val="FFFFFF"/>
                </a:solidFill>
              </a14:hiddenFill>
            </a:ext>
          </a:extLst>
        </p:spPr>
      </p:pic>
      <p:sp>
        <p:nvSpPr>
          <p:cNvPr id="45" name="TextBox 44"/>
          <p:cNvSpPr txBox="1"/>
          <p:nvPr/>
        </p:nvSpPr>
        <p:spPr>
          <a:xfrm>
            <a:off x="5940152" y="1475492"/>
            <a:ext cx="2880320" cy="400110"/>
          </a:xfrm>
          <a:prstGeom prst="rect">
            <a:avLst/>
          </a:prstGeom>
          <a:noFill/>
        </p:spPr>
        <p:txBody>
          <a:bodyPr wrap="square" rtlCol="0">
            <a:spAutoFit/>
          </a:bodyPr>
          <a:lstStyle/>
          <a:p>
            <a:r>
              <a:rPr lang="en-US" sz="2000" u="sng" dirty="0" smtClean="0"/>
              <a:t># Digital Transactions</a:t>
            </a:r>
            <a:endParaRPr lang="en-US" sz="2000" u="sng" dirty="0"/>
          </a:p>
        </p:txBody>
      </p:sp>
      <p:graphicFrame>
        <p:nvGraphicFramePr>
          <p:cNvPr id="49" name="Chart 48"/>
          <p:cNvGraphicFramePr>
            <a:graphicFrameLocks/>
          </p:cNvGraphicFramePr>
          <p:nvPr>
            <p:extLst>
              <p:ext uri="{D42A27DB-BD31-4B8C-83A1-F6EECF244321}">
                <p14:modId xmlns:p14="http://schemas.microsoft.com/office/powerpoint/2010/main" val="1794291596"/>
              </p:ext>
            </p:extLst>
          </p:nvPr>
        </p:nvGraphicFramePr>
        <p:xfrm>
          <a:off x="395536" y="4221089"/>
          <a:ext cx="3816424" cy="2529782"/>
        </p:xfrm>
        <a:graphic>
          <a:graphicData uri="http://schemas.openxmlformats.org/drawingml/2006/chart">
            <c:chart xmlns:c="http://schemas.openxmlformats.org/drawingml/2006/chart" xmlns:r="http://schemas.openxmlformats.org/officeDocument/2006/relationships" r:id="rId4"/>
          </a:graphicData>
        </a:graphic>
      </p:graphicFrame>
      <p:sp>
        <p:nvSpPr>
          <p:cNvPr id="48" name="Oval 47"/>
          <p:cNvSpPr/>
          <p:nvPr/>
        </p:nvSpPr>
        <p:spPr>
          <a:xfrm>
            <a:off x="3154364" y="4221088"/>
            <a:ext cx="792088" cy="504055"/>
          </a:xfrm>
          <a:prstGeom prst="ellipse">
            <a:avLst/>
          </a:prstGeom>
          <a:noFill/>
          <a:ln w="28575">
            <a:solidFill>
              <a:srgbClr val="FF00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ight Arrow 49"/>
          <p:cNvSpPr/>
          <p:nvPr/>
        </p:nvSpPr>
        <p:spPr>
          <a:xfrm>
            <a:off x="4406747" y="4995135"/>
            <a:ext cx="576064" cy="676155"/>
          </a:xfrm>
          <a:prstGeom prst="rightArrow">
            <a:avLst/>
          </a:prstGeom>
          <a:solidFill>
            <a:srgbClr val="0070C0"/>
          </a:solidFill>
          <a:ln w="28575">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Box 51"/>
          <p:cNvSpPr txBox="1"/>
          <p:nvPr/>
        </p:nvSpPr>
        <p:spPr>
          <a:xfrm>
            <a:off x="6012160" y="4181018"/>
            <a:ext cx="2349910" cy="400110"/>
          </a:xfrm>
          <a:prstGeom prst="rect">
            <a:avLst/>
          </a:prstGeom>
          <a:noFill/>
        </p:spPr>
        <p:txBody>
          <a:bodyPr wrap="square" rtlCol="0">
            <a:spAutoFit/>
          </a:bodyPr>
          <a:lstStyle/>
          <a:p>
            <a:r>
              <a:rPr lang="en-US" sz="2000" u="sng" dirty="0" smtClean="0"/>
              <a:t>Modern Hardware</a:t>
            </a:r>
            <a:endParaRPr lang="en-US" sz="2000" u="sng" dirty="0"/>
          </a:p>
        </p:txBody>
      </p:sp>
      <p:pic>
        <p:nvPicPr>
          <p:cNvPr id="51" name="Picture 50"/>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095874" y="4654127"/>
            <a:ext cx="1379906" cy="779647"/>
          </a:xfrm>
          <a:prstGeom prst="rect">
            <a:avLst/>
          </a:prstGeom>
        </p:spPr>
      </p:pic>
      <p:pic>
        <p:nvPicPr>
          <p:cNvPr id="53" name="Picture 52"/>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016258" y="5514224"/>
            <a:ext cx="1768065" cy="1051694"/>
          </a:xfrm>
          <a:prstGeom prst="rect">
            <a:avLst/>
          </a:prstGeom>
        </p:spPr>
      </p:pic>
      <p:sp>
        <p:nvSpPr>
          <p:cNvPr id="54" name="TextBox 53"/>
          <p:cNvSpPr txBox="1"/>
          <p:nvPr/>
        </p:nvSpPr>
        <p:spPr>
          <a:xfrm>
            <a:off x="997954" y="3933056"/>
            <a:ext cx="2349910" cy="707886"/>
          </a:xfrm>
          <a:prstGeom prst="rect">
            <a:avLst/>
          </a:prstGeom>
          <a:noFill/>
        </p:spPr>
        <p:txBody>
          <a:bodyPr wrap="square" rtlCol="0">
            <a:spAutoFit/>
          </a:bodyPr>
          <a:lstStyle/>
          <a:p>
            <a:pPr algn="ctr"/>
            <a:r>
              <a:rPr lang="en-US" sz="2000" u="sng" dirty="0" smtClean="0"/>
              <a:t>CPU</a:t>
            </a:r>
          </a:p>
          <a:p>
            <a:pPr algn="ctr"/>
            <a:r>
              <a:rPr lang="en-US" sz="2000" u="sng" dirty="0" smtClean="0"/>
              <a:t>Clock Speed</a:t>
            </a:r>
            <a:endParaRPr lang="en-US" sz="2000" u="sng" dirty="0"/>
          </a:p>
        </p:txBody>
      </p:sp>
    </p:spTree>
    <p:extLst>
      <p:ext uri="{BB962C8B-B14F-4D97-AF65-F5344CB8AC3E}">
        <p14:creationId xmlns:p14="http://schemas.microsoft.com/office/powerpoint/2010/main" val="2780085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9"/>
                                        </p:tgtEl>
                                        <p:attrNameLst>
                                          <p:attrName>style.visibility</p:attrName>
                                        </p:attrNameLst>
                                      </p:cBhvr>
                                      <p:to>
                                        <p:strVal val="visible"/>
                                      </p:to>
                                    </p:set>
                                  </p:childTnLst>
                                </p:cTn>
                              </p:par>
                              <p:par>
                                <p:cTn id="7" presetID="10" presetClass="entr" presetSubtype="0" fill="hold" grpId="0" nodeType="withEffect">
                                  <p:stCondLst>
                                    <p:cond delay="0"/>
                                  </p:stCondLst>
                                  <p:childTnLst>
                                    <p:set>
                                      <p:cBhvr>
                                        <p:cTn id="8" dur="1" fill="hold">
                                          <p:stCondLst>
                                            <p:cond delay="0"/>
                                          </p:stCondLst>
                                        </p:cTn>
                                        <p:tgtEl>
                                          <p:spTgt spid="54"/>
                                        </p:tgtEl>
                                        <p:attrNameLst>
                                          <p:attrName>style.visibility</p:attrName>
                                        </p:attrNameLst>
                                      </p:cBhvr>
                                      <p:to>
                                        <p:strVal val="visible"/>
                                      </p:to>
                                    </p:set>
                                    <p:animEffect transition="in" filter="fade">
                                      <p:cBhvr>
                                        <p:cTn id="9" dur="500"/>
                                        <p:tgtEl>
                                          <p:spTgt spid="54"/>
                                        </p:tgtEl>
                                      </p:cBhvr>
                                    </p:animEffect>
                                  </p:childTnLst>
                                </p:cTn>
                              </p:par>
                            </p:childTnLst>
                          </p:cTn>
                        </p:par>
                        <p:par>
                          <p:cTn id="10" fill="hold">
                            <p:stCondLst>
                              <p:cond delay="500"/>
                            </p:stCondLst>
                            <p:childTnLst>
                              <p:par>
                                <p:cTn id="11" presetID="16" presetClass="entr" presetSubtype="21" fill="hold" grpId="0" nodeType="afterEffect">
                                  <p:stCondLst>
                                    <p:cond delay="250"/>
                                  </p:stCondLst>
                                  <p:childTnLst>
                                    <p:set>
                                      <p:cBhvr>
                                        <p:cTn id="12" dur="1" fill="hold">
                                          <p:stCondLst>
                                            <p:cond delay="0"/>
                                          </p:stCondLst>
                                        </p:cTn>
                                        <p:tgtEl>
                                          <p:spTgt spid="48"/>
                                        </p:tgtEl>
                                        <p:attrNameLst>
                                          <p:attrName>style.visibility</p:attrName>
                                        </p:attrNameLst>
                                      </p:cBhvr>
                                      <p:to>
                                        <p:strVal val="visible"/>
                                      </p:to>
                                    </p:set>
                                    <p:animEffect transition="in" filter="barn(inVertical)">
                                      <p:cBhvr>
                                        <p:cTn id="13" dur="500"/>
                                        <p:tgtEl>
                                          <p:spTgt spid="48"/>
                                        </p:tgtEl>
                                      </p:cBhvr>
                                    </p:animEffect>
                                  </p:childTnLst>
                                </p:cTn>
                              </p:par>
                            </p:childTnLst>
                          </p:cTn>
                        </p:par>
                      </p:childTnLst>
                    </p:cTn>
                  </p:par>
                  <p:par>
                    <p:cTn id="14" fill="hold">
                      <p:stCondLst>
                        <p:cond delay="indefinite"/>
                      </p:stCondLst>
                      <p:childTnLst>
                        <p:par>
                          <p:cTn id="15" fill="hold">
                            <p:stCondLst>
                              <p:cond delay="0"/>
                            </p:stCondLst>
                            <p:childTnLst>
                              <p:par>
                                <p:cTn id="16" presetID="16" presetClass="entr" presetSubtype="21" fill="hold" grpId="0" nodeType="clickEffect">
                                  <p:stCondLst>
                                    <p:cond delay="0"/>
                                  </p:stCondLst>
                                  <p:childTnLst>
                                    <p:set>
                                      <p:cBhvr>
                                        <p:cTn id="17" dur="1" fill="hold">
                                          <p:stCondLst>
                                            <p:cond delay="0"/>
                                          </p:stCondLst>
                                        </p:cTn>
                                        <p:tgtEl>
                                          <p:spTgt spid="50"/>
                                        </p:tgtEl>
                                        <p:attrNameLst>
                                          <p:attrName>style.visibility</p:attrName>
                                        </p:attrNameLst>
                                      </p:cBhvr>
                                      <p:to>
                                        <p:strVal val="visible"/>
                                      </p:to>
                                    </p:set>
                                    <p:animEffect transition="in" filter="barn(inVertical)">
                                      <p:cBhvr>
                                        <p:cTn id="18" dur="500"/>
                                        <p:tgtEl>
                                          <p:spTgt spid="50"/>
                                        </p:tgtEl>
                                      </p:cBhvr>
                                    </p:animEffect>
                                  </p:childTnLst>
                                </p:cTn>
                              </p:par>
                            </p:childTnLst>
                          </p:cTn>
                        </p:par>
                        <p:par>
                          <p:cTn id="19" fill="hold">
                            <p:stCondLst>
                              <p:cond delay="500"/>
                            </p:stCondLst>
                            <p:childTnLst>
                              <p:par>
                                <p:cTn id="20" presetID="16" presetClass="entr" presetSubtype="21" fill="hold" nodeType="after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barn(inVertical)">
                                      <p:cBhvr>
                                        <p:cTn id="22" dur="500"/>
                                        <p:tgtEl>
                                          <p:spTgt spid="5"/>
                                        </p:tgtEl>
                                      </p:cBhvr>
                                    </p:animEffect>
                                  </p:childTnLst>
                                </p:cTn>
                              </p:par>
                              <p:par>
                                <p:cTn id="23" presetID="16" presetClass="entr" presetSubtype="21" fill="hold" nodeType="withEffect">
                                  <p:stCondLst>
                                    <p:cond delay="0"/>
                                  </p:stCondLst>
                                  <p:childTnLst>
                                    <p:set>
                                      <p:cBhvr>
                                        <p:cTn id="24" dur="1" fill="hold">
                                          <p:stCondLst>
                                            <p:cond delay="0"/>
                                          </p:stCondLst>
                                        </p:cTn>
                                        <p:tgtEl>
                                          <p:spTgt spid="15"/>
                                        </p:tgtEl>
                                        <p:attrNameLst>
                                          <p:attrName>style.visibility</p:attrName>
                                        </p:attrNameLst>
                                      </p:cBhvr>
                                      <p:to>
                                        <p:strVal val="visible"/>
                                      </p:to>
                                    </p:set>
                                    <p:animEffect transition="in" filter="barn(inVertical)">
                                      <p:cBhvr>
                                        <p:cTn id="25" dur="500"/>
                                        <p:tgtEl>
                                          <p:spTgt spid="15"/>
                                        </p:tgtEl>
                                      </p:cBhvr>
                                    </p:animEffect>
                                  </p:childTnLst>
                                </p:cTn>
                              </p:par>
                              <p:par>
                                <p:cTn id="26" presetID="16" presetClass="entr" presetSubtype="21" fill="hold" nodeType="withEffect">
                                  <p:stCondLst>
                                    <p:cond delay="0"/>
                                  </p:stCondLst>
                                  <p:childTnLst>
                                    <p:set>
                                      <p:cBhvr>
                                        <p:cTn id="27" dur="1" fill="hold">
                                          <p:stCondLst>
                                            <p:cond delay="0"/>
                                          </p:stCondLst>
                                        </p:cTn>
                                        <p:tgtEl>
                                          <p:spTgt spid="25"/>
                                        </p:tgtEl>
                                        <p:attrNameLst>
                                          <p:attrName>style.visibility</p:attrName>
                                        </p:attrNameLst>
                                      </p:cBhvr>
                                      <p:to>
                                        <p:strVal val="visible"/>
                                      </p:to>
                                    </p:set>
                                    <p:animEffect transition="in" filter="barn(inVertical)">
                                      <p:cBhvr>
                                        <p:cTn id="28" dur="500"/>
                                        <p:tgtEl>
                                          <p:spTgt spid="25"/>
                                        </p:tgtEl>
                                      </p:cBhvr>
                                    </p:animEffect>
                                  </p:childTnLst>
                                </p:cTn>
                              </p:par>
                              <p:par>
                                <p:cTn id="29" presetID="16" presetClass="entr" presetSubtype="21" fill="hold" nodeType="withEffect">
                                  <p:stCondLst>
                                    <p:cond delay="0"/>
                                  </p:stCondLst>
                                  <p:childTnLst>
                                    <p:set>
                                      <p:cBhvr>
                                        <p:cTn id="30" dur="1" fill="hold">
                                          <p:stCondLst>
                                            <p:cond delay="0"/>
                                          </p:stCondLst>
                                        </p:cTn>
                                        <p:tgtEl>
                                          <p:spTgt spid="35"/>
                                        </p:tgtEl>
                                        <p:attrNameLst>
                                          <p:attrName>style.visibility</p:attrName>
                                        </p:attrNameLst>
                                      </p:cBhvr>
                                      <p:to>
                                        <p:strVal val="visible"/>
                                      </p:to>
                                    </p:set>
                                    <p:animEffect transition="in" filter="barn(inVertical)">
                                      <p:cBhvr>
                                        <p:cTn id="31" dur="500"/>
                                        <p:tgtEl>
                                          <p:spTgt spid="35"/>
                                        </p:tgtEl>
                                      </p:cBhvr>
                                    </p:animEffect>
                                  </p:childTnLst>
                                </p:cTn>
                              </p:par>
                              <p:par>
                                <p:cTn id="32" presetID="16" presetClass="entr" presetSubtype="21" fill="hold" grpId="0" nodeType="withEffect">
                                  <p:stCondLst>
                                    <p:cond delay="0"/>
                                  </p:stCondLst>
                                  <p:childTnLst>
                                    <p:set>
                                      <p:cBhvr>
                                        <p:cTn id="33" dur="1" fill="hold">
                                          <p:stCondLst>
                                            <p:cond delay="0"/>
                                          </p:stCondLst>
                                        </p:cTn>
                                        <p:tgtEl>
                                          <p:spTgt spid="52"/>
                                        </p:tgtEl>
                                        <p:attrNameLst>
                                          <p:attrName>style.visibility</p:attrName>
                                        </p:attrNameLst>
                                      </p:cBhvr>
                                      <p:to>
                                        <p:strVal val="visible"/>
                                      </p:to>
                                    </p:set>
                                    <p:animEffect transition="in" filter="barn(inVertical)">
                                      <p:cBhvr>
                                        <p:cTn id="34" dur="500"/>
                                        <p:tgtEl>
                                          <p:spTgt spid="52"/>
                                        </p:tgtEl>
                                      </p:cBhvr>
                                    </p:animEffect>
                                  </p:childTnLst>
                                </p:cTn>
                              </p:par>
                              <p:par>
                                <p:cTn id="35" presetID="16" presetClass="entr" presetSubtype="21" fill="hold" nodeType="withEffect">
                                  <p:stCondLst>
                                    <p:cond delay="0"/>
                                  </p:stCondLst>
                                  <p:childTnLst>
                                    <p:set>
                                      <p:cBhvr>
                                        <p:cTn id="36" dur="1" fill="hold">
                                          <p:stCondLst>
                                            <p:cond delay="0"/>
                                          </p:stCondLst>
                                        </p:cTn>
                                        <p:tgtEl>
                                          <p:spTgt spid="51"/>
                                        </p:tgtEl>
                                        <p:attrNameLst>
                                          <p:attrName>style.visibility</p:attrName>
                                        </p:attrNameLst>
                                      </p:cBhvr>
                                      <p:to>
                                        <p:strVal val="visible"/>
                                      </p:to>
                                    </p:set>
                                    <p:animEffect transition="in" filter="barn(inVertical)">
                                      <p:cBhvr>
                                        <p:cTn id="37" dur="500"/>
                                        <p:tgtEl>
                                          <p:spTgt spid="51"/>
                                        </p:tgtEl>
                                      </p:cBhvr>
                                    </p:animEffect>
                                  </p:childTnLst>
                                </p:cTn>
                              </p:par>
                              <p:par>
                                <p:cTn id="38" presetID="16" presetClass="entr" presetSubtype="21" fill="hold" nodeType="withEffect">
                                  <p:stCondLst>
                                    <p:cond delay="0"/>
                                  </p:stCondLst>
                                  <p:childTnLst>
                                    <p:set>
                                      <p:cBhvr>
                                        <p:cTn id="39" dur="1" fill="hold">
                                          <p:stCondLst>
                                            <p:cond delay="0"/>
                                          </p:stCondLst>
                                        </p:cTn>
                                        <p:tgtEl>
                                          <p:spTgt spid="53"/>
                                        </p:tgtEl>
                                        <p:attrNameLst>
                                          <p:attrName>style.visibility</p:attrName>
                                        </p:attrNameLst>
                                      </p:cBhvr>
                                      <p:to>
                                        <p:strVal val="visible"/>
                                      </p:to>
                                    </p:set>
                                    <p:animEffect transition="in" filter="barn(inVertical)">
                                      <p:cBhvr>
                                        <p:cTn id="40" dur="5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9" grpId="0">
        <p:bldAsOne/>
      </p:bldGraphic>
      <p:bldP spid="48" grpId="0" animBg="1"/>
      <p:bldP spid="50" grpId="0" animBg="1"/>
      <p:bldP spid="52" grpId="0"/>
      <p:bldP spid="54"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400" dirty="0" smtClean="0"/>
              <a:t>Context of This </a:t>
            </a:r>
            <a:r>
              <a:rPr lang="en-US" sz="4400" dirty="0"/>
              <a:t>P</a:t>
            </a:r>
            <a:r>
              <a:rPr lang="en-US" sz="4400" dirty="0" smtClean="0"/>
              <a:t>aper</a:t>
            </a:r>
            <a:endParaRPr lang="en-US" sz="4400" dirty="0"/>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67544" y="1202631"/>
            <a:ext cx="6696744" cy="5466729"/>
          </a:xfrm>
          <a:prstGeom prst="rect">
            <a:avLst/>
          </a:prstGeom>
        </p:spPr>
      </p:pic>
      <p:grpSp>
        <p:nvGrpSpPr>
          <p:cNvPr id="30" name="Group 29"/>
          <p:cNvGrpSpPr/>
          <p:nvPr/>
        </p:nvGrpSpPr>
        <p:grpSpPr>
          <a:xfrm>
            <a:off x="899592" y="1184251"/>
            <a:ext cx="8064896" cy="1020613"/>
            <a:chOff x="1115616" y="2385836"/>
            <a:chExt cx="6552728" cy="1138228"/>
          </a:xfrm>
        </p:grpSpPr>
        <p:sp>
          <p:nvSpPr>
            <p:cNvPr id="25" name="Rectangle 24"/>
            <p:cNvSpPr/>
            <p:nvPr/>
          </p:nvSpPr>
          <p:spPr>
            <a:xfrm>
              <a:off x="3338863" y="2385836"/>
              <a:ext cx="4329481" cy="1138228"/>
            </a:xfrm>
            <a:prstGeom prst="rect">
              <a:avLst/>
            </a:prstGeom>
            <a:solidFill>
              <a:schemeClr val="bg1">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3200" dirty="0" smtClean="0">
                  <a:solidFill>
                    <a:schemeClr val="tx1"/>
                  </a:solidFill>
                </a:rPr>
                <a:t>Achieved up to </a:t>
              </a:r>
              <a:r>
                <a:rPr lang="en-US" sz="3200" dirty="0" err="1" smtClean="0">
                  <a:solidFill>
                    <a:srgbClr val="0000FF"/>
                  </a:solidFill>
                </a:rPr>
                <a:t>6x</a:t>
              </a:r>
              <a:r>
                <a:rPr lang="en-US" sz="3200" dirty="0" smtClean="0">
                  <a:solidFill>
                    <a:schemeClr val="tx1"/>
                  </a:solidFill>
                </a:rPr>
                <a:t> </a:t>
              </a:r>
              <a:r>
                <a:rPr lang="en-US" sz="3200" u="sng" dirty="0" smtClean="0">
                  <a:solidFill>
                    <a:schemeClr val="tx1"/>
                  </a:solidFill>
                </a:rPr>
                <a:t>overall</a:t>
              </a:r>
              <a:r>
                <a:rPr lang="en-US" sz="3200" dirty="0" smtClean="0">
                  <a:solidFill>
                    <a:schemeClr val="tx1"/>
                  </a:solidFill>
                </a:rPr>
                <a:t> speed-up</a:t>
              </a:r>
            </a:p>
            <a:p>
              <a:pPr algn="ctr"/>
              <a:r>
                <a:rPr lang="en-US" sz="2800" dirty="0" smtClean="0">
                  <a:solidFill>
                    <a:schemeClr val="tx1"/>
                  </a:solidFill>
                </a:rPr>
                <a:t>Foster B-trees</a:t>
              </a:r>
              <a:endParaRPr lang="en-US" sz="2800" dirty="0">
                <a:solidFill>
                  <a:schemeClr val="tx1"/>
                </a:solidFill>
              </a:endParaRPr>
            </a:p>
          </p:txBody>
        </p:sp>
        <p:sp>
          <p:nvSpPr>
            <p:cNvPr id="24" name="Rounded Rectangle 23"/>
            <p:cNvSpPr/>
            <p:nvPr/>
          </p:nvSpPr>
          <p:spPr>
            <a:xfrm>
              <a:off x="1115616" y="2385836"/>
              <a:ext cx="6552728" cy="1138228"/>
            </a:xfrm>
            <a:prstGeom prst="roundRect">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1" name="Group 30"/>
          <p:cNvGrpSpPr/>
          <p:nvPr/>
        </p:nvGrpSpPr>
        <p:grpSpPr>
          <a:xfrm>
            <a:off x="611560" y="3429000"/>
            <a:ext cx="7704856" cy="900100"/>
            <a:chOff x="899592" y="4041068"/>
            <a:chExt cx="6552728" cy="900100"/>
          </a:xfrm>
        </p:grpSpPr>
        <p:sp>
          <p:nvSpPr>
            <p:cNvPr id="26" name="Rectangle 25"/>
            <p:cNvSpPr/>
            <p:nvPr/>
          </p:nvSpPr>
          <p:spPr>
            <a:xfrm>
              <a:off x="3349210" y="4041068"/>
              <a:ext cx="4103110" cy="900100"/>
            </a:xfrm>
            <a:prstGeom prst="rect">
              <a:avLst/>
            </a:prstGeom>
            <a:solidFill>
              <a:schemeClr val="bg1">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3600" b="1" dirty="0" smtClean="0">
                  <a:solidFill>
                    <a:schemeClr val="tx1"/>
                  </a:solidFill>
                </a:rPr>
                <a:t>This Paper</a:t>
              </a:r>
            </a:p>
          </p:txBody>
        </p:sp>
        <p:sp>
          <p:nvSpPr>
            <p:cNvPr id="27" name="Rounded Rectangle 26"/>
            <p:cNvSpPr/>
            <p:nvPr/>
          </p:nvSpPr>
          <p:spPr>
            <a:xfrm>
              <a:off x="899592" y="4041068"/>
              <a:ext cx="6552728" cy="900100"/>
            </a:xfrm>
            <a:prstGeom prst="roundRect">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a:p>
          </p:txBody>
        </p:sp>
      </p:grpSp>
      <p:grpSp>
        <p:nvGrpSpPr>
          <p:cNvPr id="32" name="Group 31"/>
          <p:cNvGrpSpPr/>
          <p:nvPr/>
        </p:nvGrpSpPr>
        <p:grpSpPr>
          <a:xfrm>
            <a:off x="539552" y="4653136"/>
            <a:ext cx="7200800" cy="900100"/>
            <a:chOff x="755576" y="4977172"/>
            <a:chExt cx="5328592" cy="900100"/>
          </a:xfrm>
        </p:grpSpPr>
        <p:sp>
          <p:nvSpPr>
            <p:cNvPr id="28" name="Rectangle 27"/>
            <p:cNvSpPr/>
            <p:nvPr/>
          </p:nvSpPr>
          <p:spPr>
            <a:xfrm>
              <a:off x="2951820" y="4977172"/>
              <a:ext cx="3132348" cy="900100"/>
            </a:xfrm>
            <a:prstGeom prst="rect">
              <a:avLst/>
            </a:prstGeom>
            <a:solidFill>
              <a:schemeClr val="bg1">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2800" dirty="0" smtClean="0">
                  <a:solidFill>
                    <a:schemeClr val="tx1"/>
                  </a:solidFill>
                </a:rPr>
                <a:t>Work in progress</a:t>
              </a:r>
              <a:endParaRPr lang="en-US" sz="2400" dirty="0">
                <a:solidFill>
                  <a:schemeClr val="tx1"/>
                </a:solidFill>
              </a:endParaRPr>
            </a:p>
          </p:txBody>
        </p:sp>
        <p:sp>
          <p:nvSpPr>
            <p:cNvPr id="29" name="Rounded Rectangle 28"/>
            <p:cNvSpPr/>
            <p:nvPr/>
          </p:nvSpPr>
          <p:spPr>
            <a:xfrm>
              <a:off x="755576" y="4977172"/>
              <a:ext cx="5112568" cy="900100"/>
            </a:xfrm>
            <a:prstGeom prst="roundRect">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3" name="Group 22"/>
          <p:cNvGrpSpPr/>
          <p:nvPr/>
        </p:nvGrpSpPr>
        <p:grpSpPr>
          <a:xfrm>
            <a:off x="907976" y="2348880"/>
            <a:ext cx="7768480" cy="1008112"/>
            <a:chOff x="755576" y="4977172"/>
            <a:chExt cx="5328592" cy="900100"/>
          </a:xfrm>
        </p:grpSpPr>
        <p:sp>
          <p:nvSpPr>
            <p:cNvPr id="33" name="Rectangle 32"/>
            <p:cNvSpPr/>
            <p:nvPr/>
          </p:nvSpPr>
          <p:spPr>
            <a:xfrm>
              <a:off x="2626724" y="4977172"/>
              <a:ext cx="3457444" cy="900100"/>
            </a:xfrm>
            <a:prstGeom prst="rect">
              <a:avLst/>
            </a:prstGeom>
            <a:solidFill>
              <a:schemeClr val="bg1">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2800" dirty="0" smtClean="0">
                  <a:solidFill>
                    <a:schemeClr val="tx1"/>
                  </a:solidFill>
                </a:rPr>
                <a:t>Consolidation Array, Flush-Pipeline</a:t>
              </a:r>
            </a:p>
            <a:p>
              <a:pPr algn="ctr"/>
              <a:r>
                <a:rPr lang="en-US" sz="2400" dirty="0" smtClean="0">
                  <a:solidFill>
                    <a:schemeClr val="tx1"/>
                  </a:solidFill>
                </a:rPr>
                <a:t>Shore-MT/</a:t>
              </a:r>
              <a:r>
                <a:rPr lang="en-US" sz="2400" dirty="0" err="1" smtClean="0">
                  <a:solidFill>
                    <a:schemeClr val="tx1"/>
                  </a:solidFill>
                </a:rPr>
                <a:t>Aether</a:t>
              </a:r>
              <a:r>
                <a:rPr lang="en-US" sz="2400" dirty="0" smtClean="0">
                  <a:solidFill>
                    <a:schemeClr val="tx1"/>
                  </a:solidFill>
                </a:rPr>
                <a:t> [Johnson et </a:t>
              </a:r>
              <a:r>
                <a:rPr lang="en-US" sz="2400" dirty="0" err="1" smtClean="0">
                  <a:solidFill>
                    <a:schemeClr val="tx1"/>
                  </a:solidFill>
                </a:rPr>
                <a:t>al'10</a:t>
              </a:r>
              <a:r>
                <a:rPr lang="en-US" sz="2400" dirty="0" smtClean="0">
                  <a:solidFill>
                    <a:schemeClr val="tx1"/>
                  </a:solidFill>
                </a:rPr>
                <a:t>]</a:t>
              </a:r>
              <a:endParaRPr lang="en-US" sz="2400" dirty="0">
                <a:solidFill>
                  <a:schemeClr val="tx1"/>
                </a:solidFill>
              </a:endParaRPr>
            </a:p>
          </p:txBody>
        </p:sp>
        <p:sp>
          <p:nvSpPr>
            <p:cNvPr id="34" name="Rounded Rectangle 33"/>
            <p:cNvSpPr/>
            <p:nvPr/>
          </p:nvSpPr>
          <p:spPr>
            <a:xfrm>
              <a:off x="755576" y="4977172"/>
              <a:ext cx="5328592" cy="900100"/>
            </a:xfrm>
            <a:prstGeom prst="roundRect">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698902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barn(inVertical)">
                                      <p:cBhvr>
                                        <p:cTn id="7" dur="250"/>
                                        <p:tgtEl>
                                          <p:spTgt spid="30"/>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23"/>
                                        </p:tgtEl>
                                        <p:attrNameLst>
                                          <p:attrName>style.visibility</p:attrName>
                                        </p:attrNameLst>
                                      </p:cBhvr>
                                      <p:to>
                                        <p:strVal val="visible"/>
                                      </p:to>
                                    </p:set>
                                    <p:animEffect transition="in" filter="barn(inVertical)">
                                      <p:cBhvr>
                                        <p:cTn id="12" dur="250"/>
                                        <p:tgtEl>
                                          <p:spTgt spid="23"/>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31"/>
                                        </p:tgtEl>
                                        <p:attrNameLst>
                                          <p:attrName>style.visibility</p:attrName>
                                        </p:attrNameLst>
                                      </p:cBhvr>
                                      <p:to>
                                        <p:strVal val="visible"/>
                                      </p:to>
                                    </p:set>
                                    <p:animEffect transition="in" filter="barn(inVertical)">
                                      <p:cBhvr>
                                        <p:cTn id="17" dur="250"/>
                                        <p:tgtEl>
                                          <p:spTgt spid="31"/>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32"/>
                                        </p:tgtEl>
                                        <p:attrNameLst>
                                          <p:attrName>style.visibility</p:attrName>
                                        </p:attrNameLst>
                                      </p:cBhvr>
                                      <p:to>
                                        <p:strVal val="visible"/>
                                      </p:to>
                                    </p:set>
                                    <p:animEffect transition="in" filter="barn(inVertical)">
                                      <p:cBhvr>
                                        <p:cTn id="22" dur="25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6" name="Group 24"/>
          <p:cNvGrpSpPr>
            <a:grpSpLocks/>
          </p:cNvGrpSpPr>
          <p:nvPr/>
        </p:nvGrpSpPr>
        <p:grpSpPr bwMode="auto">
          <a:xfrm>
            <a:off x="3899276" y="3327896"/>
            <a:ext cx="661987" cy="965200"/>
            <a:chOff x="2208" y="1920"/>
            <a:chExt cx="1152" cy="1680"/>
          </a:xfrm>
        </p:grpSpPr>
        <p:sp>
          <p:nvSpPr>
            <p:cNvPr id="67" name="Oval 25"/>
            <p:cNvSpPr>
              <a:spLocks noChangeArrowheads="1"/>
            </p:cNvSpPr>
            <p:nvPr/>
          </p:nvSpPr>
          <p:spPr bwMode="auto">
            <a:xfrm>
              <a:off x="2208" y="2448"/>
              <a:ext cx="1152" cy="1152"/>
            </a:xfrm>
            <a:prstGeom prst="ellipse">
              <a:avLst/>
            </a:prstGeom>
            <a:solidFill>
              <a:schemeClr val="tx1"/>
            </a:solid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8" name="Oval 26"/>
            <p:cNvSpPr>
              <a:spLocks noChangeArrowheads="1"/>
            </p:cNvSpPr>
            <p:nvPr/>
          </p:nvSpPr>
          <p:spPr bwMode="auto">
            <a:xfrm>
              <a:off x="2640" y="2688"/>
              <a:ext cx="288" cy="288"/>
            </a:xfrm>
            <a:prstGeom prst="ellipse">
              <a:avLst/>
            </a:prstGeom>
            <a:solidFill>
              <a:schemeClr val="bg1"/>
            </a:solid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9" name="AutoShape 27"/>
            <p:cNvSpPr>
              <a:spLocks noChangeArrowheads="1"/>
            </p:cNvSpPr>
            <p:nvPr/>
          </p:nvSpPr>
          <p:spPr bwMode="auto">
            <a:xfrm flipV="1">
              <a:off x="2616" y="2880"/>
              <a:ext cx="336" cy="432"/>
            </a:xfrm>
            <a:custGeom>
              <a:avLst/>
              <a:gdLst>
                <a:gd name="G0" fmla="+- 5400 0 0"/>
                <a:gd name="G1" fmla="+- 21600 0 5400"/>
                <a:gd name="G2" fmla="*/ 5400 1 2"/>
                <a:gd name="G3" fmla="+- 21600 0 G2"/>
                <a:gd name="G4" fmla="+/ 5400 21600 2"/>
                <a:gd name="G5" fmla="+/ G1 0 2"/>
                <a:gd name="G6" fmla="*/ 21600 21600 5400"/>
                <a:gd name="G7" fmla="*/ G6 1 2"/>
                <a:gd name="G8" fmla="+- 21600 0 G7"/>
                <a:gd name="G9" fmla="*/ 21600 1 2"/>
                <a:gd name="G10" fmla="+- 5400 0 G9"/>
                <a:gd name="G11" fmla="?: G10 G8 0"/>
                <a:gd name="G12" fmla="?: G10 G7 21600"/>
                <a:gd name="T0" fmla="*/ 18900 w 21600"/>
                <a:gd name="T1" fmla="*/ 10800 h 21600"/>
                <a:gd name="T2" fmla="*/ 10800 w 21600"/>
                <a:gd name="T3" fmla="*/ 21600 h 21600"/>
                <a:gd name="T4" fmla="*/ 2700 w 21600"/>
                <a:gd name="T5" fmla="*/ 10800 h 21600"/>
                <a:gd name="T6" fmla="*/ 10800 w 21600"/>
                <a:gd name="T7" fmla="*/ 0 h 21600"/>
                <a:gd name="T8" fmla="*/ 4500 w 21600"/>
                <a:gd name="T9" fmla="*/ 4500 h 21600"/>
                <a:gd name="T10" fmla="*/ 17100 w 21600"/>
                <a:gd name="T11" fmla="*/ 17100 h 21600"/>
              </a:gdLst>
              <a:ahLst/>
              <a:cxnLst>
                <a:cxn ang="0">
                  <a:pos x="T0" y="T1"/>
                </a:cxn>
                <a:cxn ang="0">
                  <a:pos x="T2" y="T3"/>
                </a:cxn>
                <a:cxn ang="0">
                  <a:pos x="T4" y="T5"/>
                </a:cxn>
                <a:cxn ang="0">
                  <a:pos x="T6" y="T7"/>
                </a:cxn>
              </a:cxnLst>
              <a:rect l="T8" t="T9" r="T10" b="T11"/>
              <a:pathLst>
                <a:path w="21600" h="21600">
                  <a:moveTo>
                    <a:pt x="0" y="0"/>
                  </a:moveTo>
                  <a:lnTo>
                    <a:pt x="5400" y="21600"/>
                  </a:lnTo>
                  <a:lnTo>
                    <a:pt x="16200" y="21600"/>
                  </a:lnTo>
                  <a:lnTo>
                    <a:pt x="21600" y="0"/>
                  </a:lnTo>
                  <a:close/>
                </a:path>
              </a:pathLst>
            </a:custGeom>
            <a:solidFill>
              <a:schemeClr val="bg1"/>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0" name="AutoShape 28"/>
            <p:cNvSpPr>
              <a:spLocks noChangeArrowheads="1"/>
            </p:cNvSpPr>
            <p:nvPr/>
          </p:nvSpPr>
          <p:spPr bwMode="auto">
            <a:xfrm>
              <a:off x="2448" y="1920"/>
              <a:ext cx="624" cy="1392"/>
            </a:xfrm>
            <a:custGeom>
              <a:avLst/>
              <a:gdLst>
                <a:gd name="G0" fmla="+- 5400 0 0"/>
                <a:gd name="G1" fmla="+- 11796480 0 0"/>
                <a:gd name="G2" fmla="+- 0 0 11796480"/>
                <a:gd name="T0" fmla="*/ 0 256 1"/>
                <a:gd name="T1" fmla="*/ 180 256 1"/>
                <a:gd name="G3" fmla="+- 11796480 T0 T1"/>
                <a:gd name="T2" fmla="*/ 0 256 1"/>
                <a:gd name="T3" fmla="*/ 90 256 1"/>
                <a:gd name="G4" fmla="+- 11796480 T2 T3"/>
                <a:gd name="G5" fmla="*/ G4 2 1"/>
                <a:gd name="T4" fmla="*/ 90 256 1"/>
                <a:gd name="T5" fmla="*/ 0 256 1"/>
                <a:gd name="G6" fmla="+- 11796480 T4 T5"/>
                <a:gd name="G7" fmla="*/ G6 2 1"/>
                <a:gd name="G8" fmla="abs 11796480"/>
                <a:gd name="T6" fmla="*/ 0 256 1"/>
                <a:gd name="T7" fmla="*/ 90 256 1"/>
                <a:gd name="G9" fmla="+- G8 T6 T7"/>
                <a:gd name="G10" fmla="?: G9 G7 G5"/>
                <a:gd name="T8" fmla="*/ 0 256 1"/>
                <a:gd name="T9" fmla="*/ 360 256 1"/>
                <a:gd name="G11" fmla="+- G10 T8 T9"/>
                <a:gd name="G12" fmla="?: G10 G11 G10"/>
                <a:gd name="T10" fmla="*/ 0 256 1"/>
                <a:gd name="T11" fmla="*/ 360 256 1"/>
                <a:gd name="G13" fmla="+- G12 T10 T11"/>
                <a:gd name="G14" fmla="?: G12 G13 G12"/>
                <a:gd name="G15" fmla="+- 0 0 G14"/>
                <a:gd name="G16" fmla="+- 10800 0 0"/>
                <a:gd name="G17" fmla="+- 10800 0 5400"/>
                <a:gd name="G18" fmla="*/ 5400 1 2"/>
                <a:gd name="G19" fmla="+- G18 5400 0"/>
                <a:gd name="G20" fmla="cos G19 11796480"/>
                <a:gd name="G21" fmla="sin G19 11796480"/>
                <a:gd name="G22" fmla="+- G20 10800 0"/>
                <a:gd name="G23" fmla="+- G21 10800 0"/>
                <a:gd name="G24" fmla="+- 10800 0 G20"/>
                <a:gd name="G25" fmla="+- 5400 10800 0"/>
                <a:gd name="G26" fmla="?: G9 G17 G25"/>
                <a:gd name="G27" fmla="?: G9 0 21600"/>
                <a:gd name="G28" fmla="cos 10800 11796480"/>
                <a:gd name="G29" fmla="sin 10800 11796480"/>
                <a:gd name="G30" fmla="sin 5400 11796480"/>
                <a:gd name="G31" fmla="+- G28 10800 0"/>
                <a:gd name="G32" fmla="+- G29 10800 0"/>
                <a:gd name="G33" fmla="+- G30 10800 0"/>
                <a:gd name="G34" fmla="?: G4 0 G31"/>
                <a:gd name="G35" fmla="?: 11796480 G34 0"/>
                <a:gd name="G36" fmla="?: G6 G35 G31"/>
                <a:gd name="G37" fmla="+- 21600 0 G36"/>
                <a:gd name="G38" fmla="?: G4 0 G33"/>
                <a:gd name="G39" fmla="?: 11796480 G38 G32"/>
                <a:gd name="G40" fmla="?: G6 G39 0"/>
                <a:gd name="G41" fmla="?: G4 G32 21600"/>
                <a:gd name="G42" fmla="?: G6 G41 G33"/>
                <a:gd name="T12" fmla="*/ 10800 w 21600"/>
                <a:gd name="T13" fmla="*/ 0 h 21600"/>
                <a:gd name="T14" fmla="*/ 2700 w 21600"/>
                <a:gd name="T15" fmla="*/ 10800 h 21600"/>
                <a:gd name="T16" fmla="*/ 10800 w 21600"/>
                <a:gd name="T17" fmla="*/ 5400 h 21600"/>
                <a:gd name="T18" fmla="*/ 18900 w 21600"/>
                <a:gd name="T19" fmla="*/ 10800 h 21600"/>
                <a:gd name="T20" fmla="*/ G36 w 21600"/>
                <a:gd name="T21" fmla="*/ G40 h 21600"/>
                <a:gd name="T22" fmla="*/ G37 w 21600"/>
                <a:gd name="T23" fmla="*/ G42 h 21600"/>
              </a:gdLst>
              <a:ahLst/>
              <a:cxnLst>
                <a:cxn ang="0">
                  <a:pos x="T12" y="T13"/>
                </a:cxn>
                <a:cxn ang="0">
                  <a:pos x="T14" y="T15"/>
                </a:cxn>
                <a:cxn ang="0">
                  <a:pos x="T16" y="T17"/>
                </a:cxn>
                <a:cxn ang="0">
                  <a:pos x="T18" y="T19"/>
                </a:cxn>
              </a:cxnLst>
              <a:rect l="T20" t="T21" r="T22" b="T23"/>
              <a:pathLst>
                <a:path w="21600" h="21600">
                  <a:moveTo>
                    <a:pt x="5400" y="10800"/>
                  </a:moveTo>
                  <a:cubicBezTo>
                    <a:pt x="5400" y="7817"/>
                    <a:pt x="7817" y="5400"/>
                    <a:pt x="10800" y="5400"/>
                  </a:cubicBezTo>
                  <a:cubicBezTo>
                    <a:pt x="13782" y="5399"/>
                    <a:pt x="16199" y="7817"/>
                    <a:pt x="16200" y="10799"/>
                  </a:cubicBezTo>
                  <a:lnTo>
                    <a:pt x="21600" y="10800"/>
                  </a:lnTo>
                  <a:cubicBezTo>
                    <a:pt x="21600" y="4835"/>
                    <a:pt x="16764" y="0"/>
                    <a:pt x="10800" y="0"/>
                  </a:cubicBezTo>
                  <a:cubicBezTo>
                    <a:pt x="4835" y="0"/>
                    <a:pt x="0" y="4835"/>
                    <a:pt x="0" y="10800"/>
                  </a:cubicBezTo>
                  <a:close/>
                </a:path>
              </a:pathLst>
            </a:custGeom>
            <a:solidFill>
              <a:schemeClr val="tx1"/>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2" name="Title 1"/>
          <p:cNvSpPr>
            <a:spLocks noGrp="1"/>
          </p:cNvSpPr>
          <p:nvPr>
            <p:ph type="title"/>
          </p:nvPr>
        </p:nvSpPr>
        <p:spPr/>
        <p:txBody>
          <a:bodyPr/>
          <a:lstStyle/>
          <a:p>
            <a:r>
              <a:rPr lang="en-US" sz="4400" dirty="0" smtClean="0"/>
              <a:t>Many-Cores and Contentions</a:t>
            </a:r>
            <a:endParaRPr lang="en-US" sz="4400" dirty="0"/>
          </a:p>
        </p:txBody>
      </p:sp>
      <p:grpSp>
        <p:nvGrpSpPr>
          <p:cNvPr id="4" name="Group 7"/>
          <p:cNvGrpSpPr>
            <a:grpSpLocks/>
          </p:cNvGrpSpPr>
          <p:nvPr/>
        </p:nvGrpSpPr>
        <p:grpSpPr bwMode="auto">
          <a:xfrm>
            <a:off x="539552" y="3279211"/>
            <a:ext cx="939800" cy="925512"/>
            <a:chOff x="1584" y="816"/>
            <a:chExt cx="912" cy="816"/>
          </a:xfrm>
        </p:grpSpPr>
        <p:sp>
          <p:nvSpPr>
            <p:cNvPr id="5" name="Freeform 8"/>
            <p:cNvSpPr>
              <a:spLocks/>
            </p:cNvSpPr>
            <p:nvPr/>
          </p:nvSpPr>
          <p:spPr bwMode="auto">
            <a:xfrm>
              <a:off x="2352" y="1056"/>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cap="flat"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 name="Freeform 9"/>
            <p:cNvSpPr>
              <a:spLocks/>
            </p:cNvSpPr>
            <p:nvPr/>
          </p:nvSpPr>
          <p:spPr bwMode="auto">
            <a:xfrm>
              <a:off x="2160" y="912"/>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cap="flat"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 name="Freeform 10"/>
            <p:cNvSpPr>
              <a:spLocks/>
            </p:cNvSpPr>
            <p:nvPr/>
          </p:nvSpPr>
          <p:spPr bwMode="auto">
            <a:xfrm>
              <a:off x="1920" y="816"/>
              <a:ext cx="144" cy="288"/>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cap="flat"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 name="Freeform 11"/>
            <p:cNvSpPr>
              <a:spLocks/>
            </p:cNvSpPr>
            <p:nvPr/>
          </p:nvSpPr>
          <p:spPr bwMode="auto">
            <a:xfrm>
              <a:off x="1659" y="816"/>
              <a:ext cx="789" cy="535"/>
            </a:xfrm>
            <a:custGeom>
              <a:avLst/>
              <a:gdLst>
                <a:gd name="T0" fmla="*/ 261 w 789"/>
                <a:gd name="T1" fmla="*/ 0 h 535"/>
                <a:gd name="T2" fmla="*/ 789 w 789"/>
                <a:gd name="T3" fmla="*/ 336 h 535"/>
                <a:gd name="T4" fmla="*/ 494 w 789"/>
                <a:gd name="T5" fmla="*/ 535 h 535"/>
                <a:gd name="T6" fmla="*/ 0 w 789"/>
                <a:gd name="T7" fmla="*/ 96 h 535"/>
                <a:gd name="T8" fmla="*/ 261 w 789"/>
                <a:gd name="T9" fmla="*/ 0 h 535"/>
              </a:gdLst>
              <a:ahLst/>
              <a:cxnLst>
                <a:cxn ang="0">
                  <a:pos x="T0" y="T1"/>
                </a:cxn>
                <a:cxn ang="0">
                  <a:pos x="T2" y="T3"/>
                </a:cxn>
                <a:cxn ang="0">
                  <a:pos x="T4" y="T5"/>
                </a:cxn>
                <a:cxn ang="0">
                  <a:pos x="T6" y="T7"/>
                </a:cxn>
                <a:cxn ang="0">
                  <a:pos x="T8" y="T9"/>
                </a:cxn>
              </a:cxnLst>
              <a:rect l="0" t="0" r="r" b="b"/>
              <a:pathLst>
                <a:path w="789" h="535">
                  <a:moveTo>
                    <a:pt x="261" y="0"/>
                  </a:moveTo>
                  <a:lnTo>
                    <a:pt x="789" y="336"/>
                  </a:lnTo>
                  <a:lnTo>
                    <a:pt x="494" y="535"/>
                  </a:lnTo>
                  <a:lnTo>
                    <a:pt x="0" y="96"/>
                  </a:lnTo>
                  <a:lnTo>
                    <a:pt x="261" y="0"/>
                  </a:lnTo>
                  <a:close/>
                </a:path>
              </a:pathLst>
            </a:custGeom>
            <a:solidFill>
              <a:srgbClr val="3399FF"/>
            </a:solidFill>
            <a:ln w="38100" cap="flat"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 name="Freeform 12"/>
            <p:cNvSpPr>
              <a:spLocks/>
            </p:cNvSpPr>
            <p:nvPr/>
          </p:nvSpPr>
          <p:spPr bwMode="auto">
            <a:xfrm>
              <a:off x="1669" y="912"/>
              <a:ext cx="491" cy="567"/>
            </a:xfrm>
            <a:custGeom>
              <a:avLst/>
              <a:gdLst>
                <a:gd name="T0" fmla="*/ 11 w 491"/>
                <a:gd name="T1" fmla="*/ 0 h 567"/>
                <a:gd name="T2" fmla="*/ 491 w 491"/>
                <a:gd name="T3" fmla="*/ 432 h 567"/>
                <a:gd name="T4" fmla="*/ 484 w 491"/>
                <a:gd name="T5" fmla="*/ 567 h 567"/>
                <a:gd name="T6" fmla="*/ 0 w 491"/>
                <a:gd name="T7" fmla="*/ 119 h 567"/>
                <a:gd name="T8" fmla="*/ 11 w 491"/>
                <a:gd name="T9" fmla="*/ 0 h 567"/>
              </a:gdLst>
              <a:ahLst/>
              <a:cxnLst>
                <a:cxn ang="0">
                  <a:pos x="T0" y="T1"/>
                </a:cxn>
                <a:cxn ang="0">
                  <a:pos x="T2" y="T3"/>
                </a:cxn>
                <a:cxn ang="0">
                  <a:pos x="T4" y="T5"/>
                </a:cxn>
                <a:cxn ang="0">
                  <a:pos x="T6" y="T7"/>
                </a:cxn>
                <a:cxn ang="0">
                  <a:pos x="T8" y="T9"/>
                </a:cxn>
              </a:cxnLst>
              <a:rect l="0" t="0" r="r" b="b"/>
              <a:pathLst>
                <a:path w="491" h="567">
                  <a:moveTo>
                    <a:pt x="11" y="0"/>
                  </a:moveTo>
                  <a:lnTo>
                    <a:pt x="491" y="432"/>
                  </a:lnTo>
                  <a:lnTo>
                    <a:pt x="484" y="567"/>
                  </a:lnTo>
                  <a:lnTo>
                    <a:pt x="0" y="119"/>
                  </a:lnTo>
                  <a:lnTo>
                    <a:pt x="11" y="0"/>
                  </a:lnTo>
                  <a:close/>
                </a:path>
              </a:pathLst>
            </a:custGeom>
            <a:solidFill>
              <a:srgbClr val="3399FF"/>
            </a:solidFill>
            <a:ln w="38100" cap="flat"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 name="Freeform 13"/>
            <p:cNvSpPr>
              <a:spLocks/>
            </p:cNvSpPr>
            <p:nvPr/>
          </p:nvSpPr>
          <p:spPr bwMode="auto">
            <a:xfrm>
              <a:off x="2144" y="1152"/>
              <a:ext cx="304" cy="327"/>
            </a:xfrm>
            <a:custGeom>
              <a:avLst/>
              <a:gdLst>
                <a:gd name="T0" fmla="*/ 304 w 304"/>
                <a:gd name="T1" fmla="*/ 0 h 327"/>
                <a:gd name="T2" fmla="*/ 304 w 304"/>
                <a:gd name="T3" fmla="*/ 96 h 327"/>
                <a:gd name="T4" fmla="*/ 0 w 304"/>
                <a:gd name="T5" fmla="*/ 327 h 327"/>
                <a:gd name="T6" fmla="*/ 18 w 304"/>
                <a:gd name="T7" fmla="*/ 181 h 327"/>
                <a:gd name="T8" fmla="*/ 304 w 304"/>
                <a:gd name="T9" fmla="*/ 0 h 327"/>
              </a:gdLst>
              <a:ahLst/>
              <a:cxnLst>
                <a:cxn ang="0">
                  <a:pos x="T0" y="T1"/>
                </a:cxn>
                <a:cxn ang="0">
                  <a:pos x="T2" y="T3"/>
                </a:cxn>
                <a:cxn ang="0">
                  <a:pos x="T4" y="T5"/>
                </a:cxn>
                <a:cxn ang="0">
                  <a:pos x="T6" y="T7"/>
                </a:cxn>
                <a:cxn ang="0">
                  <a:pos x="T8" y="T9"/>
                </a:cxn>
              </a:cxnLst>
              <a:rect l="0" t="0" r="r" b="b"/>
              <a:pathLst>
                <a:path w="304" h="327">
                  <a:moveTo>
                    <a:pt x="304" y="0"/>
                  </a:moveTo>
                  <a:lnTo>
                    <a:pt x="304" y="96"/>
                  </a:lnTo>
                  <a:lnTo>
                    <a:pt x="0" y="327"/>
                  </a:lnTo>
                  <a:lnTo>
                    <a:pt x="18" y="181"/>
                  </a:lnTo>
                  <a:lnTo>
                    <a:pt x="304" y="0"/>
                  </a:lnTo>
                  <a:close/>
                </a:path>
              </a:pathLst>
            </a:custGeom>
            <a:solidFill>
              <a:srgbClr val="3399FF"/>
            </a:solidFill>
            <a:ln w="38100" cap="flat"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 name="Freeform 14"/>
            <p:cNvSpPr>
              <a:spLocks/>
            </p:cNvSpPr>
            <p:nvPr/>
          </p:nvSpPr>
          <p:spPr bwMode="auto">
            <a:xfrm>
              <a:off x="1920" y="1296"/>
              <a:ext cx="240" cy="336"/>
            </a:xfrm>
            <a:custGeom>
              <a:avLst/>
              <a:gdLst>
                <a:gd name="T0" fmla="*/ 192 w 336"/>
                <a:gd name="T1" fmla="*/ 0 h 432"/>
                <a:gd name="T2" fmla="*/ 336 w 336"/>
                <a:gd name="T3" fmla="*/ 96 h 432"/>
                <a:gd name="T4" fmla="*/ 96 w 336"/>
                <a:gd name="T5" fmla="*/ 144 h 432"/>
                <a:gd name="T6" fmla="*/ 96 w 336"/>
                <a:gd name="T7" fmla="*/ 432 h 432"/>
                <a:gd name="T8" fmla="*/ 0 w 336"/>
                <a:gd name="T9" fmla="*/ 336 h 432"/>
                <a:gd name="T10" fmla="*/ 0 w 336"/>
                <a:gd name="T11" fmla="*/ 48 h 432"/>
                <a:gd name="T12" fmla="*/ 192 w 336"/>
                <a:gd name="T13" fmla="*/ 0 h 432"/>
              </a:gdLst>
              <a:ahLst/>
              <a:cxnLst>
                <a:cxn ang="0">
                  <a:pos x="T0" y="T1"/>
                </a:cxn>
                <a:cxn ang="0">
                  <a:pos x="T2" y="T3"/>
                </a:cxn>
                <a:cxn ang="0">
                  <a:pos x="T4" y="T5"/>
                </a:cxn>
                <a:cxn ang="0">
                  <a:pos x="T6" y="T7"/>
                </a:cxn>
                <a:cxn ang="0">
                  <a:pos x="T8" y="T9"/>
                </a:cxn>
                <a:cxn ang="0">
                  <a:pos x="T10" y="T11"/>
                </a:cxn>
                <a:cxn ang="0">
                  <a:pos x="T12" y="T13"/>
                </a:cxn>
              </a:cxnLst>
              <a:rect l="0" t="0" r="r" b="b"/>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cap="flat"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 name="Freeform 15"/>
            <p:cNvSpPr>
              <a:spLocks/>
            </p:cNvSpPr>
            <p:nvPr/>
          </p:nvSpPr>
          <p:spPr bwMode="auto">
            <a:xfrm>
              <a:off x="1728" y="1152"/>
              <a:ext cx="240" cy="288"/>
            </a:xfrm>
            <a:custGeom>
              <a:avLst/>
              <a:gdLst>
                <a:gd name="T0" fmla="*/ 192 w 336"/>
                <a:gd name="T1" fmla="*/ 0 h 432"/>
                <a:gd name="T2" fmla="*/ 336 w 336"/>
                <a:gd name="T3" fmla="*/ 96 h 432"/>
                <a:gd name="T4" fmla="*/ 96 w 336"/>
                <a:gd name="T5" fmla="*/ 144 h 432"/>
                <a:gd name="T6" fmla="*/ 96 w 336"/>
                <a:gd name="T7" fmla="*/ 432 h 432"/>
                <a:gd name="T8" fmla="*/ 0 w 336"/>
                <a:gd name="T9" fmla="*/ 336 h 432"/>
                <a:gd name="T10" fmla="*/ 0 w 336"/>
                <a:gd name="T11" fmla="*/ 48 h 432"/>
                <a:gd name="T12" fmla="*/ 192 w 336"/>
                <a:gd name="T13" fmla="*/ 0 h 432"/>
              </a:gdLst>
              <a:ahLst/>
              <a:cxnLst>
                <a:cxn ang="0">
                  <a:pos x="T0" y="T1"/>
                </a:cxn>
                <a:cxn ang="0">
                  <a:pos x="T2" y="T3"/>
                </a:cxn>
                <a:cxn ang="0">
                  <a:pos x="T4" y="T5"/>
                </a:cxn>
                <a:cxn ang="0">
                  <a:pos x="T6" y="T7"/>
                </a:cxn>
                <a:cxn ang="0">
                  <a:pos x="T8" y="T9"/>
                </a:cxn>
                <a:cxn ang="0">
                  <a:pos x="T10" y="T11"/>
                </a:cxn>
                <a:cxn ang="0">
                  <a:pos x="T12" y="T13"/>
                </a:cxn>
              </a:cxnLst>
              <a:rect l="0" t="0" r="r" b="b"/>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cap="flat"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 name="Freeform 16"/>
            <p:cNvSpPr>
              <a:spLocks/>
            </p:cNvSpPr>
            <p:nvPr/>
          </p:nvSpPr>
          <p:spPr bwMode="auto">
            <a:xfrm>
              <a:off x="1584" y="1008"/>
              <a:ext cx="192" cy="288"/>
            </a:xfrm>
            <a:custGeom>
              <a:avLst/>
              <a:gdLst>
                <a:gd name="T0" fmla="*/ 192 w 336"/>
                <a:gd name="T1" fmla="*/ 0 h 432"/>
                <a:gd name="T2" fmla="*/ 336 w 336"/>
                <a:gd name="T3" fmla="*/ 96 h 432"/>
                <a:gd name="T4" fmla="*/ 96 w 336"/>
                <a:gd name="T5" fmla="*/ 144 h 432"/>
                <a:gd name="T6" fmla="*/ 96 w 336"/>
                <a:gd name="T7" fmla="*/ 432 h 432"/>
                <a:gd name="T8" fmla="*/ 0 w 336"/>
                <a:gd name="T9" fmla="*/ 336 h 432"/>
                <a:gd name="T10" fmla="*/ 0 w 336"/>
                <a:gd name="T11" fmla="*/ 48 h 432"/>
                <a:gd name="T12" fmla="*/ 192 w 336"/>
                <a:gd name="T13" fmla="*/ 0 h 432"/>
              </a:gdLst>
              <a:ahLst/>
              <a:cxnLst>
                <a:cxn ang="0">
                  <a:pos x="T0" y="T1"/>
                </a:cxn>
                <a:cxn ang="0">
                  <a:pos x="T2" y="T3"/>
                </a:cxn>
                <a:cxn ang="0">
                  <a:pos x="T4" y="T5"/>
                </a:cxn>
                <a:cxn ang="0">
                  <a:pos x="T6" y="T7"/>
                </a:cxn>
                <a:cxn ang="0">
                  <a:pos x="T8" y="T9"/>
                </a:cxn>
                <a:cxn ang="0">
                  <a:pos x="T10" y="T11"/>
                </a:cxn>
                <a:cxn ang="0">
                  <a:pos x="T12" y="T13"/>
                </a:cxn>
              </a:cxnLst>
              <a:rect l="0" t="0" r="r" b="b"/>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cap="flat"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14" name="Group 17"/>
          <p:cNvGrpSpPr>
            <a:grpSpLocks/>
          </p:cNvGrpSpPr>
          <p:nvPr/>
        </p:nvGrpSpPr>
        <p:grpSpPr bwMode="auto">
          <a:xfrm>
            <a:off x="616838" y="2007738"/>
            <a:ext cx="939800" cy="925512"/>
            <a:chOff x="1584" y="816"/>
            <a:chExt cx="912" cy="816"/>
          </a:xfrm>
        </p:grpSpPr>
        <p:sp>
          <p:nvSpPr>
            <p:cNvPr id="15" name="Freeform 18"/>
            <p:cNvSpPr>
              <a:spLocks/>
            </p:cNvSpPr>
            <p:nvPr/>
          </p:nvSpPr>
          <p:spPr bwMode="auto">
            <a:xfrm>
              <a:off x="2352" y="1056"/>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cap="flat"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6" name="Freeform 19"/>
            <p:cNvSpPr>
              <a:spLocks/>
            </p:cNvSpPr>
            <p:nvPr/>
          </p:nvSpPr>
          <p:spPr bwMode="auto">
            <a:xfrm>
              <a:off x="2160" y="912"/>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cap="flat"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7" name="Freeform 20"/>
            <p:cNvSpPr>
              <a:spLocks/>
            </p:cNvSpPr>
            <p:nvPr/>
          </p:nvSpPr>
          <p:spPr bwMode="auto">
            <a:xfrm>
              <a:off x="1920" y="816"/>
              <a:ext cx="144" cy="288"/>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cap="flat"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8" name="Freeform 21"/>
            <p:cNvSpPr>
              <a:spLocks/>
            </p:cNvSpPr>
            <p:nvPr/>
          </p:nvSpPr>
          <p:spPr bwMode="auto">
            <a:xfrm>
              <a:off x="1659" y="816"/>
              <a:ext cx="789" cy="535"/>
            </a:xfrm>
            <a:custGeom>
              <a:avLst/>
              <a:gdLst>
                <a:gd name="T0" fmla="*/ 261 w 789"/>
                <a:gd name="T1" fmla="*/ 0 h 535"/>
                <a:gd name="T2" fmla="*/ 789 w 789"/>
                <a:gd name="T3" fmla="*/ 336 h 535"/>
                <a:gd name="T4" fmla="*/ 494 w 789"/>
                <a:gd name="T5" fmla="*/ 535 h 535"/>
                <a:gd name="T6" fmla="*/ 0 w 789"/>
                <a:gd name="T7" fmla="*/ 96 h 535"/>
                <a:gd name="T8" fmla="*/ 261 w 789"/>
                <a:gd name="T9" fmla="*/ 0 h 535"/>
              </a:gdLst>
              <a:ahLst/>
              <a:cxnLst>
                <a:cxn ang="0">
                  <a:pos x="T0" y="T1"/>
                </a:cxn>
                <a:cxn ang="0">
                  <a:pos x="T2" y="T3"/>
                </a:cxn>
                <a:cxn ang="0">
                  <a:pos x="T4" y="T5"/>
                </a:cxn>
                <a:cxn ang="0">
                  <a:pos x="T6" y="T7"/>
                </a:cxn>
                <a:cxn ang="0">
                  <a:pos x="T8" y="T9"/>
                </a:cxn>
              </a:cxnLst>
              <a:rect l="0" t="0" r="r" b="b"/>
              <a:pathLst>
                <a:path w="789" h="535">
                  <a:moveTo>
                    <a:pt x="261" y="0"/>
                  </a:moveTo>
                  <a:lnTo>
                    <a:pt x="789" y="336"/>
                  </a:lnTo>
                  <a:lnTo>
                    <a:pt x="494" y="535"/>
                  </a:lnTo>
                  <a:lnTo>
                    <a:pt x="0" y="96"/>
                  </a:lnTo>
                  <a:lnTo>
                    <a:pt x="261" y="0"/>
                  </a:lnTo>
                  <a:close/>
                </a:path>
              </a:pathLst>
            </a:custGeom>
            <a:solidFill>
              <a:srgbClr val="996600"/>
            </a:solidFill>
            <a:ln w="38100" cap="flat"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9" name="Freeform 22"/>
            <p:cNvSpPr>
              <a:spLocks/>
            </p:cNvSpPr>
            <p:nvPr/>
          </p:nvSpPr>
          <p:spPr bwMode="auto">
            <a:xfrm>
              <a:off x="1669" y="912"/>
              <a:ext cx="491" cy="567"/>
            </a:xfrm>
            <a:custGeom>
              <a:avLst/>
              <a:gdLst>
                <a:gd name="T0" fmla="*/ 11 w 491"/>
                <a:gd name="T1" fmla="*/ 0 h 567"/>
                <a:gd name="T2" fmla="*/ 491 w 491"/>
                <a:gd name="T3" fmla="*/ 432 h 567"/>
                <a:gd name="T4" fmla="*/ 484 w 491"/>
                <a:gd name="T5" fmla="*/ 567 h 567"/>
                <a:gd name="T6" fmla="*/ 0 w 491"/>
                <a:gd name="T7" fmla="*/ 119 h 567"/>
                <a:gd name="T8" fmla="*/ 11 w 491"/>
                <a:gd name="T9" fmla="*/ 0 h 567"/>
              </a:gdLst>
              <a:ahLst/>
              <a:cxnLst>
                <a:cxn ang="0">
                  <a:pos x="T0" y="T1"/>
                </a:cxn>
                <a:cxn ang="0">
                  <a:pos x="T2" y="T3"/>
                </a:cxn>
                <a:cxn ang="0">
                  <a:pos x="T4" y="T5"/>
                </a:cxn>
                <a:cxn ang="0">
                  <a:pos x="T6" y="T7"/>
                </a:cxn>
                <a:cxn ang="0">
                  <a:pos x="T8" y="T9"/>
                </a:cxn>
              </a:cxnLst>
              <a:rect l="0" t="0" r="r" b="b"/>
              <a:pathLst>
                <a:path w="491" h="567">
                  <a:moveTo>
                    <a:pt x="11" y="0"/>
                  </a:moveTo>
                  <a:lnTo>
                    <a:pt x="491" y="432"/>
                  </a:lnTo>
                  <a:lnTo>
                    <a:pt x="484" y="567"/>
                  </a:lnTo>
                  <a:lnTo>
                    <a:pt x="0" y="119"/>
                  </a:lnTo>
                  <a:lnTo>
                    <a:pt x="11" y="0"/>
                  </a:lnTo>
                  <a:close/>
                </a:path>
              </a:pathLst>
            </a:custGeom>
            <a:solidFill>
              <a:srgbClr val="996600"/>
            </a:solidFill>
            <a:ln w="38100" cap="flat"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0" name="Freeform 23"/>
            <p:cNvSpPr>
              <a:spLocks/>
            </p:cNvSpPr>
            <p:nvPr/>
          </p:nvSpPr>
          <p:spPr bwMode="auto">
            <a:xfrm>
              <a:off x="2144" y="1152"/>
              <a:ext cx="304" cy="327"/>
            </a:xfrm>
            <a:custGeom>
              <a:avLst/>
              <a:gdLst>
                <a:gd name="T0" fmla="*/ 304 w 304"/>
                <a:gd name="T1" fmla="*/ 0 h 327"/>
                <a:gd name="T2" fmla="*/ 304 w 304"/>
                <a:gd name="T3" fmla="*/ 96 h 327"/>
                <a:gd name="T4" fmla="*/ 0 w 304"/>
                <a:gd name="T5" fmla="*/ 327 h 327"/>
                <a:gd name="T6" fmla="*/ 18 w 304"/>
                <a:gd name="T7" fmla="*/ 181 h 327"/>
                <a:gd name="T8" fmla="*/ 304 w 304"/>
                <a:gd name="T9" fmla="*/ 0 h 327"/>
              </a:gdLst>
              <a:ahLst/>
              <a:cxnLst>
                <a:cxn ang="0">
                  <a:pos x="T0" y="T1"/>
                </a:cxn>
                <a:cxn ang="0">
                  <a:pos x="T2" y="T3"/>
                </a:cxn>
                <a:cxn ang="0">
                  <a:pos x="T4" y="T5"/>
                </a:cxn>
                <a:cxn ang="0">
                  <a:pos x="T6" y="T7"/>
                </a:cxn>
                <a:cxn ang="0">
                  <a:pos x="T8" y="T9"/>
                </a:cxn>
              </a:cxnLst>
              <a:rect l="0" t="0" r="r" b="b"/>
              <a:pathLst>
                <a:path w="304" h="327">
                  <a:moveTo>
                    <a:pt x="304" y="0"/>
                  </a:moveTo>
                  <a:lnTo>
                    <a:pt x="304" y="96"/>
                  </a:lnTo>
                  <a:lnTo>
                    <a:pt x="0" y="327"/>
                  </a:lnTo>
                  <a:lnTo>
                    <a:pt x="18" y="181"/>
                  </a:lnTo>
                  <a:lnTo>
                    <a:pt x="304" y="0"/>
                  </a:lnTo>
                  <a:close/>
                </a:path>
              </a:pathLst>
            </a:custGeom>
            <a:solidFill>
              <a:srgbClr val="996600"/>
            </a:solidFill>
            <a:ln w="38100" cap="flat"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1" name="Freeform 24"/>
            <p:cNvSpPr>
              <a:spLocks/>
            </p:cNvSpPr>
            <p:nvPr/>
          </p:nvSpPr>
          <p:spPr bwMode="auto">
            <a:xfrm>
              <a:off x="1920" y="1296"/>
              <a:ext cx="240" cy="336"/>
            </a:xfrm>
            <a:custGeom>
              <a:avLst/>
              <a:gdLst>
                <a:gd name="T0" fmla="*/ 192 w 336"/>
                <a:gd name="T1" fmla="*/ 0 h 432"/>
                <a:gd name="T2" fmla="*/ 336 w 336"/>
                <a:gd name="T3" fmla="*/ 96 h 432"/>
                <a:gd name="T4" fmla="*/ 96 w 336"/>
                <a:gd name="T5" fmla="*/ 144 h 432"/>
                <a:gd name="T6" fmla="*/ 96 w 336"/>
                <a:gd name="T7" fmla="*/ 432 h 432"/>
                <a:gd name="T8" fmla="*/ 0 w 336"/>
                <a:gd name="T9" fmla="*/ 336 h 432"/>
                <a:gd name="T10" fmla="*/ 0 w 336"/>
                <a:gd name="T11" fmla="*/ 48 h 432"/>
                <a:gd name="T12" fmla="*/ 192 w 336"/>
                <a:gd name="T13" fmla="*/ 0 h 432"/>
              </a:gdLst>
              <a:ahLst/>
              <a:cxnLst>
                <a:cxn ang="0">
                  <a:pos x="T0" y="T1"/>
                </a:cxn>
                <a:cxn ang="0">
                  <a:pos x="T2" y="T3"/>
                </a:cxn>
                <a:cxn ang="0">
                  <a:pos x="T4" y="T5"/>
                </a:cxn>
                <a:cxn ang="0">
                  <a:pos x="T6" y="T7"/>
                </a:cxn>
                <a:cxn ang="0">
                  <a:pos x="T8" y="T9"/>
                </a:cxn>
                <a:cxn ang="0">
                  <a:pos x="T10" y="T11"/>
                </a:cxn>
                <a:cxn ang="0">
                  <a:pos x="T12" y="T13"/>
                </a:cxn>
              </a:cxnLst>
              <a:rect l="0" t="0" r="r" b="b"/>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cap="flat"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2" name="Freeform 25"/>
            <p:cNvSpPr>
              <a:spLocks/>
            </p:cNvSpPr>
            <p:nvPr/>
          </p:nvSpPr>
          <p:spPr bwMode="auto">
            <a:xfrm>
              <a:off x="1728" y="1152"/>
              <a:ext cx="240" cy="288"/>
            </a:xfrm>
            <a:custGeom>
              <a:avLst/>
              <a:gdLst>
                <a:gd name="T0" fmla="*/ 192 w 336"/>
                <a:gd name="T1" fmla="*/ 0 h 432"/>
                <a:gd name="T2" fmla="*/ 336 w 336"/>
                <a:gd name="T3" fmla="*/ 96 h 432"/>
                <a:gd name="T4" fmla="*/ 96 w 336"/>
                <a:gd name="T5" fmla="*/ 144 h 432"/>
                <a:gd name="T6" fmla="*/ 96 w 336"/>
                <a:gd name="T7" fmla="*/ 432 h 432"/>
                <a:gd name="T8" fmla="*/ 0 w 336"/>
                <a:gd name="T9" fmla="*/ 336 h 432"/>
                <a:gd name="T10" fmla="*/ 0 w 336"/>
                <a:gd name="T11" fmla="*/ 48 h 432"/>
                <a:gd name="T12" fmla="*/ 192 w 336"/>
                <a:gd name="T13" fmla="*/ 0 h 432"/>
              </a:gdLst>
              <a:ahLst/>
              <a:cxnLst>
                <a:cxn ang="0">
                  <a:pos x="T0" y="T1"/>
                </a:cxn>
                <a:cxn ang="0">
                  <a:pos x="T2" y="T3"/>
                </a:cxn>
                <a:cxn ang="0">
                  <a:pos x="T4" y="T5"/>
                </a:cxn>
                <a:cxn ang="0">
                  <a:pos x="T6" y="T7"/>
                </a:cxn>
                <a:cxn ang="0">
                  <a:pos x="T8" y="T9"/>
                </a:cxn>
                <a:cxn ang="0">
                  <a:pos x="T10" y="T11"/>
                </a:cxn>
                <a:cxn ang="0">
                  <a:pos x="T12" y="T13"/>
                </a:cxn>
              </a:cxnLst>
              <a:rect l="0" t="0" r="r" b="b"/>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cap="flat"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3" name="Freeform 26"/>
            <p:cNvSpPr>
              <a:spLocks/>
            </p:cNvSpPr>
            <p:nvPr/>
          </p:nvSpPr>
          <p:spPr bwMode="auto">
            <a:xfrm>
              <a:off x="1584" y="1008"/>
              <a:ext cx="192" cy="288"/>
            </a:xfrm>
            <a:custGeom>
              <a:avLst/>
              <a:gdLst>
                <a:gd name="T0" fmla="*/ 192 w 336"/>
                <a:gd name="T1" fmla="*/ 0 h 432"/>
                <a:gd name="T2" fmla="*/ 336 w 336"/>
                <a:gd name="T3" fmla="*/ 96 h 432"/>
                <a:gd name="T4" fmla="*/ 96 w 336"/>
                <a:gd name="T5" fmla="*/ 144 h 432"/>
                <a:gd name="T6" fmla="*/ 96 w 336"/>
                <a:gd name="T7" fmla="*/ 432 h 432"/>
                <a:gd name="T8" fmla="*/ 0 w 336"/>
                <a:gd name="T9" fmla="*/ 336 h 432"/>
                <a:gd name="T10" fmla="*/ 0 w 336"/>
                <a:gd name="T11" fmla="*/ 48 h 432"/>
                <a:gd name="T12" fmla="*/ 192 w 336"/>
                <a:gd name="T13" fmla="*/ 0 h 432"/>
              </a:gdLst>
              <a:ahLst/>
              <a:cxnLst>
                <a:cxn ang="0">
                  <a:pos x="T0" y="T1"/>
                </a:cxn>
                <a:cxn ang="0">
                  <a:pos x="T2" y="T3"/>
                </a:cxn>
                <a:cxn ang="0">
                  <a:pos x="T4" y="T5"/>
                </a:cxn>
                <a:cxn ang="0">
                  <a:pos x="T6" y="T7"/>
                </a:cxn>
                <a:cxn ang="0">
                  <a:pos x="T8" y="T9"/>
                </a:cxn>
                <a:cxn ang="0">
                  <a:pos x="T10" y="T11"/>
                </a:cxn>
                <a:cxn ang="0">
                  <a:pos x="T12" y="T13"/>
                </a:cxn>
              </a:cxnLst>
              <a:rect l="0" t="0" r="r" b="b"/>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cap="flat"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24" name="Group 27"/>
          <p:cNvGrpSpPr>
            <a:grpSpLocks/>
          </p:cNvGrpSpPr>
          <p:nvPr/>
        </p:nvGrpSpPr>
        <p:grpSpPr bwMode="auto">
          <a:xfrm>
            <a:off x="1100219" y="5013176"/>
            <a:ext cx="939800" cy="925512"/>
            <a:chOff x="1584" y="816"/>
            <a:chExt cx="912" cy="816"/>
          </a:xfrm>
        </p:grpSpPr>
        <p:sp>
          <p:nvSpPr>
            <p:cNvPr id="25" name="Freeform 28"/>
            <p:cNvSpPr>
              <a:spLocks/>
            </p:cNvSpPr>
            <p:nvPr/>
          </p:nvSpPr>
          <p:spPr bwMode="auto">
            <a:xfrm>
              <a:off x="2352" y="1056"/>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cap="flat"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6" name="Freeform 29"/>
            <p:cNvSpPr>
              <a:spLocks/>
            </p:cNvSpPr>
            <p:nvPr/>
          </p:nvSpPr>
          <p:spPr bwMode="auto">
            <a:xfrm>
              <a:off x="2160" y="912"/>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cap="flat"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7" name="Freeform 30"/>
            <p:cNvSpPr>
              <a:spLocks/>
            </p:cNvSpPr>
            <p:nvPr/>
          </p:nvSpPr>
          <p:spPr bwMode="auto">
            <a:xfrm>
              <a:off x="1920" y="816"/>
              <a:ext cx="144" cy="288"/>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cap="flat"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8" name="Freeform 31"/>
            <p:cNvSpPr>
              <a:spLocks/>
            </p:cNvSpPr>
            <p:nvPr/>
          </p:nvSpPr>
          <p:spPr bwMode="auto">
            <a:xfrm>
              <a:off x="1659" y="816"/>
              <a:ext cx="789" cy="535"/>
            </a:xfrm>
            <a:custGeom>
              <a:avLst/>
              <a:gdLst>
                <a:gd name="T0" fmla="*/ 261 w 789"/>
                <a:gd name="T1" fmla="*/ 0 h 535"/>
                <a:gd name="T2" fmla="*/ 789 w 789"/>
                <a:gd name="T3" fmla="*/ 336 h 535"/>
                <a:gd name="T4" fmla="*/ 494 w 789"/>
                <a:gd name="T5" fmla="*/ 535 h 535"/>
                <a:gd name="T6" fmla="*/ 0 w 789"/>
                <a:gd name="T7" fmla="*/ 96 h 535"/>
                <a:gd name="T8" fmla="*/ 261 w 789"/>
                <a:gd name="T9" fmla="*/ 0 h 535"/>
              </a:gdLst>
              <a:ahLst/>
              <a:cxnLst>
                <a:cxn ang="0">
                  <a:pos x="T0" y="T1"/>
                </a:cxn>
                <a:cxn ang="0">
                  <a:pos x="T2" y="T3"/>
                </a:cxn>
                <a:cxn ang="0">
                  <a:pos x="T4" y="T5"/>
                </a:cxn>
                <a:cxn ang="0">
                  <a:pos x="T6" y="T7"/>
                </a:cxn>
                <a:cxn ang="0">
                  <a:pos x="T8" y="T9"/>
                </a:cxn>
              </a:cxnLst>
              <a:rect l="0" t="0" r="r" b="b"/>
              <a:pathLst>
                <a:path w="789" h="535">
                  <a:moveTo>
                    <a:pt x="261" y="0"/>
                  </a:moveTo>
                  <a:lnTo>
                    <a:pt x="789" y="336"/>
                  </a:lnTo>
                  <a:lnTo>
                    <a:pt x="494" y="535"/>
                  </a:lnTo>
                  <a:lnTo>
                    <a:pt x="0" y="96"/>
                  </a:lnTo>
                  <a:lnTo>
                    <a:pt x="261" y="0"/>
                  </a:lnTo>
                  <a:close/>
                </a:path>
              </a:pathLst>
            </a:custGeom>
            <a:solidFill>
              <a:srgbClr val="66FF33"/>
            </a:solidFill>
            <a:ln w="38100" cap="flat"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9" name="Freeform 32"/>
            <p:cNvSpPr>
              <a:spLocks/>
            </p:cNvSpPr>
            <p:nvPr/>
          </p:nvSpPr>
          <p:spPr bwMode="auto">
            <a:xfrm>
              <a:off x="1669" y="912"/>
              <a:ext cx="491" cy="567"/>
            </a:xfrm>
            <a:custGeom>
              <a:avLst/>
              <a:gdLst>
                <a:gd name="T0" fmla="*/ 11 w 491"/>
                <a:gd name="T1" fmla="*/ 0 h 567"/>
                <a:gd name="T2" fmla="*/ 491 w 491"/>
                <a:gd name="T3" fmla="*/ 432 h 567"/>
                <a:gd name="T4" fmla="*/ 484 w 491"/>
                <a:gd name="T5" fmla="*/ 567 h 567"/>
                <a:gd name="T6" fmla="*/ 0 w 491"/>
                <a:gd name="T7" fmla="*/ 119 h 567"/>
                <a:gd name="T8" fmla="*/ 11 w 491"/>
                <a:gd name="T9" fmla="*/ 0 h 567"/>
              </a:gdLst>
              <a:ahLst/>
              <a:cxnLst>
                <a:cxn ang="0">
                  <a:pos x="T0" y="T1"/>
                </a:cxn>
                <a:cxn ang="0">
                  <a:pos x="T2" y="T3"/>
                </a:cxn>
                <a:cxn ang="0">
                  <a:pos x="T4" y="T5"/>
                </a:cxn>
                <a:cxn ang="0">
                  <a:pos x="T6" y="T7"/>
                </a:cxn>
                <a:cxn ang="0">
                  <a:pos x="T8" y="T9"/>
                </a:cxn>
              </a:cxnLst>
              <a:rect l="0" t="0" r="r" b="b"/>
              <a:pathLst>
                <a:path w="491" h="567">
                  <a:moveTo>
                    <a:pt x="11" y="0"/>
                  </a:moveTo>
                  <a:lnTo>
                    <a:pt x="491" y="432"/>
                  </a:lnTo>
                  <a:lnTo>
                    <a:pt x="484" y="567"/>
                  </a:lnTo>
                  <a:lnTo>
                    <a:pt x="0" y="119"/>
                  </a:lnTo>
                  <a:lnTo>
                    <a:pt x="11" y="0"/>
                  </a:lnTo>
                  <a:close/>
                </a:path>
              </a:pathLst>
            </a:custGeom>
            <a:solidFill>
              <a:srgbClr val="66FF33"/>
            </a:solidFill>
            <a:ln w="38100" cap="flat"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0" name="Freeform 33"/>
            <p:cNvSpPr>
              <a:spLocks/>
            </p:cNvSpPr>
            <p:nvPr/>
          </p:nvSpPr>
          <p:spPr bwMode="auto">
            <a:xfrm>
              <a:off x="2144" y="1152"/>
              <a:ext cx="304" cy="327"/>
            </a:xfrm>
            <a:custGeom>
              <a:avLst/>
              <a:gdLst>
                <a:gd name="T0" fmla="*/ 304 w 304"/>
                <a:gd name="T1" fmla="*/ 0 h 327"/>
                <a:gd name="T2" fmla="*/ 304 w 304"/>
                <a:gd name="T3" fmla="*/ 96 h 327"/>
                <a:gd name="T4" fmla="*/ 0 w 304"/>
                <a:gd name="T5" fmla="*/ 327 h 327"/>
                <a:gd name="T6" fmla="*/ 18 w 304"/>
                <a:gd name="T7" fmla="*/ 181 h 327"/>
                <a:gd name="T8" fmla="*/ 304 w 304"/>
                <a:gd name="T9" fmla="*/ 0 h 327"/>
              </a:gdLst>
              <a:ahLst/>
              <a:cxnLst>
                <a:cxn ang="0">
                  <a:pos x="T0" y="T1"/>
                </a:cxn>
                <a:cxn ang="0">
                  <a:pos x="T2" y="T3"/>
                </a:cxn>
                <a:cxn ang="0">
                  <a:pos x="T4" y="T5"/>
                </a:cxn>
                <a:cxn ang="0">
                  <a:pos x="T6" y="T7"/>
                </a:cxn>
                <a:cxn ang="0">
                  <a:pos x="T8" y="T9"/>
                </a:cxn>
              </a:cxnLst>
              <a:rect l="0" t="0" r="r" b="b"/>
              <a:pathLst>
                <a:path w="304" h="327">
                  <a:moveTo>
                    <a:pt x="304" y="0"/>
                  </a:moveTo>
                  <a:lnTo>
                    <a:pt x="304" y="96"/>
                  </a:lnTo>
                  <a:lnTo>
                    <a:pt x="0" y="327"/>
                  </a:lnTo>
                  <a:lnTo>
                    <a:pt x="18" y="181"/>
                  </a:lnTo>
                  <a:lnTo>
                    <a:pt x="304" y="0"/>
                  </a:lnTo>
                  <a:close/>
                </a:path>
              </a:pathLst>
            </a:custGeom>
            <a:solidFill>
              <a:srgbClr val="66FF33"/>
            </a:solidFill>
            <a:ln w="38100" cap="flat"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1" name="Freeform 34"/>
            <p:cNvSpPr>
              <a:spLocks/>
            </p:cNvSpPr>
            <p:nvPr/>
          </p:nvSpPr>
          <p:spPr bwMode="auto">
            <a:xfrm>
              <a:off x="1920" y="1296"/>
              <a:ext cx="240" cy="336"/>
            </a:xfrm>
            <a:custGeom>
              <a:avLst/>
              <a:gdLst>
                <a:gd name="T0" fmla="*/ 192 w 336"/>
                <a:gd name="T1" fmla="*/ 0 h 432"/>
                <a:gd name="T2" fmla="*/ 336 w 336"/>
                <a:gd name="T3" fmla="*/ 96 h 432"/>
                <a:gd name="T4" fmla="*/ 96 w 336"/>
                <a:gd name="T5" fmla="*/ 144 h 432"/>
                <a:gd name="T6" fmla="*/ 96 w 336"/>
                <a:gd name="T7" fmla="*/ 432 h 432"/>
                <a:gd name="T8" fmla="*/ 0 w 336"/>
                <a:gd name="T9" fmla="*/ 336 h 432"/>
                <a:gd name="T10" fmla="*/ 0 w 336"/>
                <a:gd name="T11" fmla="*/ 48 h 432"/>
                <a:gd name="T12" fmla="*/ 192 w 336"/>
                <a:gd name="T13" fmla="*/ 0 h 432"/>
              </a:gdLst>
              <a:ahLst/>
              <a:cxnLst>
                <a:cxn ang="0">
                  <a:pos x="T0" y="T1"/>
                </a:cxn>
                <a:cxn ang="0">
                  <a:pos x="T2" y="T3"/>
                </a:cxn>
                <a:cxn ang="0">
                  <a:pos x="T4" y="T5"/>
                </a:cxn>
                <a:cxn ang="0">
                  <a:pos x="T6" y="T7"/>
                </a:cxn>
                <a:cxn ang="0">
                  <a:pos x="T8" y="T9"/>
                </a:cxn>
                <a:cxn ang="0">
                  <a:pos x="T10" y="T11"/>
                </a:cxn>
                <a:cxn ang="0">
                  <a:pos x="T12" y="T13"/>
                </a:cxn>
              </a:cxnLst>
              <a:rect l="0" t="0" r="r" b="b"/>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cap="flat"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2" name="Freeform 35"/>
            <p:cNvSpPr>
              <a:spLocks/>
            </p:cNvSpPr>
            <p:nvPr/>
          </p:nvSpPr>
          <p:spPr bwMode="auto">
            <a:xfrm>
              <a:off x="1728" y="1152"/>
              <a:ext cx="240" cy="288"/>
            </a:xfrm>
            <a:custGeom>
              <a:avLst/>
              <a:gdLst>
                <a:gd name="T0" fmla="*/ 192 w 336"/>
                <a:gd name="T1" fmla="*/ 0 h 432"/>
                <a:gd name="T2" fmla="*/ 336 w 336"/>
                <a:gd name="T3" fmla="*/ 96 h 432"/>
                <a:gd name="T4" fmla="*/ 96 w 336"/>
                <a:gd name="T5" fmla="*/ 144 h 432"/>
                <a:gd name="T6" fmla="*/ 96 w 336"/>
                <a:gd name="T7" fmla="*/ 432 h 432"/>
                <a:gd name="T8" fmla="*/ 0 w 336"/>
                <a:gd name="T9" fmla="*/ 336 h 432"/>
                <a:gd name="T10" fmla="*/ 0 w 336"/>
                <a:gd name="T11" fmla="*/ 48 h 432"/>
                <a:gd name="T12" fmla="*/ 192 w 336"/>
                <a:gd name="T13" fmla="*/ 0 h 432"/>
              </a:gdLst>
              <a:ahLst/>
              <a:cxnLst>
                <a:cxn ang="0">
                  <a:pos x="T0" y="T1"/>
                </a:cxn>
                <a:cxn ang="0">
                  <a:pos x="T2" y="T3"/>
                </a:cxn>
                <a:cxn ang="0">
                  <a:pos x="T4" y="T5"/>
                </a:cxn>
                <a:cxn ang="0">
                  <a:pos x="T6" y="T7"/>
                </a:cxn>
                <a:cxn ang="0">
                  <a:pos x="T8" y="T9"/>
                </a:cxn>
                <a:cxn ang="0">
                  <a:pos x="T10" y="T11"/>
                </a:cxn>
                <a:cxn ang="0">
                  <a:pos x="T12" y="T13"/>
                </a:cxn>
              </a:cxnLst>
              <a:rect l="0" t="0" r="r" b="b"/>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cap="flat"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3" name="Freeform 36"/>
            <p:cNvSpPr>
              <a:spLocks/>
            </p:cNvSpPr>
            <p:nvPr/>
          </p:nvSpPr>
          <p:spPr bwMode="auto">
            <a:xfrm>
              <a:off x="1584" y="1008"/>
              <a:ext cx="192" cy="288"/>
            </a:xfrm>
            <a:custGeom>
              <a:avLst/>
              <a:gdLst>
                <a:gd name="T0" fmla="*/ 192 w 336"/>
                <a:gd name="T1" fmla="*/ 0 h 432"/>
                <a:gd name="T2" fmla="*/ 336 w 336"/>
                <a:gd name="T3" fmla="*/ 96 h 432"/>
                <a:gd name="T4" fmla="*/ 96 w 336"/>
                <a:gd name="T5" fmla="*/ 144 h 432"/>
                <a:gd name="T6" fmla="*/ 96 w 336"/>
                <a:gd name="T7" fmla="*/ 432 h 432"/>
                <a:gd name="T8" fmla="*/ 0 w 336"/>
                <a:gd name="T9" fmla="*/ 336 h 432"/>
                <a:gd name="T10" fmla="*/ 0 w 336"/>
                <a:gd name="T11" fmla="*/ 48 h 432"/>
                <a:gd name="T12" fmla="*/ 192 w 336"/>
                <a:gd name="T13" fmla="*/ 0 h 432"/>
              </a:gdLst>
              <a:ahLst/>
              <a:cxnLst>
                <a:cxn ang="0">
                  <a:pos x="T0" y="T1"/>
                </a:cxn>
                <a:cxn ang="0">
                  <a:pos x="T2" y="T3"/>
                </a:cxn>
                <a:cxn ang="0">
                  <a:pos x="T4" y="T5"/>
                </a:cxn>
                <a:cxn ang="0">
                  <a:pos x="T6" y="T7"/>
                </a:cxn>
                <a:cxn ang="0">
                  <a:pos x="T8" y="T9"/>
                </a:cxn>
                <a:cxn ang="0">
                  <a:pos x="T10" y="T11"/>
                </a:cxn>
                <a:cxn ang="0">
                  <a:pos x="T12" y="T13"/>
                </a:cxn>
              </a:cxnLst>
              <a:rect l="0" t="0" r="r" b="b"/>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cap="flat"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34" name="Group 16"/>
          <p:cNvGrpSpPr>
            <a:grpSpLocks/>
          </p:cNvGrpSpPr>
          <p:nvPr/>
        </p:nvGrpSpPr>
        <p:grpSpPr bwMode="auto">
          <a:xfrm>
            <a:off x="2195736" y="1463119"/>
            <a:ext cx="941916" cy="927146"/>
            <a:chOff x="1584" y="816"/>
            <a:chExt cx="912" cy="816"/>
          </a:xfrm>
        </p:grpSpPr>
        <p:sp>
          <p:nvSpPr>
            <p:cNvPr id="35" name="Freeform 17"/>
            <p:cNvSpPr>
              <a:spLocks/>
            </p:cNvSpPr>
            <p:nvPr/>
          </p:nvSpPr>
          <p:spPr bwMode="auto">
            <a:xfrm>
              <a:off x="2352" y="1056"/>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cap="flat"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6" name="Freeform 18"/>
            <p:cNvSpPr>
              <a:spLocks/>
            </p:cNvSpPr>
            <p:nvPr/>
          </p:nvSpPr>
          <p:spPr bwMode="auto">
            <a:xfrm>
              <a:off x="2160" y="912"/>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cap="flat"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7" name="Freeform 19"/>
            <p:cNvSpPr>
              <a:spLocks/>
            </p:cNvSpPr>
            <p:nvPr/>
          </p:nvSpPr>
          <p:spPr bwMode="auto">
            <a:xfrm>
              <a:off x="1920" y="816"/>
              <a:ext cx="144" cy="288"/>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cap="flat"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8" name="Freeform 20"/>
            <p:cNvSpPr>
              <a:spLocks/>
            </p:cNvSpPr>
            <p:nvPr/>
          </p:nvSpPr>
          <p:spPr bwMode="auto">
            <a:xfrm>
              <a:off x="1659" y="816"/>
              <a:ext cx="789" cy="535"/>
            </a:xfrm>
            <a:custGeom>
              <a:avLst/>
              <a:gdLst>
                <a:gd name="T0" fmla="*/ 261 w 789"/>
                <a:gd name="T1" fmla="*/ 0 h 535"/>
                <a:gd name="T2" fmla="*/ 789 w 789"/>
                <a:gd name="T3" fmla="*/ 336 h 535"/>
                <a:gd name="T4" fmla="*/ 494 w 789"/>
                <a:gd name="T5" fmla="*/ 535 h 535"/>
                <a:gd name="T6" fmla="*/ 0 w 789"/>
                <a:gd name="T7" fmla="*/ 96 h 535"/>
                <a:gd name="T8" fmla="*/ 261 w 789"/>
                <a:gd name="T9" fmla="*/ 0 h 535"/>
              </a:gdLst>
              <a:ahLst/>
              <a:cxnLst>
                <a:cxn ang="0">
                  <a:pos x="T0" y="T1"/>
                </a:cxn>
                <a:cxn ang="0">
                  <a:pos x="T2" y="T3"/>
                </a:cxn>
                <a:cxn ang="0">
                  <a:pos x="T4" y="T5"/>
                </a:cxn>
                <a:cxn ang="0">
                  <a:pos x="T6" y="T7"/>
                </a:cxn>
                <a:cxn ang="0">
                  <a:pos x="T8" y="T9"/>
                </a:cxn>
              </a:cxnLst>
              <a:rect l="0" t="0" r="r" b="b"/>
              <a:pathLst>
                <a:path w="789" h="535">
                  <a:moveTo>
                    <a:pt x="261" y="0"/>
                  </a:moveTo>
                  <a:lnTo>
                    <a:pt x="789" y="336"/>
                  </a:lnTo>
                  <a:lnTo>
                    <a:pt x="494" y="535"/>
                  </a:lnTo>
                  <a:lnTo>
                    <a:pt x="0" y="96"/>
                  </a:lnTo>
                  <a:lnTo>
                    <a:pt x="261" y="0"/>
                  </a:lnTo>
                  <a:close/>
                </a:path>
              </a:pathLst>
            </a:custGeom>
            <a:solidFill>
              <a:srgbClr val="FF0000"/>
            </a:solidFill>
            <a:ln w="38100" cap="flat"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9" name="Freeform 21"/>
            <p:cNvSpPr>
              <a:spLocks/>
            </p:cNvSpPr>
            <p:nvPr/>
          </p:nvSpPr>
          <p:spPr bwMode="auto">
            <a:xfrm>
              <a:off x="1669" y="912"/>
              <a:ext cx="491" cy="567"/>
            </a:xfrm>
            <a:custGeom>
              <a:avLst/>
              <a:gdLst>
                <a:gd name="T0" fmla="*/ 11 w 491"/>
                <a:gd name="T1" fmla="*/ 0 h 567"/>
                <a:gd name="T2" fmla="*/ 491 w 491"/>
                <a:gd name="T3" fmla="*/ 432 h 567"/>
                <a:gd name="T4" fmla="*/ 484 w 491"/>
                <a:gd name="T5" fmla="*/ 567 h 567"/>
                <a:gd name="T6" fmla="*/ 0 w 491"/>
                <a:gd name="T7" fmla="*/ 119 h 567"/>
                <a:gd name="T8" fmla="*/ 11 w 491"/>
                <a:gd name="T9" fmla="*/ 0 h 567"/>
              </a:gdLst>
              <a:ahLst/>
              <a:cxnLst>
                <a:cxn ang="0">
                  <a:pos x="T0" y="T1"/>
                </a:cxn>
                <a:cxn ang="0">
                  <a:pos x="T2" y="T3"/>
                </a:cxn>
                <a:cxn ang="0">
                  <a:pos x="T4" y="T5"/>
                </a:cxn>
                <a:cxn ang="0">
                  <a:pos x="T6" y="T7"/>
                </a:cxn>
                <a:cxn ang="0">
                  <a:pos x="T8" y="T9"/>
                </a:cxn>
              </a:cxnLst>
              <a:rect l="0" t="0" r="r" b="b"/>
              <a:pathLst>
                <a:path w="491" h="567">
                  <a:moveTo>
                    <a:pt x="11" y="0"/>
                  </a:moveTo>
                  <a:lnTo>
                    <a:pt x="491" y="432"/>
                  </a:lnTo>
                  <a:lnTo>
                    <a:pt x="484" y="567"/>
                  </a:lnTo>
                  <a:lnTo>
                    <a:pt x="0" y="119"/>
                  </a:lnTo>
                  <a:lnTo>
                    <a:pt x="11" y="0"/>
                  </a:lnTo>
                  <a:close/>
                </a:path>
              </a:pathLst>
            </a:custGeom>
            <a:solidFill>
              <a:srgbClr val="FF0000"/>
            </a:solidFill>
            <a:ln w="38100" cap="flat"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0" name="Freeform 22"/>
            <p:cNvSpPr>
              <a:spLocks/>
            </p:cNvSpPr>
            <p:nvPr/>
          </p:nvSpPr>
          <p:spPr bwMode="auto">
            <a:xfrm>
              <a:off x="2144" y="1152"/>
              <a:ext cx="304" cy="327"/>
            </a:xfrm>
            <a:custGeom>
              <a:avLst/>
              <a:gdLst>
                <a:gd name="T0" fmla="*/ 304 w 304"/>
                <a:gd name="T1" fmla="*/ 0 h 327"/>
                <a:gd name="T2" fmla="*/ 304 w 304"/>
                <a:gd name="T3" fmla="*/ 96 h 327"/>
                <a:gd name="T4" fmla="*/ 0 w 304"/>
                <a:gd name="T5" fmla="*/ 327 h 327"/>
                <a:gd name="T6" fmla="*/ 18 w 304"/>
                <a:gd name="T7" fmla="*/ 181 h 327"/>
                <a:gd name="T8" fmla="*/ 304 w 304"/>
                <a:gd name="T9" fmla="*/ 0 h 327"/>
              </a:gdLst>
              <a:ahLst/>
              <a:cxnLst>
                <a:cxn ang="0">
                  <a:pos x="T0" y="T1"/>
                </a:cxn>
                <a:cxn ang="0">
                  <a:pos x="T2" y="T3"/>
                </a:cxn>
                <a:cxn ang="0">
                  <a:pos x="T4" y="T5"/>
                </a:cxn>
                <a:cxn ang="0">
                  <a:pos x="T6" y="T7"/>
                </a:cxn>
                <a:cxn ang="0">
                  <a:pos x="T8" y="T9"/>
                </a:cxn>
              </a:cxnLst>
              <a:rect l="0" t="0" r="r" b="b"/>
              <a:pathLst>
                <a:path w="304" h="327">
                  <a:moveTo>
                    <a:pt x="304" y="0"/>
                  </a:moveTo>
                  <a:lnTo>
                    <a:pt x="304" y="96"/>
                  </a:lnTo>
                  <a:lnTo>
                    <a:pt x="0" y="327"/>
                  </a:lnTo>
                  <a:lnTo>
                    <a:pt x="18" y="181"/>
                  </a:lnTo>
                  <a:lnTo>
                    <a:pt x="304" y="0"/>
                  </a:lnTo>
                  <a:close/>
                </a:path>
              </a:pathLst>
            </a:custGeom>
            <a:solidFill>
              <a:srgbClr val="FF0000"/>
            </a:solidFill>
            <a:ln w="38100" cap="flat"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1" name="Freeform 23"/>
            <p:cNvSpPr>
              <a:spLocks/>
            </p:cNvSpPr>
            <p:nvPr/>
          </p:nvSpPr>
          <p:spPr bwMode="auto">
            <a:xfrm>
              <a:off x="1920" y="1296"/>
              <a:ext cx="240" cy="336"/>
            </a:xfrm>
            <a:custGeom>
              <a:avLst/>
              <a:gdLst>
                <a:gd name="T0" fmla="*/ 192 w 336"/>
                <a:gd name="T1" fmla="*/ 0 h 432"/>
                <a:gd name="T2" fmla="*/ 336 w 336"/>
                <a:gd name="T3" fmla="*/ 96 h 432"/>
                <a:gd name="T4" fmla="*/ 96 w 336"/>
                <a:gd name="T5" fmla="*/ 144 h 432"/>
                <a:gd name="T6" fmla="*/ 96 w 336"/>
                <a:gd name="T7" fmla="*/ 432 h 432"/>
                <a:gd name="T8" fmla="*/ 0 w 336"/>
                <a:gd name="T9" fmla="*/ 336 h 432"/>
                <a:gd name="T10" fmla="*/ 0 w 336"/>
                <a:gd name="T11" fmla="*/ 48 h 432"/>
                <a:gd name="T12" fmla="*/ 192 w 336"/>
                <a:gd name="T13" fmla="*/ 0 h 432"/>
              </a:gdLst>
              <a:ahLst/>
              <a:cxnLst>
                <a:cxn ang="0">
                  <a:pos x="T0" y="T1"/>
                </a:cxn>
                <a:cxn ang="0">
                  <a:pos x="T2" y="T3"/>
                </a:cxn>
                <a:cxn ang="0">
                  <a:pos x="T4" y="T5"/>
                </a:cxn>
                <a:cxn ang="0">
                  <a:pos x="T6" y="T7"/>
                </a:cxn>
                <a:cxn ang="0">
                  <a:pos x="T8" y="T9"/>
                </a:cxn>
                <a:cxn ang="0">
                  <a:pos x="T10" y="T11"/>
                </a:cxn>
                <a:cxn ang="0">
                  <a:pos x="T12" y="T13"/>
                </a:cxn>
              </a:cxnLst>
              <a:rect l="0" t="0" r="r" b="b"/>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cap="flat"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2" name="Freeform 24"/>
            <p:cNvSpPr>
              <a:spLocks/>
            </p:cNvSpPr>
            <p:nvPr/>
          </p:nvSpPr>
          <p:spPr bwMode="auto">
            <a:xfrm>
              <a:off x="1728" y="1152"/>
              <a:ext cx="240" cy="288"/>
            </a:xfrm>
            <a:custGeom>
              <a:avLst/>
              <a:gdLst>
                <a:gd name="T0" fmla="*/ 192 w 336"/>
                <a:gd name="T1" fmla="*/ 0 h 432"/>
                <a:gd name="T2" fmla="*/ 336 w 336"/>
                <a:gd name="T3" fmla="*/ 96 h 432"/>
                <a:gd name="T4" fmla="*/ 96 w 336"/>
                <a:gd name="T5" fmla="*/ 144 h 432"/>
                <a:gd name="T6" fmla="*/ 96 w 336"/>
                <a:gd name="T7" fmla="*/ 432 h 432"/>
                <a:gd name="T8" fmla="*/ 0 w 336"/>
                <a:gd name="T9" fmla="*/ 336 h 432"/>
                <a:gd name="T10" fmla="*/ 0 w 336"/>
                <a:gd name="T11" fmla="*/ 48 h 432"/>
                <a:gd name="T12" fmla="*/ 192 w 336"/>
                <a:gd name="T13" fmla="*/ 0 h 432"/>
              </a:gdLst>
              <a:ahLst/>
              <a:cxnLst>
                <a:cxn ang="0">
                  <a:pos x="T0" y="T1"/>
                </a:cxn>
                <a:cxn ang="0">
                  <a:pos x="T2" y="T3"/>
                </a:cxn>
                <a:cxn ang="0">
                  <a:pos x="T4" y="T5"/>
                </a:cxn>
                <a:cxn ang="0">
                  <a:pos x="T6" y="T7"/>
                </a:cxn>
                <a:cxn ang="0">
                  <a:pos x="T8" y="T9"/>
                </a:cxn>
                <a:cxn ang="0">
                  <a:pos x="T10" y="T11"/>
                </a:cxn>
                <a:cxn ang="0">
                  <a:pos x="T12" y="T13"/>
                </a:cxn>
              </a:cxnLst>
              <a:rect l="0" t="0" r="r" b="b"/>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cap="flat"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3" name="Freeform 25"/>
            <p:cNvSpPr>
              <a:spLocks/>
            </p:cNvSpPr>
            <p:nvPr/>
          </p:nvSpPr>
          <p:spPr bwMode="auto">
            <a:xfrm>
              <a:off x="1584" y="1008"/>
              <a:ext cx="192" cy="288"/>
            </a:xfrm>
            <a:custGeom>
              <a:avLst/>
              <a:gdLst>
                <a:gd name="T0" fmla="*/ 192 w 336"/>
                <a:gd name="T1" fmla="*/ 0 h 432"/>
                <a:gd name="T2" fmla="*/ 336 w 336"/>
                <a:gd name="T3" fmla="*/ 96 h 432"/>
                <a:gd name="T4" fmla="*/ 96 w 336"/>
                <a:gd name="T5" fmla="*/ 144 h 432"/>
                <a:gd name="T6" fmla="*/ 96 w 336"/>
                <a:gd name="T7" fmla="*/ 432 h 432"/>
                <a:gd name="T8" fmla="*/ 0 w 336"/>
                <a:gd name="T9" fmla="*/ 336 h 432"/>
                <a:gd name="T10" fmla="*/ 0 w 336"/>
                <a:gd name="T11" fmla="*/ 48 h 432"/>
                <a:gd name="T12" fmla="*/ 192 w 336"/>
                <a:gd name="T13" fmla="*/ 0 h 432"/>
              </a:gdLst>
              <a:ahLst/>
              <a:cxnLst>
                <a:cxn ang="0">
                  <a:pos x="T0" y="T1"/>
                </a:cxn>
                <a:cxn ang="0">
                  <a:pos x="T2" y="T3"/>
                </a:cxn>
                <a:cxn ang="0">
                  <a:pos x="T4" y="T5"/>
                </a:cxn>
                <a:cxn ang="0">
                  <a:pos x="T6" y="T7"/>
                </a:cxn>
                <a:cxn ang="0">
                  <a:pos x="T8" y="T9"/>
                </a:cxn>
                <a:cxn ang="0">
                  <a:pos x="T10" y="T11"/>
                </a:cxn>
                <a:cxn ang="0">
                  <a:pos x="T12" y="T13"/>
                </a:cxn>
              </a:cxnLst>
              <a:rect l="0" t="0" r="r" b="b"/>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cap="flat"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pic>
        <p:nvPicPr>
          <p:cNvPr id="156675" name="Picture 3" descr="C:\Documents and Settings\chippy\Local Settings\Temporary Internet Files\Content.IE5\KC9QD1AF\MM900236357[1].gif"/>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3854033" y="2789229"/>
            <a:ext cx="447675" cy="609600"/>
          </a:xfrm>
          <a:prstGeom prst="rect">
            <a:avLst/>
          </a:prstGeom>
          <a:noFill/>
          <a:extLst>
            <a:ext uri="{909E8E84-426E-40DD-AFC4-6F175D3DCCD1}">
              <a14:hiddenFill xmlns:a14="http://schemas.microsoft.com/office/drawing/2010/main">
                <a:solidFill>
                  <a:srgbClr val="FFFFFF"/>
                </a:solidFill>
              </a14:hiddenFill>
            </a:ext>
          </a:extLst>
        </p:spPr>
      </p:pic>
      <p:pic>
        <p:nvPicPr>
          <p:cNvPr id="46" name="Picture 3" descr="C:\Documents and Settings\chippy\Local Settings\Temporary Internet Files\Content.IE5\KC9QD1AF\MM900236357[1].gif"/>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4230270" y="3109914"/>
            <a:ext cx="447675" cy="609600"/>
          </a:xfrm>
          <a:prstGeom prst="rect">
            <a:avLst/>
          </a:prstGeom>
          <a:noFill/>
          <a:extLst>
            <a:ext uri="{909E8E84-426E-40DD-AFC4-6F175D3DCCD1}">
              <a14:hiddenFill xmlns:a14="http://schemas.microsoft.com/office/drawing/2010/main">
                <a:solidFill>
                  <a:srgbClr val="FFFFFF"/>
                </a:solidFill>
              </a14:hiddenFill>
            </a:ext>
          </a:extLst>
        </p:spPr>
      </p:pic>
      <p:sp>
        <p:nvSpPr>
          <p:cNvPr id="47" name="Rectangle 37"/>
          <p:cNvSpPr txBox="1">
            <a:spLocks noChangeArrowheads="1"/>
          </p:cNvSpPr>
          <p:nvPr/>
        </p:nvSpPr>
        <p:spPr>
          <a:xfrm>
            <a:off x="4437140" y="1124744"/>
            <a:ext cx="4167308" cy="1520375"/>
          </a:xfrm>
          <a:prstGeom prst="rect">
            <a:avLst/>
          </a:prstGeom>
          <a:noFill/>
          <a:ln/>
        </p:spPr>
        <p:txBody>
          <a:bodyPr vert="horz">
            <a:normAutofit/>
          </a:bodyPr>
          <a:lstStyle>
            <a:lvl1pPr marL="274320" indent="-274320" algn="l" rtl="0" eaLnBrk="1" latinLnBrk="0" hangingPunct="1">
              <a:spcBef>
                <a:spcPts val="580"/>
              </a:spcBef>
              <a:buClr>
                <a:schemeClr val="accent1"/>
              </a:buClr>
              <a:buSzPct val="85000"/>
              <a:buFont typeface="Wingdings 2"/>
              <a:buChar char=""/>
              <a:defRPr kumimoji="0" sz="4000" kern="1200">
                <a:solidFill>
                  <a:schemeClr val="tx1"/>
                </a:solidFill>
                <a:latin typeface="+mn-lt"/>
                <a:ea typeface="+mn-ea"/>
                <a:cs typeface="+mn-cs"/>
              </a:defRPr>
            </a:lvl1pPr>
            <a:lvl2pPr marL="548640" indent="-228600" algn="l" rtl="0" eaLnBrk="1" latinLnBrk="0" hangingPunct="1">
              <a:spcBef>
                <a:spcPts val="370"/>
              </a:spcBef>
              <a:buClr>
                <a:schemeClr val="accent2"/>
              </a:buClr>
              <a:buSzPct val="85000"/>
              <a:buFont typeface="Wingdings 2"/>
              <a:buChar char=""/>
              <a:defRPr kumimoji="0" sz="4000" kern="1200">
                <a:solidFill>
                  <a:schemeClr val="tx1"/>
                </a:solidFill>
                <a:latin typeface="+mn-lt"/>
                <a:ea typeface="+mn-ea"/>
                <a:cs typeface="+mn-cs"/>
              </a:defRPr>
            </a:lvl2pPr>
            <a:lvl3pPr marL="822960" indent="-228600" algn="l" rtl="0" eaLnBrk="1" latinLnBrk="0" hangingPunct="1">
              <a:spcBef>
                <a:spcPts val="370"/>
              </a:spcBef>
              <a:buClr>
                <a:schemeClr val="accent1">
                  <a:tint val="60000"/>
                </a:schemeClr>
              </a:buClr>
              <a:buSzPct val="85000"/>
              <a:buFont typeface="Wingdings 2"/>
              <a:buChar char=""/>
              <a:defRPr kumimoji="0" sz="3600" kern="1200">
                <a:solidFill>
                  <a:schemeClr val="tx1"/>
                </a:solidFill>
                <a:latin typeface="+mn-lt"/>
                <a:ea typeface="+mn-ea"/>
                <a:cs typeface="+mn-cs"/>
              </a:defRPr>
            </a:lvl3pPr>
            <a:lvl4pPr marL="1097280" indent="-228600" algn="l" rtl="0" eaLnBrk="1" latinLnBrk="0" hangingPunct="1">
              <a:spcBef>
                <a:spcPts val="370"/>
              </a:spcBef>
              <a:buClr>
                <a:schemeClr val="accent3"/>
              </a:buClr>
              <a:buSzPct val="80000"/>
              <a:buFont typeface="Wingdings 2"/>
              <a:buChar char=""/>
              <a:defRPr kumimoji="0" sz="3600" kern="1200">
                <a:solidFill>
                  <a:schemeClr val="tx1"/>
                </a:solidFill>
                <a:latin typeface="+mn-lt"/>
                <a:ea typeface="+mn-ea"/>
                <a:cs typeface="+mn-cs"/>
              </a:defRPr>
            </a:lvl4pPr>
            <a:lvl5pPr marL="1371600" indent="-228600" algn="l" rtl="0" eaLnBrk="1" latinLnBrk="0" hangingPunct="1">
              <a:spcBef>
                <a:spcPts val="370"/>
              </a:spcBef>
              <a:buClr>
                <a:schemeClr val="accent3"/>
              </a:buClr>
              <a:buFontTx/>
              <a:buChar char="o"/>
              <a:defRPr kumimoji="0" sz="3600" kern="1200">
                <a:solidFill>
                  <a:schemeClr val="tx1"/>
                </a:solidFill>
                <a:latin typeface="+mn-lt"/>
                <a:ea typeface="+mn-ea"/>
                <a:cs typeface="+mn-cs"/>
              </a:defRPr>
            </a:lvl5pPr>
            <a:lvl6pPr marL="1645920" indent="-228600" algn="l" rtl="0" eaLnBrk="1" latinLnBrk="0" hangingPunct="1">
              <a:spcBef>
                <a:spcPts val="370"/>
              </a:spcBef>
              <a:buClr>
                <a:schemeClr val="accent3"/>
              </a:buClr>
              <a:buChar char="•"/>
              <a:defRPr kumimoji="0" sz="1800" kern="1200" baseline="0">
                <a:solidFill>
                  <a:schemeClr val="tx1"/>
                </a:solidFill>
                <a:latin typeface="+mn-lt"/>
                <a:ea typeface="+mn-ea"/>
                <a:cs typeface="+mn-cs"/>
              </a:defRPr>
            </a:lvl6pPr>
            <a:lvl7pPr marL="1920240" indent="-228600" algn="l" rtl="0" eaLnBrk="1" latinLnBrk="0" hangingPunct="1">
              <a:spcBef>
                <a:spcPts val="370"/>
              </a:spcBef>
              <a:buClr>
                <a:schemeClr val="accent2"/>
              </a:buClr>
              <a:buChar char="•"/>
              <a:defRPr kumimoji="0" sz="1800" kern="1200">
                <a:solidFill>
                  <a:schemeClr val="tx1"/>
                </a:solidFill>
                <a:latin typeface="+mn-lt"/>
                <a:ea typeface="+mn-ea"/>
                <a:cs typeface="+mn-cs"/>
              </a:defRPr>
            </a:lvl7pPr>
            <a:lvl8pPr marL="2194560" indent="-228600" algn="l" rtl="0" eaLnBrk="1" latinLnBrk="0" hangingPunct="1">
              <a:spcBef>
                <a:spcPts val="370"/>
              </a:spcBef>
              <a:buClr>
                <a:schemeClr val="accent1">
                  <a:tint val="60000"/>
                </a:schemeClr>
              </a:buClr>
              <a:buChar char="•"/>
              <a:defRPr kumimoji="0" sz="1800" kern="1200">
                <a:solidFill>
                  <a:schemeClr val="tx1"/>
                </a:solidFill>
                <a:latin typeface="+mn-lt"/>
                <a:ea typeface="+mn-ea"/>
                <a:cs typeface="+mn-cs"/>
              </a:defRPr>
            </a:lvl8pPr>
            <a:lvl9pPr marL="2468880" indent="-228600" algn="l" rtl="0" eaLnBrk="1" latinLnBrk="0" hangingPunct="1">
              <a:spcBef>
                <a:spcPts val="370"/>
              </a:spcBef>
              <a:buClr>
                <a:schemeClr val="accent2">
                  <a:tint val="60000"/>
                </a:schemeClr>
              </a:buClr>
              <a:buChar char="•"/>
              <a:defRPr kumimoji="0" sz="1800" kern="1200">
                <a:solidFill>
                  <a:schemeClr val="tx1"/>
                </a:solidFill>
                <a:latin typeface="+mn-lt"/>
                <a:ea typeface="+mn-ea"/>
                <a:cs typeface="+mn-cs"/>
              </a:defRPr>
            </a:lvl9pPr>
          </a:lstStyle>
          <a:p>
            <a:r>
              <a:rPr lang="en-US" sz="3600" dirty="0" smtClean="0"/>
              <a:t>Logical Contention</a:t>
            </a:r>
          </a:p>
          <a:p>
            <a:r>
              <a:rPr lang="en-US" sz="3600" dirty="0" smtClean="0"/>
              <a:t>Physical Contention</a:t>
            </a:r>
            <a:endParaRPr lang="en-US" sz="3200" dirty="0"/>
          </a:p>
        </p:txBody>
      </p:sp>
      <p:cxnSp>
        <p:nvCxnSpPr>
          <p:cNvPr id="48" name="Straight Arrow Connector 47"/>
          <p:cNvCxnSpPr/>
          <p:nvPr/>
        </p:nvCxnSpPr>
        <p:spPr>
          <a:xfrm>
            <a:off x="2988928" y="2574273"/>
            <a:ext cx="790984" cy="1086031"/>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cxnSp>
        <p:nvCxnSpPr>
          <p:cNvPr id="50" name="Straight Arrow Connector 49"/>
          <p:cNvCxnSpPr/>
          <p:nvPr/>
        </p:nvCxnSpPr>
        <p:spPr>
          <a:xfrm>
            <a:off x="1570119" y="2683157"/>
            <a:ext cx="1993769" cy="1086031"/>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cxnSp>
        <p:nvCxnSpPr>
          <p:cNvPr id="52" name="Straight Arrow Connector 51"/>
          <p:cNvCxnSpPr/>
          <p:nvPr/>
        </p:nvCxnSpPr>
        <p:spPr>
          <a:xfrm>
            <a:off x="1620235" y="3932513"/>
            <a:ext cx="1993769" cy="81663"/>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cxnSp>
        <p:nvCxnSpPr>
          <p:cNvPr id="54" name="Straight Arrow Connector 53"/>
          <p:cNvCxnSpPr/>
          <p:nvPr/>
        </p:nvCxnSpPr>
        <p:spPr>
          <a:xfrm flipV="1">
            <a:off x="1891630" y="4293096"/>
            <a:ext cx="1888282" cy="801742"/>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sp>
        <p:nvSpPr>
          <p:cNvPr id="55" name="Rectangle 54"/>
          <p:cNvSpPr/>
          <p:nvPr/>
        </p:nvSpPr>
        <p:spPr>
          <a:xfrm>
            <a:off x="4850714" y="3496979"/>
            <a:ext cx="1224136" cy="833339"/>
          </a:xfrm>
          <a:prstGeom prst="rect">
            <a:avLst/>
          </a:prstGeom>
          <a:solidFill>
            <a:srgbClr val="FFC000">
              <a:alpha val="24000"/>
            </a:srgbClr>
          </a:solidFill>
          <a:ln w="28575">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smtClean="0">
                <a:solidFill>
                  <a:schemeClr val="tx1"/>
                </a:solidFill>
              </a:rPr>
              <a:t>Critical</a:t>
            </a:r>
          </a:p>
          <a:p>
            <a:pPr algn="ctr"/>
            <a:r>
              <a:rPr lang="en-US" sz="2800" dirty="0" smtClean="0">
                <a:solidFill>
                  <a:schemeClr val="tx1"/>
                </a:solidFill>
              </a:rPr>
              <a:t>Section</a:t>
            </a:r>
            <a:endParaRPr lang="en-US" sz="2800" dirty="0">
              <a:solidFill>
                <a:schemeClr val="tx1"/>
              </a:solidFill>
            </a:endParaRPr>
          </a:p>
        </p:txBody>
      </p:sp>
      <p:sp>
        <p:nvSpPr>
          <p:cNvPr id="57" name="TextBox 56"/>
          <p:cNvSpPr txBox="1"/>
          <p:nvPr/>
        </p:nvSpPr>
        <p:spPr>
          <a:xfrm>
            <a:off x="7312810" y="2330877"/>
            <a:ext cx="1795694" cy="954107"/>
          </a:xfrm>
          <a:prstGeom prst="rect">
            <a:avLst/>
          </a:prstGeom>
          <a:noFill/>
        </p:spPr>
        <p:txBody>
          <a:bodyPr wrap="square" rtlCol="0">
            <a:spAutoFit/>
          </a:bodyPr>
          <a:lstStyle/>
          <a:p>
            <a:pPr algn="ctr"/>
            <a:r>
              <a:rPr lang="en-US" sz="2800" u="sng" dirty="0" smtClean="0"/>
              <a:t>Shared Resource</a:t>
            </a:r>
            <a:endParaRPr lang="en-US" sz="2800" u="sng" dirty="0"/>
          </a:p>
        </p:txBody>
      </p:sp>
      <p:grpSp>
        <p:nvGrpSpPr>
          <p:cNvPr id="156677" name="Group 156676"/>
          <p:cNvGrpSpPr/>
          <p:nvPr/>
        </p:nvGrpSpPr>
        <p:grpSpPr>
          <a:xfrm>
            <a:off x="7308304" y="3514469"/>
            <a:ext cx="1728192" cy="959540"/>
            <a:chOff x="7308304" y="3356992"/>
            <a:chExt cx="1728192" cy="959540"/>
          </a:xfrm>
          <a:solidFill>
            <a:schemeClr val="bg1"/>
          </a:solidFill>
          <a:effectLst>
            <a:outerShdw blurRad="50800" dist="38100" dir="2700000" algn="tl" rotWithShape="0">
              <a:prstClr val="black">
                <a:alpha val="40000"/>
              </a:prstClr>
            </a:outerShdw>
          </a:effectLst>
        </p:grpSpPr>
        <p:sp>
          <p:nvSpPr>
            <p:cNvPr id="56" name="Rectangle 55"/>
            <p:cNvSpPr/>
            <p:nvPr/>
          </p:nvSpPr>
          <p:spPr>
            <a:xfrm>
              <a:off x="7308304" y="3356992"/>
              <a:ext cx="432048" cy="479770"/>
            </a:xfrm>
            <a:prstGeom prst="rect">
              <a:avLst/>
            </a:prstGeom>
            <a:grpFill/>
            <a:ln w="317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smtClean="0">
                  <a:solidFill>
                    <a:schemeClr val="tx1"/>
                  </a:solidFill>
                </a:rPr>
                <a:t>0</a:t>
              </a:r>
              <a:endParaRPr lang="en-US" sz="2800" b="1" dirty="0">
                <a:solidFill>
                  <a:schemeClr val="tx1"/>
                </a:solidFill>
              </a:endParaRPr>
            </a:p>
          </p:txBody>
        </p:sp>
        <p:sp>
          <p:nvSpPr>
            <p:cNvPr id="58" name="Rectangle 57"/>
            <p:cNvSpPr/>
            <p:nvPr/>
          </p:nvSpPr>
          <p:spPr>
            <a:xfrm>
              <a:off x="7740352" y="3356992"/>
              <a:ext cx="432048" cy="479770"/>
            </a:xfrm>
            <a:prstGeom prst="rect">
              <a:avLst/>
            </a:prstGeom>
            <a:grpFill/>
            <a:ln w="317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smtClean="0">
                  <a:solidFill>
                    <a:schemeClr val="tx1"/>
                  </a:solidFill>
                </a:rPr>
                <a:t>1</a:t>
              </a:r>
              <a:endParaRPr lang="en-US" sz="2800" b="1" dirty="0">
                <a:solidFill>
                  <a:schemeClr val="tx1"/>
                </a:solidFill>
              </a:endParaRPr>
            </a:p>
          </p:txBody>
        </p:sp>
        <p:sp>
          <p:nvSpPr>
            <p:cNvPr id="59" name="Rectangle 58"/>
            <p:cNvSpPr/>
            <p:nvPr/>
          </p:nvSpPr>
          <p:spPr>
            <a:xfrm>
              <a:off x="8172400" y="3356992"/>
              <a:ext cx="432048" cy="479770"/>
            </a:xfrm>
            <a:prstGeom prst="rect">
              <a:avLst/>
            </a:prstGeom>
            <a:grpFill/>
            <a:ln w="317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smtClean="0">
                  <a:solidFill>
                    <a:schemeClr val="tx1"/>
                  </a:solidFill>
                </a:rPr>
                <a:t>0</a:t>
              </a:r>
              <a:endParaRPr lang="en-US" sz="2800" b="1" dirty="0">
                <a:solidFill>
                  <a:schemeClr val="tx1"/>
                </a:solidFill>
              </a:endParaRPr>
            </a:p>
          </p:txBody>
        </p:sp>
        <p:sp>
          <p:nvSpPr>
            <p:cNvPr id="60" name="Rectangle 59"/>
            <p:cNvSpPr/>
            <p:nvPr/>
          </p:nvSpPr>
          <p:spPr>
            <a:xfrm>
              <a:off x="8604448" y="3356992"/>
              <a:ext cx="432048" cy="479770"/>
            </a:xfrm>
            <a:prstGeom prst="rect">
              <a:avLst/>
            </a:prstGeom>
            <a:grpFill/>
            <a:ln w="317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smtClean="0">
                  <a:solidFill>
                    <a:schemeClr val="tx1"/>
                  </a:solidFill>
                </a:rPr>
                <a:t>1</a:t>
              </a:r>
              <a:endParaRPr lang="en-US" sz="2800" b="1" dirty="0">
                <a:solidFill>
                  <a:schemeClr val="tx1"/>
                </a:solidFill>
              </a:endParaRPr>
            </a:p>
          </p:txBody>
        </p:sp>
        <p:sp>
          <p:nvSpPr>
            <p:cNvPr id="62" name="Rectangle 61"/>
            <p:cNvSpPr/>
            <p:nvPr/>
          </p:nvSpPr>
          <p:spPr>
            <a:xfrm>
              <a:off x="7308304" y="3836762"/>
              <a:ext cx="432048" cy="479770"/>
            </a:xfrm>
            <a:prstGeom prst="rect">
              <a:avLst/>
            </a:prstGeom>
            <a:grpFill/>
            <a:ln w="317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smtClean="0">
                  <a:solidFill>
                    <a:schemeClr val="tx1"/>
                  </a:solidFill>
                </a:rPr>
                <a:t>1</a:t>
              </a:r>
              <a:endParaRPr lang="en-US" sz="2800" b="1" dirty="0">
                <a:solidFill>
                  <a:schemeClr val="tx1"/>
                </a:solidFill>
              </a:endParaRPr>
            </a:p>
          </p:txBody>
        </p:sp>
        <p:sp>
          <p:nvSpPr>
            <p:cNvPr id="63" name="Rectangle 62"/>
            <p:cNvSpPr/>
            <p:nvPr/>
          </p:nvSpPr>
          <p:spPr>
            <a:xfrm>
              <a:off x="7740352" y="3836762"/>
              <a:ext cx="432048" cy="479770"/>
            </a:xfrm>
            <a:prstGeom prst="rect">
              <a:avLst/>
            </a:prstGeom>
            <a:grpFill/>
            <a:ln w="317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smtClean="0">
                  <a:solidFill>
                    <a:schemeClr val="tx1"/>
                  </a:solidFill>
                </a:rPr>
                <a:t>1</a:t>
              </a:r>
              <a:endParaRPr lang="en-US" sz="2800" b="1" dirty="0">
                <a:solidFill>
                  <a:schemeClr val="tx1"/>
                </a:solidFill>
              </a:endParaRPr>
            </a:p>
          </p:txBody>
        </p:sp>
        <p:sp>
          <p:nvSpPr>
            <p:cNvPr id="64" name="Rectangle 63"/>
            <p:cNvSpPr/>
            <p:nvPr/>
          </p:nvSpPr>
          <p:spPr>
            <a:xfrm>
              <a:off x="8172400" y="3836762"/>
              <a:ext cx="432048" cy="479770"/>
            </a:xfrm>
            <a:prstGeom prst="rect">
              <a:avLst/>
            </a:prstGeom>
            <a:grpFill/>
            <a:ln w="317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smtClean="0">
                  <a:solidFill>
                    <a:schemeClr val="tx1"/>
                  </a:solidFill>
                </a:rPr>
                <a:t>0</a:t>
              </a:r>
              <a:endParaRPr lang="en-US" sz="2800" b="1" dirty="0">
                <a:solidFill>
                  <a:schemeClr val="tx1"/>
                </a:solidFill>
              </a:endParaRPr>
            </a:p>
          </p:txBody>
        </p:sp>
        <p:sp>
          <p:nvSpPr>
            <p:cNvPr id="65" name="Rectangle 64"/>
            <p:cNvSpPr/>
            <p:nvPr/>
          </p:nvSpPr>
          <p:spPr>
            <a:xfrm>
              <a:off x="8604448" y="3836762"/>
              <a:ext cx="432048" cy="479770"/>
            </a:xfrm>
            <a:prstGeom prst="rect">
              <a:avLst/>
            </a:prstGeom>
            <a:grpFill/>
            <a:ln w="317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smtClean="0">
                  <a:solidFill>
                    <a:schemeClr val="tx1"/>
                  </a:solidFill>
                </a:rPr>
                <a:t>0</a:t>
              </a:r>
              <a:endParaRPr lang="en-US" sz="2800" b="1" dirty="0">
                <a:solidFill>
                  <a:schemeClr val="tx1"/>
                </a:solidFill>
              </a:endParaRPr>
            </a:p>
          </p:txBody>
        </p:sp>
      </p:grpSp>
      <p:sp>
        <p:nvSpPr>
          <p:cNvPr id="71" name="Freeform 32"/>
          <p:cNvSpPr>
            <a:spLocks/>
          </p:cNvSpPr>
          <p:nvPr/>
        </p:nvSpPr>
        <p:spPr bwMode="auto">
          <a:xfrm rot="2565935">
            <a:off x="6322793" y="3613239"/>
            <a:ext cx="692707" cy="762000"/>
          </a:xfrm>
          <a:custGeom>
            <a:avLst/>
            <a:gdLst>
              <a:gd name="T0" fmla="*/ 0 w 528"/>
              <a:gd name="T1" fmla="*/ 480 h 480"/>
              <a:gd name="T2" fmla="*/ 240 w 528"/>
              <a:gd name="T3" fmla="*/ 240 h 480"/>
              <a:gd name="T4" fmla="*/ 0 w 528"/>
              <a:gd name="T5" fmla="*/ 240 h 480"/>
              <a:gd name="T6" fmla="*/ 528 w 528"/>
              <a:gd name="T7" fmla="*/ 0 h 480"/>
              <a:gd name="T8" fmla="*/ 288 w 528"/>
              <a:gd name="T9" fmla="*/ 192 h 480"/>
              <a:gd name="T10" fmla="*/ 432 w 528"/>
              <a:gd name="T11" fmla="*/ 192 h 480"/>
              <a:gd name="T12" fmla="*/ 0 w 528"/>
              <a:gd name="T13" fmla="*/ 480 h 480"/>
            </a:gdLst>
            <a:ahLst/>
            <a:cxnLst>
              <a:cxn ang="0">
                <a:pos x="T0" y="T1"/>
              </a:cxn>
              <a:cxn ang="0">
                <a:pos x="T2" y="T3"/>
              </a:cxn>
              <a:cxn ang="0">
                <a:pos x="T4" y="T5"/>
              </a:cxn>
              <a:cxn ang="0">
                <a:pos x="T6" y="T7"/>
              </a:cxn>
              <a:cxn ang="0">
                <a:pos x="T8" y="T9"/>
              </a:cxn>
              <a:cxn ang="0">
                <a:pos x="T10" y="T11"/>
              </a:cxn>
              <a:cxn ang="0">
                <a:pos x="T12" y="T13"/>
              </a:cxn>
            </a:cxnLst>
            <a:rect l="0" t="0" r="r" b="b"/>
            <a:pathLst>
              <a:path w="528" h="480">
                <a:moveTo>
                  <a:pt x="0" y="480"/>
                </a:moveTo>
                <a:lnTo>
                  <a:pt x="240" y="240"/>
                </a:lnTo>
                <a:lnTo>
                  <a:pt x="0" y="240"/>
                </a:lnTo>
                <a:lnTo>
                  <a:pt x="528" y="0"/>
                </a:lnTo>
                <a:lnTo>
                  <a:pt x="288" y="192"/>
                </a:lnTo>
                <a:lnTo>
                  <a:pt x="432" y="192"/>
                </a:lnTo>
                <a:lnTo>
                  <a:pt x="0" y="480"/>
                </a:lnTo>
                <a:close/>
              </a:path>
            </a:pathLst>
          </a:custGeom>
          <a:solidFill>
            <a:srgbClr val="FFFF00"/>
          </a:solidFill>
          <a:ln w="38100" cap="flat" cmpd="sng">
            <a:solidFill>
              <a:srgbClr val="FF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nvGrpSpPr>
          <p:cNvPr id="61" name="Group 60"/>
          <p:cNvGrpSpPr/>
          <p:nvPr/>
        </p:nvGrpSpPr>
        <p:grpSpPr>
          <a:xfrm>
            <a:off x="1570119" y="2564904"/>
            <a:ext cx="2209793" cy="2520565"/>
            <a:chOff x="5242527" y="1340768"/>
            <a:chExt cx="2209793" cy="2520565"/>
          </a:xfrm>
        </p:grpSpPr>
        <p:cxnSp>
          <p:nvCxnSpPr>
            <p:cNvPr id="84" name="Straight Arrow Connector 83"/>
            <p:cNvCxnSpPr/>
            <p:nvPr/>
          </p:nvCxnSpPr>
          <p:spPr>
            <a:xfrm>
              <a:off x="6661336" y="1340768"/>
              <a:ext cx="790984" cy="1086031"/>
            </a:xfrm>
            <a:prstGeom prst="straightConnector1">
              <a:avLst/>
            </a:prstGeom>
            <a:ln w="28575">
              <a:prstDash val="sysDot"/>
              <a:tailEnd type="arrow"/>
            </a:ln>
          </p:spPr>
          <p:style>
            <a:lnRef idx="1">
              <a:schemeClr val="accent1"/>
            </a:lnRef>
            <a:fillRef idx="0">
              <a:schemeClr val="accent1"/>
            </a:fillRef>
            <a:effectRef idx="0">
              <a:schemeClr val="accent1"/>
            </a:effectRef>
            <a:fontRef idx="minor">
              <a:schemeClr val="tx1"/>
            </a:fontRef>
          </p:style>
        </p:cxnSp>
        <p:cxnSp>
          <p:nvCxnSpPr>
            <p:cNvPr id="85" name="Straight Arrow Connector 84"/>
            <p:cNvCxnSpPr/>
            <p:nvPr/>
          </p:nvCxnSpPr>
          <p:spPr>
            <a:xfrm>
              <a:off x="5242527" y="1449652"/>
              <a:ext cx="1993769" cy="1086031"/>
            </a:xfrm>
            <a:prstGeom prst="straightConnector1">
              <a:avLst/>
            </a:prstGeom>
            <a:ln w="28575">
              <a:prstDash val="sysDot"/>
              <a:tailEnd type="arrow"/>
            </a:ln>
          </p:spPr>
          <p:style>
            <a:lnRef idx="1">
              <a:schemeClr val="accent1"/>
            </a:lnRef>
            <a:fillRef idx="0">
              <a:schemeClr val="accent1"/>
            </a:fillRef>
            <a:effectRef idx="0">
              <a:schemeClr val="accent1"/>
            </a:effectRef>
            <a:fontRef idx="minor">
              <a:schemeClr val="tx1"/>
            </a:fontRef>
          </p:style>
        </p:cxnSp>
        <p:cxnSp>
          <p:nvCxnSpPr>
            <p:cNvPr id="86" name="Straight Arrow Connector 85"/>
            <p:cNvCxnSpPr/>
            <p:nvPr/>
          </p:nvCxnSpPr>
          <p:spPr>
            <a:xfrm flipV="1">
              <a:off x="5564038" y="3059591"/>
              <a:ext cx="1888282" cy="801742"/>
            </a:xfrm>
            <a:prstGeom prst="straightConnector1">
              <a:avLst/>
            </a:prstGeom>
            <a:ln w="28575">
              <a:prstDash val="sysDot"/>
              <a:tailEnd type="arrow"/>
            </a:ln>
          </p:spPr>
          <p:style>
            <a:lnRef idx="1">
              <a:schemeClr val="accent1"/>
            </a:lnRef>
            <a:fillRef idx="0">
              <a:schemeClr val="accent1"/>
            </a:fillRef>
            <a:effectRef idx="0">
              <a:schemeClr val="accent1"/>
            </a:effectRef>
            <a:fontRef idx="minor">
              <a:schemeClr val="tx1"/>
            </a:fontRef>
          </p:style>
        </p:cxnSp>
      </p:grpSp>
      <p:grpSp>
        <p:nvGrpSpPr>
          <p:cNvPr id="88" name="Group 27"/>
          <p:cNvGrpSpPr>
            <a:grpSpLocks/>
          </p:cNvGrpSpPr>
          <p:nvPr/>
        </p:nvGrpSpPr>
        <p:grpSpPr bwMode="auto">
          <a:xfrm>
            <a:off x="2613848" y="5394269"/>
            <a:ext cx="939800" cy="925512"/>
            <a:chOff x="1584" y="816"/>
            <a:chExt cx="912" cy="816"/>
          </a:xfrm>
        </p:grpSpPr>
        <p:sp>
          <p:nvSpPr>
            <p:cNvPr id="89" name="Freeform 28"/>
            <p:cNvSpPr>
              <a:spLocks/>
            </p:cNvSpPr>
            <p:nvPr/>
          </p:nvSpPr>
          <p:spPr bwMode="auto">
            <a:xfrm>
              <a:off x="2352" y="1056"/>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cap="flat"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0" name="Freeform 29"/>
            <p:cNvSpPr>
              <a:spLocks/>
            </p:cNvSpPr>
            <p:nvPr/>
          </p:nvSpPr>
          <p:spPr bwMode="auto">
            <a:xfrm>
              <a:off x="2160" y="912"/>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cap="flat"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1" name="Freeform 30"/>
            <p:cNvSpPr>
              <a:spLocks/>
            </p:cNvSpPr>
            <p:nvPr/>
          </p:nvSpPr>
          <p:spPr bwMode="auto">
            <a:xfrm>
              <a:off x="1920" y="816"/>
              <a:ext cx="144" cy="288"/>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cap="flat"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2" name="Freeform 31"/>
            <p:cNvSpPr>
              <a:spLocks/>
            </p:cNvSpPr>
            <p:nvPr/>
          </p:nvSpPr>
          <p:spPr bwMode="auto">
            <a:xfrm>
              <a:off x="1659" y="816"/>
              <a:ext cx="789" cy="535"/>
            </a:xfrm>
            <a:custGeom>
              <a:avLst/>
              <a:gdLst>
                <a:gd name="T0" fmla="*/ 261 w 789"/>
                <a:gd name="T1" fmla="*/ 0 h 535"/>
                <a:gd name="T2" fmla="*/ 789 w 789"/>
                <a:gd name="T3" fmla="*/ 336 h 535"/>
                <a:gd name="T4" fmla="*/ 494 w 789"/>
                <a:gd name="T5" fmla="*/ 535 h 535"/>
                <a:gd name="T6" fmla="*/ 0 w 789"/>
                <a:gd name="T7" fmla="*/ 96 h 535"/>
                <a:gd name="T8" fmla="*/ 261 w 789"/>
                <a:gd name="T9" fmla="*/ 0 h 535"/>
              </a:gdLst>
              <a:ahLst/>
              <a:cxnLst>
                <a:cxn ang="0">
                  <a:pos x="T0" y="T1"/>
                </a:cxn>
                <a:cxn ang="0">
                  <a:pos x="T2" y="T3"/>
                </a:cxn>
                <a:cxn ang="0">
                  <a:pos x="T4" y="T5"/>
                </a:cxn>
                <a:cxn ang="0">
                  <a:pos x="T6" y="T7"/>
                </a:cxn>
                <a:cxn ang="0">
                  <a:pos x="T8" y="T9"/>
                </a:cxn>
              </a:cxnLst>
              <a:rect l="0" t="0" r="r" b="b"/>
              <a:pathLst>
                <a:path w="789" h="535">
                  <a:moveTo>
                    <a:pt x="261" y="0"/>
                  </a:moveTo>
                  <a:lnTo>
                    <a:pt x="789" y="336"/>
                  </a:lnTo>
                  <a:lnTo>
                    <a:pt x="494" y="535"/>
                  </a:lnTo>
                  <a:lnTo>
                    <a:pt x="0" y="96"/>
                  </a:lnTo>
                  <a:lnTo>
                    <a:pt x="261" y="0"/>
                  </a:lnTo>
                  <a:close/>
                </a:path>
              </a:pathLst>
            </a:custGeom>
            <a:solidFill>
              <a:srgbClr val="FFFF00"/>
            </a:solidFill>
            <a:ln w="38100" cap="flat"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3" name="Freeform 32"/>
            <p:cNvSpPr>
              <a:spLocks/>
            </p:cNvSpPr>
            <p:nvPr/>
          </p:nvSpPr>
          <p:spPr bwMode="auto">
            <a:xfrm>
              <a:off x="1669" y="912"/>
              <a:ext cx="491" cy="567"/>
            </a:xfrm>
            <a:custGeom>
              <a:avLst/>
              <a:gdLst>
                <a:gd name="T0" fmla="*/ 11 w 491"/>
                <a:gd name="T1" fmla="*/ 0 h 567"/>
                <a:gd name="T2" fmla="*/ 491 w 491"/>
                <a:gd name="T3" fmla="*/ 432 h 567"/>
                <a:gd name="T4" fmla="*/ 484 w 491"/>
                <a:gd name="T5" fmla="*/ 567 h 567"/>
                <a:gd name="T6" fmla="*/ 0 w 491"/>
                <a:gd name="T7" fmla="*/ 119 h 567"/>
                <a:gd name="T8" fmla="*/ 11 w 491"/>
                <a:gd name="T9" fmla="*/ 0 h 567"/>
              </a:gdLst>
              <a:ahLst/>
              <a:cxnLst>
                <a:cxn ang="0">
                  <a:pos x="T0" y="T1"/>
                </a:cxn>
                <a:cxn ang="0">
                  <a:pos x="T2" y="T3"/>
                </a:cxn>
                <a:cxn ang="0">
                  <a:pos x="T4" y="T5"/>
                </a:cxn>
                <a:cxn ang="0">
                  <a:pos x="T6" y="T7"/>
                </a:cxn>
                <a:cxn ang="0">
                  <a:pos x="T8" y="T9"/>
                </a:cxn>
              </a:cxnLst>
              <a:rect l="0" t="0" r="r" b="b"/>
              <a:pathLst>
                <a:path w="491" h="567">
                  <a:moveTo>
                    <a:pt x="11" y="0"/>
                  </a:moveTo>
                  <a:lnTo>
                    <a:pt x="491" y="432"/>
                  </a:lnTo>
                  <a:lnTo>
                    <a:pt x="484" y="567"/>
                  </a:lnTo>
                  <a:lnTo>
                    <a:pt x="0" y="119"/>
                  </a:lnTo>
                  <a:lnTo>
                    <a:pt x="11" y="0"/>
                  </a:lnTo>
                  <a:close/>
                </a:path>
              </a:pathLst>
            </a:custGeom>
            <a:solidFill>
              <a:srgbClr val="FFFF00"/>
            </a:solidFill>
            <a:ln w="38100" cap="flat"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4" name="Freeform 33"/>
            <p:cNvSpPr>
              <a:spLocks/>
            </p:cNvSpPr>
            <p:nvPr/>
          </p:nvSpPr>
          <p:spPr bwMode="auto">
            <a:xfrm>
              <a:off x="2144" y="1152"/>
              <a:ext cx="304" cy="327"/>
            </a:xfrm>
            <a:custGeom>
              <a:avLst/>
              <a:gdLst>
                <a:gd name="T0" fmla="*/ 304 w 304"/>
                <a:gd name="T1" fmla="*/ 0 h 327"/>
                <a:gd name="T2" fmla="*/ 304 w 304"/>
                <a:gd name="T3" fmla="*/ 96 h 327"/>
                <a:gd name="T4" fmla="*/ 0 w 304"/>
                <a:gd name="T5" fmla="*/ 327 h 327"/>
                <a:gd name="T6" fmla="*/ 18 w 304"/>
                <a:gd name="T7" fmla="*/ 181 h 327"/>
                <a:gd name="T8" fmla="*/ 304 w 304"/>
                <a:gd name="T9" fmla="*/ 0 h 327"/>
              </a:gdLst>
              <a:ahLst/>
              <a:cxnLst>
                <a:cxn ang="0">
                  <a:pos x="T0" y="T1"/>
                </a:cxn>
                <a:cxn ang="0">
                  <a:pos x="T2" y="T3"/>
                </a:cxn>
                <a:cxn ang="0">
                  <a:pos x="T4" y="T5"/>
                </a:cxn>
                <a:cxn ang="0">
                  <a:pos x="T6" y="T7"/>
                </a:cxn>
                <a:cxn ang="0">
                  <a:pos x="T8" y="T9"/>
                </a:cxn>
              </a:cxnLst>
              <a:rect l="0" t="0" r="r" b="b"/>
              <a:pathLst>
                <a:path w="304" h="327">
                  <a:moveTo>
                    <a:pt x="304" y="0"/>
                  </a:moveTo>
                  <a:lnTo>
                    <a:pt x="304" y="96"/>
                  </a:lnTo>
                  <a:lnTo>
                    <a:pt x="0" y="327"/>
                  </a:lnTo>
                  <a:lnTo>
                    <a:pt x="18" y="181"/>
                  </a:lnTo>
                  <a:lnTo>
                    <a:pt x="304" y="0"/>
                  </a:lnTo>
                  <a:close/>
                </a:path>
              </a:pathLst>
            </a:custGeom>
            <a:solidFill>
              <a:srgbClr val="FFFF00"/>
            </a:solidFill>
            <a:ln w="38100" cap="flat"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5" name="Freeform 34"/>
            <p:cNvSpPr>
              <a:spLocks/>
            </p:cNvSpPr>
            <p:nvPr/>
          </p:nvSpPr>
          <p:spPr bwMode="auto">
            <a:xfrm>
              <a:off x="1920" y="1296"/>
              <a:ext cx="240" cy="336"/>
            </a:xfrm>
            <a:custGeom>
              <a:avLst/>
              <a:gdLst>
                <a:gd name="T0" fmla="*/ 192 w 336"/>
                <a:gd name="T1" fmla="*/ 0 h 432"/>
                <a:gd name="T2" fmla="*/ 336 w 336"/>
                <a:gd name="T3" fmla="*/ 96 h 432"/>
                <a:gd name="T4" fmla="*/ 96 w 336"/>
                <a:gd name="T5" fmla="*/ 144 h 432"/>
                <a:gd name="T6" fmla="*/ 96 w 336"/>
                <a:gd name="T7" fmla="*/ 432 h 432"/>
                <a:gd name="T8" fmla="*/ 0 w 336"/>
                <a:gd name="T9" fmla="*/ 336 h 432"/>
                <a:gd name="T10" fmla="*/ 0 w 336"/>
                <a:gd name="T11" fmla="*/ 48 h 432"/>
                <a:gd name="T12" fmla="*/ 192 w 336"/>
                <a:gd name="T13" fmla="*/ 0 h 432"/>
              </a:gdLst>
              <a:ahLst/>
              <a:cxnLst>
                <a:cxn ang="0">
                  <a:pos x="T0" y="T1"/>
                </a:cxn>
                <a:cxn ang="0">
                  <a:pos x="T2" y="T3"/>
                </a:cxn>
                <a:cxn ang="0">
                  <a:pos x="T4" y="T5"/>
                </a:cxn>
                <a:cxn ang="0">
                  <a:pos x="T6" y="T7"/>
                </a:cxn>
                <a:cxn ang="0">
                  <a:pos x="T8" y="T9"/>
                </a:cxn>
                <a:cxn ang="0">
                  <a:pos x="T10" y="T11"/>
                </a:cxn>
                <a:cxn ang="0">
                  <a:pos x="T12" y="T13"/>
                </a:cxn>
              </a:cxnLst>
              <a:rect l="0" t="0" r="r" b="b"/>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cap="flat"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6" name="Freeform 35"/>
            <p:cNvSpPr>
              <a:spLocks/>
            </p:cNvSpPr>
            <p:nvPr/>
          </p:nvSpPr>
          <p:spPr bwMode="auto">
            <a:xfrm>
              <a:off x="1728" y="1152"/>
              <a:ext cx="240" cy="288"/>
            </a:xfrm>
            <a:custGeom>
              <a:avLst/>
              <a:gdLst>
                <a:gd name="T0" fmla="*/ 192 w 336"/>
                <a:gd name="T1" fmla="*/ 0 h 432"/>
                <a:gd name="T2" fmla="*/ 336 w 336"/>
                <a:gd name="T3" fmla="*/ 96 h 432"/>
                <a:gd name="T4" fmla="*/ 96 w 336"/>
                <a:gd name="T5" fmla="*/ 144 h 432"/>
                <a:gd name="T6" fmla="*/ 96 w 336"/>
                <a:gd name="T7" fmla="*/ 432 h 432"/>
                <a:gd name="T8" fmla="*/ 0 w 336"/>
                <a:gd name="T9" fmla="*/ 336 h 432"/>
                <a:gd name="T10" fmla="*/ 0 w 336"/>
                <a:gd name="T11" fmla="*/ 48 h 432"/>
                <a:gd name="T12" fmla="*/ 192 w 336"/>
                <a:gd name="T13" fmla="*/ 0 h 432"/>
              </a:gdLst>
              <a:ahLst/>
              <a:cxnLst>
                <a:cxn ang="0">
                  <a:pos x="T0" y="T1"/>
                </a:cxn>
                <a:cxn ang="0">
                  <a:pos x="T2" y="T3"/>
                </a:cxn>
                <a:cxn ang="0">
                  <a:pos x="T4" y="T5"/>
                </a:cxn>
                <a:cxn ang="0">
                  <a:pos x="T6" y="T7"/>
                </a:cxn>
                <a:cxn ang="0">
                  <a:pos x="T8" y="T9"/>
                </a:cxn>
                <a:cxn ang="0">
                  <a:pos x="T10" y="T11"/>
                </a:cxn>
                <a:cxn ang="0">
                  <a:pos x="T12" y="T13"/>
                </a:cxn>
              </a:cxnLst>
              <a:rect l="0" t="0" r="r" b="b"/>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cap="flat"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7" name="Freeform 36"/>
            <p:cNvSpPr>
              <a:spLocks/>
            </p:cNvSpPr>
            <p:nvPr/>
          </p:nvSpPr>
          <p:spPr bwMode="auto">
            <a:xfrm>
              <a:off x="1584" y="1008"/>
              <a:ext cx="192" cy="288"/>
            </a:xfrm>
            <a:custGeom>
              <a:avLst/>
              <a:gdLst>
                <a:gd name="T0" fmla="*/ 192 w 336"/>
                <a:gd name="T1" fmla="*/ 0 h 432"/>
                <a:gd name="T2" fmla="*/ 336 w 336"/>
                <a:gd name="T3" fmla="*/ 96 h 432"/>
                <a:gd name="T4" fmla="*/ 96 w 336"/>
                <a:gd name="T5" fmla="*/ 144 h 432"/>
                <a:gd name="T6" fmla="*/ 96 w 336"/>
                <a:gd name="T7" fmla="*/ 432 h 432"/>
                <a:gd name="T8" fmla="*/ 0 w 336"/>
                <a:gd name="T9" fmla="*/ 336 h 432"/>
                <a:gd name="T10" fmla="*/ 0 w 336"/>
                <a:gd name="T11" fmla="*/ 48 h 432"/>
                <a:gd name="T12" fmla="*/ 192 w 336"/>
                <a:gd name="T13" fmla="*/ 0 h 432"/>
              </a:gdLst>
              <a:ahLst/>
              <a:cxnLst>
                <a:cxn ang="0">
                  <a:pos x="T0" y="T1"/>
                </a:cxn>
                <a:cxn ang="0">
                  <a:pos x="T2" y="T3"/>
                </a:cxn>
                <a:cxn ang="0">
                  <a:pos x="T4" y="T5"/>
                </a:cxn>
                <a:cxn ang="0">
                  <a:pos x="T6" y="T7"/>
                </a:cxn>
                <a:cxn ang="0">
                  <a:pos x="T8" y="T9"/>
                </a:cxn>
                <a:cxn ang="0">
                  <a:pos x="T10" y="T11"/>
                </a:cxn>
                <a:cxn ang="0">
                  <a:pos x="T12" y="T13"/>
                </a:cxn>
              </a:cxnLst>
              <a:rect l="0" t="0" r="r" b="b"/>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cap="flat"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98" name="Group 27"/>
          <p:cNvGrpSpPr>
            <a:grpSpLocks/>
          </p:cNvGrpSpPr>
          <p:nvPr/>
        </p:nvGrpSpPr>
        <p:grpSpPr bwMode="auto">
          <a:xfrm>
            <a:off x="1050756" y="1296871"/>
            <a:ext cx="939800" cy="925512"/>
            <a:chOff x="1584" y="816"/>
            <a:chExt cx="912" cy="816"/>
          </a:xfrm>
        </p:grpSpPr>
        <p:sp>
          <p:nvSpPr>
            <p:cNvPr id="99" name="Freeform 28"/>
            <p:cNvSpPr>
              <a:spLocks/>
            </p:cNvSpPr>
            <p:nvPr/>
          </p:nvSpPr>
          <p:spPr bwMode="auto">
            <a:xfrm>
              <a:off x="2352" y="1056"/>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cap="flat"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0" name="Freeform 29"/>
            <p:cNvSpPr>
              <a:spLocks/>
            </p:cNvSpPr>
            <p:nvPr/>
          </p:nvSpPr>
          <p:spPr bwMode="auto">
            <a:xfrm>
              <a:off x="2160" y="912"/>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cap="flat"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1" name="Freeform 30"/>
            <p:cNvSpPr>
              <a:spLocks/>
            </p:cNvSpPr>
            <p:nvPr/>
          </p:nvSpPr>
          <p:spPr bwMode="auto">
            <a:xfrm>
              <a:off x="1920" y="816"/>
              <a:ext cx="144" cy="288"/>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cap="flat"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2" name="Freeform 31"/>
            <p:cNvSpPr>
              <a:spLocks/>
            </p:cNvSpPr>
            <p:nvPr/>
          </p:nvSpPr>
          <p:spPr bwMode="auto">
            <a:xfrm>
              <a:off x="1659" y="816"/>
              <a:ext cx="789" cy="535"/>
            </a:xfrm>
            <a:custGeom>
              <a:avLst/>
              <a:gdLst>
                <a:gd name="T0" fmla="*/ 261 w 789"/>
                <a:gd name="T1" fmla="*/ 0 h 535"/>
                <a:gd name="T2" fmla="*/ 789 w 789"/>
                <a:gd name="T3" fmla="*/ 336 h 535"/>
                <a:gd name="T4" fmla="*/ 494 w 789"/>
                <a:gd name="T5" fmla="*/ 535 h 535"/>
                <a:gd name="T6" fmla="*/ 0 w 789"/>
                <a:gd name="T7" fmla="*/ 96 h 535"/>
                <a:gd name="T8" fmla="*/ 261 w 789"/>
                <a:gd name="T9" fmla="*/ 0 h 535"/>
              </a:gdLst>
              <a:ahLst/>
              <a:cxnLst>
                <a:cxn ang="0">
                  <a:pos x="T0" y="T1"/>
                </a:cxn>
                <a:cxn ang="0">
                  <a:pos x="T2" y="T3"/>
                </a:cxn>
                <a:cxn ang="0">
                  <a:pos x="T4" y="T5"/>
                </a:cxn>
                <a:cxn ang="0">
                  <a:pos x="T6" y="T7"/>
                </a:cxn>
                <a:cxn ang="0">
                  <a:pos x="T8" y="T9"/>
                </a:cxn>
              </a:cxnLst>
              <a:rect l="0" t="0" r="r" b="b"/>
              <a:pathLst>
                <a:path w="789" h="535">
                  <a:moveTo>
                    <a:pt x="261" y="0"/>
                  </a:moveTo>
                  <a:lnTo>
                    <a:pt x="789" y="336"/>
                  </a:lnTo>
                  <a:lnTo>
                    <a:pt x="494" y="535"/>
                  </a:lnTo>
                  <a:lnTo>
                    <a:pt x="0" y="96"/>
                  </a:lnTo>
                  <a:lnTo>
                    <a:pt x="261" y="0"/>
                  </a:lnTo>
                  <a:close/>
                </a:path>
              </a:pathLst>
            </a:custGeom>
            <a:solidFill>
              <a:srgbClr val="7030A0"/>
            </a:solidFill>
            <a:ln w="38100" cap="flat"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3" name="Freeform 32"/>
            <p:cNvSpPr>
              <a:spLocks/>
            </p:cNvSpPr>
            <p:nvPr/>
          </p:nvSpPr>
          <p:spPr bwMode="auto">
            <a:xfrm>
              <a:off x="1669" y="912"/>
              <a:ext cx="491" cy="567"/>
            </a:xfrm>
            <a:custGeom>
              <a:avLst/>
              <a:gdLst>
                <a:gd name="T0" fmla="*/ 11 w 491"/>
                <a:gd name="T1" fmla="*/ 0 h 567"/>
                <a:gd name="T2" fmla="*/ 491 w 491"/>
                <a:gd name="T3" fmla="*/ 432 h 567"/>
                <a:gd name="T4" fmla="*/ 484 w 491"/>
                <a:gd name="T5" fmla="*/ 567 h 567"/>
                <a:gd name="T6" fmla="*/ 0 w 491"/>
                <a:gd name="T7" fmla="*/ 119 h 567"/>
                <a:gd name="T8" fmla="*/ 11 w 491"/>
                <a:gd name="T9" fmla="*/ 0 h 567"/>
              </a:gdLst>
              <a:ahLst/>
              <a:cxnLst>
                <a:cxn ang="0">
                  <a:pos x="T0" y="T1"/>
                </a:cxn>
                <a:cxn ang="0">
                  <a:pos x="T2" y="T3"/>
                </a:cxn>
                <a:cxn ang="0">
                  <a:pos x="T4" y="T5"/>
                </a:cxn>
                <a:cxn ang="0">
                  <a:pos x="T6" y="T7"/>
                </a:cxn>
                <a:cxn ang="0">
                  <a:pos x="T8" y="T9"/>
                </a:cxn>
              </a:cxnLst>
              <a:rect l="0" t="0" r="r" b="b"/>
              <a:pathLst>
                <a:path w="491" h="567">
                  <a:moveTo>
                    <a:pt x="11" y="0"/>
                  </a:moveTo>
                  <a:lnTo>
                    <a:pt x="491" y="432"/>
                  </a:lnTo>
                  <a:lnTo>
                    <a:pt x="484" y="567"/>
                  </a:lnTo>
                  <a:lnTo>
                    <a:pt x="0" y="119"/>
                  </a:lnTo>
                  <a:lnTo>
                    <a:pt x="11" y="0"/>
                  </a:lnTo>
                  <a:close/>
                </a:path>
              </a:pathLst>
            </a:custGeom>
            <a:solidFill>
              <a:srgbClr val="7030A0"/>
            </a:solidFill>
            <a:ln w="38100" cap="flat"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4" name="Freeform 33"/>
            <p:cNvSpPr>
              <a:spLocks/>
            </p:cNvSpPr>
            <p:nvPr/>
          </p:nvSpPr>
          <p:spPr bwMode="auto">
            <a:xfrm>
              <a:off x="2144" y="1152"/>
              <a:ext cx="304" cy="327"/>
            </a:xfrm>
            <a:custGeom>
              <a:avLst/>
              <a:gdLst>
                <a:gd name="T0" fmla="*/ 304 w 304"/>
                <a:gd name="T1" fmla="*/ 0 h 327"/>
                <a:gd name="T2" fmla="*/ 304 w 304"/>
                <a:gd name="T3" fmla="*/ 96 h 327"/>
                <a:gd name="T4" fmla="*/ 0 w 304"/>
                <a:gd name="T5" fmla="*/ 327 h 327"/>
                <a:gd name="T6" fmla="*/ 18 w 304"/>
                <a:gd name="T7" fmla="*/ 181 h 327"/>
                <a:gd name="T8" fmla="*/ 304 w 304"/>
                <a:gd name="T9" fmla="*/ 0 h 327"/>
              </a:gdLst>
              <a:ahLst/>
              <a:cxnLst>
                <a:cxn ang="0">
                  <a:pos x="T0" y="T1"/>
                </a:cxn>
                <a:cxn ang="0">
                  <a:pos x="T2" y="T3"/>
                </a:cxn>
                <a:cxn ang="0">
                  <a:pos x="T4" y="T5"/>
                </a:cxn>
                <a:cxn ang="0">
                  <a:pos x="T6" y="T7"/>
                </a:cxn>
                <a:cxn ang="0">
                  <a:pos x="T8" y="T9"/>
                </a:cxn>
              </a:cxnLst>
              <a:rect l="0" t="0" r="r" b="b"/>
              <a:pathLst>
                <a:path w="304" h="327">
                  <a:moveTo>
                    <a:pt x="304" y="0"/>
                  </a:moveTo>
                  <a:lnTo>
                    <a:pt x="304" y="96"/>
                  </a:lnTo>
                  <a:lnTo>
                    <a:pt x="0" y="327"/>
                  </a:lnTo>
                  <a:lnTo>
                    <a:pt x="18" y="181"/>
                  </a:lnTo>
                  <a:lnTo>
                    <a:pt x="304" y="0"/>
                  </a:lnTo>
                  <a:close/>
                </a:path>
              </a:pathLst>
            </a:custGeom>
            <a:solidFill>
              <a:srgbClr val="7030A0"/>
            </a:solidFill>
            <a:ln w="38100" cap="flat"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5" name="Freeform 34"/>
            <p:cNvSpPr>
              <a:spLocks/>
            </p:cNvSpPr>
            <p:nvPr/>
          </p:nvSpPr>
          <p:spPr bwMode="auto">
            <a:xfrm>
              <a:off x="1920" y="1296"/>
              <a:ext cx="240" cy="336"/>
            </a:xfrm>
            <a:custGeom>
              <a:avLst/>
              <a:gdLst>
                <a:gd name="T0" fmla="*/ 192 w 336"/>
                <a:gd name="T1" fmla="*/ 0 h 432"/>
                <a:gd name="T2" fmla="*/ 336 w 336"/>
                <a:gd name="T3" fmla="*/ 96 h 432"/>
                <a:gd name="T4" fmla="*/ 96 w 336"/>
                <a:gd name="T5" fmla="*/ 144 h 432"/>
                <a:gd name="T6" fmla="*/ 96 w 336"/>
                <a:gd name="T7" fmla="*/ 432 h 432"/>
                <a:gd name="T8" fmla="*/ 0 w 336"/>
                <a:gd name="T9" fmla="*/ 336 h 432"/>
                <a:gd name="T10" fmla="*/ 0 w 336"/>
                <a:gd name="T11" fmla="*/ 48 h 432"/>
                <a:gd name="T12" fmla="*/ 192 w 336"/>
                <a:gd name="T13" fmla="*/ 0 h 432"/>
              </a:gdLst>
              <a:ahLst/>
              <a:cxnLst>
                <a:cxn ang="0">
                  <a:pos x="T0" y="T1"/>
                </a:cxn>
                <a:cxn ang="0">
                  <a:pos x="T2" y="T3"/>
                </a:cxn>
                <a:cxn ang="0">
                  <a:pos x="T4" y="T5"/>
                </a:cxn>
                <a:cxn ang="0">
                  <a:pos x="T6" y="T7"/>
                </a:cxn>
                <a:cxn ang="0">
                  <a:pos x="T8" y="T9"/>
                </a:cxn>
                <a:cxn ang="0">
                  <a:pos x="T10" y="T11"/>
                </a:cxn>
                <a:cxn ang="0">
                  <a:pos x="T12" y="T13"/>
                </a:cxn>
              </a:cxnLst>
              <a:rect l="0" t="0" r="r" b="b"/>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cap="flat"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6" name="Freeform 35"/>
            <p:cNvSpPr>
              <a:spLocks/>
            </p:cNvSpPr>
            <p:nvPr/>
          </p:nvSpPr>
          <p:spPr bwMode="auto">
            <a:xfrm>
              <a:off x="1728" y="1152"/>
              <a:ext cx="240" cy="288"/>
            </a:xfrm>
            <a:custGeom>
              <a:avLst/>
              <a:gdLst>
                <a:gd name="T0" fmla="*/ 192 w 336"/>
                <a:gd name="T1" fmla="*/ 0 h 432"/>
                <a:gd name="T2" fmla="*/ 336 w 336"/>
                <a:gd name="T3" fmla="*/ 96 h 432"/>
                <a:gd name="T4" fmla="*/ 96 w 336"/>
                <a:gd name="T5" fmla="*/ 144 h 432"/>
                <a:gd name="T6" fmla="*/ 96 w 336"/>
                <a:gd name="T7" fmla="*/ 432 h 432"/>
                <a:gd name="T8" fmla="*/ 0 w 336"/>
                <a:gd name="T9" fmla="*/ 336 h 432"/>
                <a:gd name="T10" fmla="*/ 0 w 336"/>
                <a:gd name="T11" fmla="*/ 48 h 432"/>
                <a:gd name="T12" fmla="*/ 192 w 336"/>
                <a:gd name="T13" fmla="*/ 0 h 432"/>
              </a:gdLst>
              <a:ahLst/>
              <a:cxnLst>
                <a:cxn ang="0">
                  <a:pos x="T0" y="T1"/>
                </a:cxn>
                <a:cxn ang="0">
                  <a:pos x="T2" y="T3"/>
                </a:cxn>
                <a:cxn ang="0">
                  <a:pos x="T4" y="T5"/>
                </a:cxn>
                <a:cxn ang="0">
                  <a:pos x="T6" y="T7"/>
                </a:cxn>
                <a:cxn ang="0">
                  <a:pos x="T8" y="T9"/>
                </a:cxn>
                <a:cxn ang="0">
                  <a:pos x="T10" y="T11"/>
                </a:cxn>
                <a:cxn ang="0">
                  <a:pos x="T12" y="T13"/>
                </a:cxn>
              </a:cxnLst>
              <a:rect l="0" t="0" r="r" b="b"/>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cap="flat"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7" name="Freeform 36"/>
            <p:cNvSpPr>
              <a:spLocks/>
            </p:cNvSpPr>
            <p:nvPr/>
          </p:nvSpPr>
          <p:spPr bwMode="auto">
            <a:xfrm>
              <a:off x="1584" y="1008"/>
              <a:ext cx="192" cy="288"/>
            </a:xfrm>
            <a:custGeom>
              <a:avLst/>
              <a:gdLst>
                <a:gd name="T0" fmla="*/ 192 w 336"/>
                <a:gd name="T1" fmla="*/ 0 h 432"/>
                <a:gd name="T2" fmla="*/ 336 w 336"/>
                <a:gd name="T3" fmla="*/ 96 h 432"/>
                <a:gd name="T4" fmla="*/ 96 w 336"/>
                <a:gd name="T5" fmla="*/ 144 h 432"/>
                <a:gd name="T6" fmla="*/ 96 w 336"/>
                <a:gd name="T7" fmla="*/ 432 h 432"/>
                <a:gd name="T8" fmla="*/ 0 w 336"/>
                <a:gd name="T9" fmla="*/ 336 h 432"/>
                <a:gd name="T10" fmla="*/ 0 w 336"/>
                <a:gd name="T11" fmla="*/ 48 h 432"/>
                <a:gd name="T12" fmla="*/ 192 w 336"/>
                <a:gd name="T13" fmla="*/ 0 h 432"/>
              </a:gdLst>
              <a:ahLst/>
              <a:cxnLst>
                <a:cxn ang="0">
                  <a:pos x="T0" y="T1"/>
                </a:cxn>
                <a:cxn ang="0">
                  <a:pos x="T2" y="T3"/>
                </a:cxn>
                <a:cxn ang="0">
                  <a:pos x="T4" y="T5"/>
                </a:cxn>
                <a:cxn ang="0">
                  <a:pos x="T6" y="T7"/>
                </a:cxn>
                <a:cxn ang="0">
                  <a:pos x="T8" y="T9"/>
                </a:cxn>
                <a:cxn ang="0">
                  <a:pos x="T10" y="T11"/>
                </a:cxn>
                <a:cxn ang="0">
                  <a:pos x="T12" y="T13"/>
                </a:cxn>
              </a:cxnLst>
              <a:rect l="0" t="0" r="r" b="b"/>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cap="flat"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cxnSp>
        <p:nvCxnSpPr>
          <p:cNvPr id="156672" name="Curved Connector 156671"/>
          <p:cNvCxnSpPr/>
          <p:nvPr/>
        </p:nvCxnSpPr>
        <p:spPr>
          <a:xfrm>
            <a:off x="1891630" y="2070990"/>
            <a:ext cx="1299288" cy="1208221"/>
          </a:xfrm>
          <a:prstGeom prst="curvedConnector3">
            <a:avLst/>
          </a:prstGeom>
          <a:ln w="28575">
            <a:prstDash val="solid"/>
            <a:tailEnd type="arrow"/>
          </a:ln>
        </p:spPr>
        <p:style>
          <a:lnRef idx="1">
            <a:schemeClr val="accent1"/>
          </a:lnRef>
          <a:fillRef idx="0">
            <a:schemeClr val="accent1"/>
          </a:fillRef>
          <a:effectRef idx="0">
            <a:schemeClr val="accent1"/>
          </a:effectRef>
          <a:fontRef idx="minor">
            <a:schemeClr val="tx1"/>
          </a:fontRef>
        </p:style>
      </p:cxnSp>
      <p:cxnSp>
        <p:nvCxnSpPr>
          <p:cNvPr id="113" name="Curved Connector 112"/>
          <p:cNvCxnSpPr/>
          <p:nvPr/>
        </p:nvCxnSpPr>
        <p:spPr>
          <a:xfrm rot="5400000" flipH="1" flipV="1">
            <a:off x="3194477" y="4611367"/>
            <a:ext cx="1016967" cy="668459"/>
          </a:xfrm>
          <a:prstGeom prst="curvedConnector3">
            <a:avLst/>
          </a:prstGeom>
          <a:ln w="28575">
            <a:prstDash val="solid"/>
            <a:tailEnd type="arrow"/>
          </a:ln>
        </p:spPr>
        <p:style>
          <a:lnRef idx="1">
            <a:schemeClr val="accent1"/>
          </a:lnRef>
          <a:fillRef idx="0">
            <a:schemeClr val="accent1"/>
          </a:fillRef>
          <a:effectRef idx="0">
            <a:schemeClr val="accent1"/>
          </a:effectRef>
          <a:fontRef idx="minor">
            <a:schemeClr val="tx1"/>
          </a:fontRef>
        </p:style>
      </p:cxnSp>
      <p:grpSp>
        <p:nvGrpSpPr>
          <p:cNvPr id="115" name="Group 14"/>
          <p:cNvGrpSpPr>
            <a:grpSpLocks/>
          </p:cNvGrpSpPr>
          <p:nvPr/>
        </p:nvGrpSpPr>
        <p:grpSpPr bwMode="auto">
          <a:xfrm flipH="1">
            <a:off x="446243" y="3367352"/>
            <a:ext cx="962745" cy="646824"/>
            <a:chOff x="1295" y="669"/>
            <a:chExt cx="1115" cy="671"/>
          </a:xfrm>
        </p:grpSpPr>
        <p:sp>
          <p:nvSpPr>
            <p:cNvPr id="116" name="Freeform 15"/>
            <p:cNvSpPr>
              <a:spLocks/>
            </p:cNvSpPr>
            <p:nvPr/>
          </p:nvSpPr>
          <p:spPr bwMode="auto">
            <a:xfrm>
              <a:off x="1344" y="720"/>
              <a:ext cx="912" cy="480"/>
            </a:xfrm>
            <a:custGeom>
              <a:avLst/>
              <a:gdLst>
                <a:gd name="T0" fmla="*/ 0 w 912"/>
                <a:gd name="T1" fmla="*/ 0 h 624"/>
                <a:gd name="T2" fmla="*/ 384 w 912"/>
                <a:gd name="T3" fmla="*/ 624 h 624"/>
                <a:gd name="T4" fmla="*/ 912 w 912"/>
                <a:gd name="T5" fmla="*/ 624 h 624"/>
                <a:gd name="T6" fmla="*/ 384 w 912"/>
                <a:gd name="T7" fmla="*/ 0 h 624"/>
                <a:gd name="T8" fmla="*/ 0 w 912"/>
                <a:gd name="T9" fmla="*/ 0 h 624"/>
              </a:gdLst>
              <a:ahLst/>
              <a:cxnLst>
                <a:cxn ang="0">
                  <a:pos x="T0" y="T1"/>
                </a:cxn>
                <a:cxn ang="0">
                  <a:pos x="T2" y="T3"/>
                </a:cxn>
                <a:cxn ang="0">
                  <a:pos x="T4" y="T5"/>
                </a:cxn>
                <a:cxn ang="0">
                  <a:pos x="T6" y="T7"/>
                </a:cxn>
                <a:cxn ang="0">
                  <a:pos x="T8" y="T9"/>
                </a:cxn>
              </a:cxnLst>
              <a:rect l="0" t="0" r="r" b="b"/>
              <a:pathLst>
                <a:path w="912" h="624">
                  <a:moveTo>
                    <a:pt x="0" y="0"/>
                  </a:moveTo>
                  <a:lnTo>
                    <a:pt x="384" y="624"/>
                  </a:lnTo>
                  <a:lnTo>
                    <a:pt x="912" y="624"/>
                  </a:lnTo>
                  <a:lnTo>
                    <a:pt x="384" y="0"/>
                  </a:lnTo>
                  <a:lnTo>
                    <a:pt x="0" y="0"/>
                  </a:lnTo>
                  <a:close/>
                </a:path>
              </a:pathLst>
            </a:custGeom>
            <a:solidFill>
              <a:srgbClr val="DDDDDD"/>
            </a:solidFill>
            <a:ln w="38100" cap="flat" cmpd="sng">
              <a:solidFill>
                <a:schemeClr val="tx1"/>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7" name="Rectangle 16"/>
            <p:cNvSpPr>
              <a:spLocks noChangeArrowheads="1"/>
            </p:cNvSpPr>
            <p:nvPr/>
          </p:nvSpPr>
          <p:spPr bwMode="auto">
            <a:xfrm>
              <a:off x="1728" y="1200"/>
              <a:ext cx="530" cy="140"/>
            </a:xfrm>
            <a:prstGeom prst="rect">
              <a:avLst/>
            </a:prstGeom>
            <a:solidFill>
              <a:srgbClr val="DDDDDD"/>
            </a:solidFill>
            <a:ln w="38100"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8" name="Freeform 17"/>
            <p:cNvSpPr>
              <a:spLocks/>
            </p:cNvSpPr>
            <p:nvPr/>
          </p:nvSpPr>
          <p:spPr bwMode="auto">
            <a:xfrm>
              <a:off x="1335" y="720"/>
              <a:ext cx="393" cy="615"/>
            </a:xfrm>
            <a:custGeom>
              <a:avLst/>
              <a:gdLst>
                <a:gd name="T0" fmla="*/ 9 w 393"/>
                <a:gd name="T1" fmla="*/ 0 h 615"/>
                <a:gd name="T2" fmla="*/ 0 w 393"/>
                <a:gd name="T3" fmla="*/ 121 h 615"/>
                <a:gd name="T4" fmla="*/ 393 w 393"/>
                <a:gd name="T5" fmla="*/ 615 h 615"/>
                <a:gd name="T6" fmla="*/ 393 w 393"/>
                <a:gd name="T7" fmla="*/ 480 h 615"/>
                <a:gd name="T8" fmla="*/ 9 w 393"/>
                <a:gd name="T9" fmla="*/ 0 h 615"/>
              </a:gdLst>
              <a:ahLst/>
              <a:cxnLst>
                <a:cxn ang="0">
                  <a:pos x="T0" y="T1"/>
                </a:cxn>
                <a:cxn ang="0">
                  <a:pos x="T2" y="T3"/>
                </a:cxn>
                <a:cxn ang="0">
                  <a:pos x="T4" y="T5"/>
                </a:cxn>
                <a:cxn ang="0">
                  <a:pos x="T6" y="T7"/>
                </a:cxn>
                <a:cxn ang="0">
                  <a:pos x="T8" y="T9"/>
                </a:cxn>
              </a:cxnLst>
              <a:rect l="0" t="0" r="r" b="b"/>
              <a:pathLst>
                <a:path w="393" h="615">
                  <a:moveTo>
                    <a:pt x="9" y="0"/>
                  </a:moveTo>
                  <a:lnTo>
                    <a:pt x="0" y="121"/>
                  </a:lnTo>
                  <a:lnTo>
                    <a:pt x="393" y="615"/>
                  </a:lnTo>
                  <a:lnTo>
                    <a:pt x="393" y="480"/>
                  </a:lnTo>
                  <a:lnTo>
                    <a:pt x="9" y="0"/>
                  </a:lnTo>
                  <a:close/>
                </a:path>
              </a:pathLst>
            </a:custGeom>
            <a:solidFill>
              <a:srgbClr val="DDDDDD"/>
            </a:solidFill>
            <a:ln w="38100" cap="flat" cmpd="sng">
              <a:solidFill>
                <a:schemeClr val="tx1"/>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9" name="Freeform 18"/>
            <p:cNvSpPr>
              <a:spLocks/>
            </p:cNvSpPr>
            <p:nvPr/>
          </p:nvSpPr>
          <p:spPr bwMode="auto">
            <a:xfrm>
              <a:off x="1335" y="912"/>
              <a:ext cx="537" cy="359"/>
            </a:xfrm>
            <a:custGeom>
              <a:avLst/>
              <a:gdLst>
                <a:gd name="T0" fmla="*/ 338 w 537"/>
                <a:gd name="T1" fmla="*/ 258 h 359"/>
                <a:gd name="T2" fmla="*/ 345 w 537"/>
                <a:gd name="T3" fmla="*/ 336 h 359"/>
                <a:gd name="T4" fmla="*/ 164 w 537"/>
                <a:gd name="T5" fmla="*/ 359 h 359"/>
                <a:gd name="T6" fmla="*/ 0 w 537"/>
                <a:gd name="T7" fmla="*/ 176 h 359"/>
                <a:gd name="T8" fmla="*/ 281 w 537"/>
                <a:gd name="T9" fmla="*/ 0 h 359"/>
                <a:gd name="T10" fmla="*/ 537 w 537"/>
                <a:gd name="T11" fmla="*/ 122 h 359"/>
                <a:gd name="T12" fmla="*/ 505 w 537"/>
                <a:gd name="T13" fmla="*/ 153 h 359"/>
                <a:gd name="T14" fmla="*/ 274 w 537"/>
                <a:gd name="T15" fmla="*/ 75 h 359"/>
                <a:gd name="T16" fmla="*/ 91 w 537"/>
                <a:gd name="T17" fmla="*/ 176 h 359"/>
                <a:gd name="T18" fmla="*/ 201 w 537"/>
                <a:gd name="T19" fmla="*/ 304 h 359"/>
                <a:gd name="T20" fmla="*/ 338 w 537"/>
                <a:gd name="T21" fmla="*/ 258 h 3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7" h="359">
                  <a:moveTo>
                    <a:pt x="338" y="258"/>
                  </a:moveTo>
                  <a:lnTo>
                    <a:pt x="345" y="336"/>
                  </a:lnTo>
                  <a:lnTo>
                    <a:pt x="164" y="359"/>
                  </a:lnTo>
                  <a:lnTo>
                    <a:pt x="0" y="176"/>
                  </a:lnTo>
                  <a:lnTo>
                    <a:pt x="281" y="0"/>
                  </a:lnTo>
                  <a:lnTo>
                    <a:pt x="537" y="122"/>
                  </a:lnTo>
                  <a:lnTo>
                    <a:pt x="505" y="153"/>
                  </a:lnTo>
                  <a:lnTo>
                    <a:pt x="274" y="75"/>
                  </a:lnTo>
                  <a:lnTo>
                    <a:pt x="91" y="176"/>
                  </a:lnTo>
                  <a:lnTo>
                    <a:pt x="201" y="304"/>
                  </a:lnTo>
                  <a:lnTo>
                    <a:pt x="338" y="258"/>
                  </a:lnTo>
                  <a:close/>
                </a:path>
              </a:pathLst>
            </a:custGeom>
            <a:solidFill>
              <a:schemeClr val="tx1"/>
            </a:solidFill>
            <a:ln w="9525" cap="flat" cmpd="sng">
              <a:solidFill>
                <a:schemeClr val="tx1"/>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0" name="Freeform 19"/>
            <p:cNvSpPr>
              <a:spLocks/>
            </p:cNvSpPr>
            <p:nvPr/>
          </p:nvSpPr>
          <p:spPr bwMode="auto">
            <a:xfrm>
              <a:off x="1309" y="789"/>
              <a:ext cx="419" cy="245"/>
            </a:xfrm>
            <a:custGeom>
              <a:avLst/>
              <a:gdLst>
                <a:gd name="T0" fmla="*/ 338 w 537"/>
                <a:gd name="T1" fmla="*/ 258 h 359"/>
                <a:gd name="T2" fmla="*/ 345 w 537"/>
                <a:gd name="T3" fmla="*/ 336 h 359"/>
                <a:gd name="T4" fmla="*/ 164 w 537"/>
                <a:gd name="T5" fmla="*/ 359 h 359"/>
                <a:gd name="T6" fmla="*/ 0 w 537"/>
                <a:gd name="T7" fmla="*/ 176 h 359"/>
                <a:gd name="T8" fmla="*/ 281 w 537"/>
                <a:gd name="T9" fmla="*/ 0 h 359"/>
                <a:gd name="T10" fmla="*/ 537 w 537"/>
                <a:gd name="T11" fmla="*/ 122 h 359"/>
                <a:gd name="T12" fmla="*/ 505 w 537"/>
                <a:gd name="T13" fmla="*/ 153 h 359"/>
                <a:gd name="T14" fmla="*/ 274 w 537"/>
                <a:gd name="T15" fmla="*/ 75 h 359"/>
                <a:gd name="T16" fmla="*/ 91 w 537"/>
                <a:gd name="T17" fmla="*/ 176 h 359"/>
                <a:gd name="T18" fmla="*/ 201 w 537"/>
                <a:gd name="T19" fmla="*/ 304 h 359"/>
                <a:gd name="T20" fmla="*/ 338 w 537"/>
                <a:gd name="T21" fmla="*/ 258 h 3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7" h="359">
                  <a:moveTo>
                    <a:pt x="338" y="258"/>
                  </a:moveTo>
                  <a:lnTo>
                    <a:pt x="345" y="336"/>
                  </a:lnTo>
                  <a:lnTo>
                    <a:pt x="164" y="359"/>
                  </a:lnTo>
                  <a:lnTo>
                    <a:pt x="0" y="176"/>
                  </a:lnTo>
                  <a:lnTo>
                    <a:pt x="281" y="0"/>
                  </a:lnTo>
                  <a:lnTo>
                    <a:pt x="537" y="122"/>
                  </a:lnTo>
                  <a:lnTo>
                    <a:pt x="505" y="153"/>
                  </a:lnTo>
                  <a:lnTo>
                    <a:pt x="274" y="75"/>
                  </a:lnTo>
                  <a:lnTo>
                    <a:pt x="91" y="176"/>
                  </a:lnTo>
                  <a:lnTo>
                    <a:pt x="201" y="304"/>
                  </a:lnTo>
                  <a:lnTo>
                    <a:pt x="338" y="258"/>
                  </a:lnTo>
                  <a:close/>
                </a:path>
              </a:pathLst>
            </a:custGeom>
            <a:solidFill>
              <a:schemeClr val="tx1"/>
            </a:solidFill>
            <a:ln w="9525" cap="flat" cmpd="sng">
              <a:solidFill>
                <a:schemeClr val="tx1"/>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1" name="Freeform 20"/>
            <p:cNvSpPr>
              <a:spLocks/>
            </p:cNvSpPr>
            <p:nvPr/>
          </p:nvSpPr>
          <p:spPr bwMode="auto">
            <a:xfrm>
              <a:off x="1295" y="672"/>
              <a:ext cx="320" cy="240"/>
            </a:xfrm>
            <a:custGeom>
              <a:avLst/>
              <a:gdLst>
                <a:gd name="T0" fmla="*/ 338 w 537"/>
                <a:gd name="T1" fmla="*/ 258 h 359"/>
                <a:gd name="T2" fmla="*/ 345 w 537"/>
                <a:gd name="T3" fmla="*/ 336 h 359"/>
                <a:gd name="T4" fmla="*/ 164 w 537"/>
                <a:gd name="T5" fmla="*/ 359 h 359"/>
                <a:gd name="T6" fmla="*/ 0 w 537"/>
                <a:gd name="T7" fmla="*/ 176 h 359"/>
                <a:gd name="T8" fmla="*/ 281 w 537"/>
                <a:gd name="T9" fmla="*/ 0 h 359"/>
                <a:gd name="T10" fmla="*/ 537 w 537"/>
                <a:gd name="T11" fmla="*/ 122 h 359"/>
                <a:gd name="T12" fmla="*/ 505 w 537"/>
                <a:gd name="T13" fmla="*/ 153 h 359"/>
                <a:gd name="T14" fmla="*/ 274 w 537"/>
                <a:gd name="T15" fmla="*/ 75 h 359"/>
                <a:gd name="T16" fmla="*/ 91 w 537"/>
                <a:gd name="T17" fmla="*/ 176 h 359"/>
                <a:gd name="T18" fmla="*/ 201 w 537"/>
                <a:gd name="T19" fmla="*/ 304 h 359"/>
                <a:gd name="T20" fmla="*/ 338 w 537"/>
                <a:gd name="T21" fmla="*/ 258 h 3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7" h="359">
                  <a:moveTo>
                    <a:pt x="338" y="258"/>
                  </a:moveTo>
                  <a:lnTo>
                    <a:pt x="345" y="336"/>
                  </a:lnTo>
                  <a:lnTo>
                    <a:pt x="164" y="359"/>
                  </a:lnTo>
                  <a:lnTo>
                    <a:pt x="0" y="176"/>
                  </a:lnTo>
                  <a:lnTo>
                    <a:pt x="281" y="0"/>
                  </a:lnTo>
                  <a:lnTo>
                    <a:pt x="537" y="122"/>
                  </a:lnTo>
                  <a:lnTo>
                    <a:pt x="505" y="153"/>
                  </a:lnTo>
                  <a:lnTo>
                    <a:pt x="274" y="75"/>
                  </a:lnTo>
                  <a:lnTo>
                    <a:pt x="91" y="176"/>
                  </a:lnTo>
                  <a:lnTo>
                    <a:pt x="201" y="304"/>
                  </a:lnTo>
                  <a:lnTo>
                    <a:pt x="338" y="258"/>
                  </a:lnTo>
                  <a:close/>
                </a:path>
              </a:pathLst>
            </a:custGeom>
            <a:solidFill>
              <a:schemeClr val="tx1"/>
            </a:solidFill>
            <a:ln w="9525" cap="flat" cmpd="sng">
              <a:solidFill>
                <a:schemeClr val="tx1"/>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2" name="Freeform 21"/>
            <p:cNvSpPr>
              <a:spLocks/>
            </p:cNvSpPr>
            <p:nvPr/>
          </p:nvSpPr>
          <p:spPr bwMode="auto">
            <a:xfrm>
              <a:off x="1770" y="789"/>
              <a:ext cx="419" cy="245"/>
            </a:xfrm>
            <a:custGeom>
              <a:avLst/>
              <a:gdLst>
                <a:gd name="T0" fmla="*/ 241 w 419"/>
                <a:gd name="T1" fmla="*/ 171 h 245"/>
                <a:gd name="T2" fmla="*/ 260 w 419"/>
                <a:gd name="T3" fmla="*/ 217 h 245"/>
                <a:gd name="T4" fmla="*/ 291 w 419"/>
                <a:gd name="T5" fmla="*/ 245 h 245"/>
                <a:gd name="T6" fmla="*/ 419 w 419"/>
                <a:gd name="T7" fmla="*/ 120 h 245"/>
                <a:gd name="T8" fmla="*/ 200 w 419"/>
                <a:gd name="T9" fmla="*/ 0 h 245"/>
                <a:gd name="T10" fmla="*/ 0 w 419"/>
                <a:gd name="T11" fmla="*/ 83 h 245"/>
                <a:gd name="T12" fmla="*/ 25 w 419"/>
                <a:gd name="T13" fmla="*/ 104 h 245"/>
                <a:gd name="T14" fmla="*/ 205 w 419"/>
                <a:gd name="T15" fmla="*/ 51 h 245"/>
                <a:gd name="T16" fmla="*/ 348 w 419"/>
                <a:gd name="T17" fmla="*/ 120 h 245"/>
                <a:gd name="T18" fmla="*/ 262 w 419"/>
                <a:gd name="T19" fmla="*/ 207 h 245"/>
                <a:gd name="T20" fmla="*/ 241 w 419"/>
                <a:gd name="T21" fmla="*/ 171 h 2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19" h="245">
                  <a:moveTo>
                    <a:pt x="241" y="171"/>
                  </a:moveTo>
                  <a:lnTo>
                    <a:pt x="260" y="217"/>
                  </a:lnTo>
                  <a:lnTo>
                    <a:pt x="291" y="245"/>
                  </a:lnTo>
                  <a:lnTo>
                    <a:pt x="419" y="120"/>
                  </a:lnTo>
                  <a:lnTo>
                    <a:pt x="200" y="0"/>
                  </a:lnTo>
                  <a:lnTo>
                    <a:pt x="0" y="83"/>
                  </a:lnTo>
                  <a:lnTo>
                    <a:pt x="25" y="104"/>
                  </a:lnTo>
                  <a:lnTo>
                    <a:pt x="205" y="51"/>
                  </a:lnTo>
                  <a:lnTo>
                    <a:pt x="348" y="120"/>
                  </a:lnTo>
                  <a:lnTo>
                    <a:pt x="262" y="207"/>
                  </a:lnTo>
                  <a:lnTo>
                    <a:pt x="241" y="171"/>
                  </a:lnTo>
                  <a:close/>
                </a:path>
              </a:pathLst>
            </a:custGeom>
            <a:solidFill>
              <a:schemeClr val="tx1"/>
            </a:solidFill>
            <a:ln w="9525" cap="flat" cmpd="sng">
              <a:solidFill>
                <a:schemeClr val="tx1"/>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3" name="Freeform 22"/>
            <p:cNvSpPr>
              <a:spLocks/>
            </p:cNvSpPr>
            <p:nvPr/>
          </p:nvSpPr>
          <p:spPr bwMode="auto">
            <a:xfrm>
              <a:off x="1673" y="669"/>
              <a:ext cx="320" cy="240"/>
            </a:xfrm>
            <a:custGeom>
              <a:avLst/>
              <a:gdLst>
                <a:gd name="T0" fmla="*/ 201 w 320"/>
                <a:gd name="T1" fmla="*/ 172 h 240"/>
                <a:gd name="T2" fmla="*/ 274 w 320"/>
                <a:gd name="T3" fmla="*/ 227 h 240"/>
                <a:gd name="T4" fmla="*/ 222 w 320"/>
                <a:gd name="T5" fmla="*/ 240 h 240"/>
                <a:gd name="T6" fmla="*/ 320 w 320"/>
                <a:gd name="T7" fmla="*/ 118 h 240"/>
                <a:gd name="T8" fmla="*/ 153 w 320"/>
                <a:gd name="T9" fmla="*/ 0 h 240"/>
                <a:gd name="T10" fmla="*/ 0 w 320"/>
                <a:gd name="T11" fmla="*/ 82 h 240"/>
                <a:gd name="T12" fmla="*/ 19 w 320"/>
                <a:gd name="T13" fmla="*/ 102 h 240"/>
                <a:gd name="T14" fmla="*/ 157 w 320"/>
                <a:gd name="T15" fmla="*/ 50 h 240"/>
                <a:gd name="T16" fmla="*/ 266 w 320"/>
                <a:gd name="T17" fmla="*/ 118 h 240"/>
                <a:gd name="T18" fmla="*/ 200 w 320"/>
                <a:gd name="T19" fmla="*/ 203 h 240"/>
                <a:gd name="T20" fmla="*/ 201 w 320"/>
                <a:gd name="T21" fmla="*/ 172 h 2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20" h="240">
                  <a:moveTo>
                    <a:pt x="201" y="172"/>
                  </a:moveTo>
                  <a:lnTo>
                    <a:pt x="274" y="227"/>
                  </a:lnTo>
                  <a:lnTo>
                    <a:pt x="222" y="240"/>
                  </a:lnTo>
                  <a:lnTo>
                    <a:pt x="320" y="118"/>
                  </a:lnTo>
                  <a:lnTo>
                    <a:pt x="153" y="0"/>
                  </a:lnTo>
                  <a:lnTo>
                    <a:pt x="0" y="82"/>
                  </a:lnTo>
                  <a:lnTo>
                    <a:pt x="19" y="102"/>
                  </a:lnTo>
                  <a:lnTo>
                    <a:pt x="157" y="50"/>
                  </a:lnTo>
                  <a:lnTo>
                    <a:pt x="266" y="118"/>
                  </a:lnTo>
                  <a:lnTo>
                    <a:pt x="200" y="203"/>
                  </a:lnTo>
                  <a:lnTo>
                    <a:pt x="201" y="172"/>
                  </a:lnTo>
                  <a:close/>
                </a:path>
              </a:pathLst>
            </a:custGeom>
            <a:solidFill>
              <a:schemeClr val="tx1"/>
            </a:solidFill>
            <a:ln w="9525" cap="flat" cmpd="sng">
              <a:solidFill>
                <a:schemeClr val="tx1"/>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4" name="Freeform 23"/>
            <p:cNvSpPr>
              <a:spLocks/>
            </p:cNvSpPr>
            <p:nvPr/>
          </p:nvSpPr>
          <p:spPr bwMode="auto">
            <a:xfrm>
              <a:off x="1873" y="854"/>
              <a:ext cx="537" cy="359"/>
            </a:xfrm>
            <a:custGeom>
              <a:avLst/>
              <a:gdLst>
                <a:gd name="T0" fmla="*/ 349 w 537"/>
                <a:gd name="T1" fmla="*/ 316 h 359"/>
                <a:gd name="T2" fmla="*/ 330 w 537"/>
                <a:gd name="T3" fmla="*/ 307 h 359"/>
                <a:gd name="T4" fmla="*/ 321 w 537"/>
                <a:gd name="T5" fmla="*/ 344 h 359"/>
                <a:gd name="T6" fmla="*/ 373 w 537"/>
                <a:gd name="T7" fmla="*/ 359 h 359"/>
                <a:gd name="T8" fmla="*/ 537 w 537"/>
                <a:gd name="T9" fmla="*/ 176 h 359"/>
                <a:gd name="T10" fmla="*/ 256 w 537"/>
                <a:gd name="T11" fmla="*/ 0 h 359"/>
                <a:gd name="T12" fmla="*/ 0 w 537"/>
                <a:gd name="T13" fmla="*/ 122 h 359"/>
                <a:gd name="T14" fmla="*/ 32 w 537"/>
                <a:gd name="T15" fmla="*/ 153 h 359"/>
                <a:gd name="T16" fmla="*/ 263 w 537"/>
                <a:gd name="T17" fmla="*/ 75 h 359"/>
                <a:gd name="T18" fmla="*/ 446 w 537"/>
                <a:gd name="T19" fmla="*/ 176 h 359"/>
                <a:gd name="T20" fmla="*/ 336 w 537"/>
                <a:gd name="T21" fmla="*/ 304 h 359"/>
                <a:gd name="T22" fmla="*/ 349 w 537"/>
                <a:gd name="T23" fmla="*/ 289 h 359"/>
                <a:gd name="T24" fmla="*/ 330 w 537"/>
                <a:gd name="T25" fmla="*/ 289 h 359"/>
                <a:gd name="T26" fmla="*/ 312 w 537"/>
                <a:gd name="T27" fmla="*/ 289 h 359"/>
                <a:gd name="T28" fmla="*/ 349 w 537"/>
                <a:gd name="T29" fmla="*/ 316 h 3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37" h="359">
                  <a:moveTo>
                    <a:pt x="349" y="316"/>
                  </a:moveTo>
                  <a:lnTo>
                    <a:pt x="330" y="307"/>
                  </a:lnTo>
                  <a:lnTo>
                    <a:pt x="321" y="344"/>
                  </a:lnTo>
                  <a:lnTo>
                    <a:pt x="373" y="359"/>
                  </a:lnTo>
                  <a:lnTo>
                    <a:pt x="537" y="176"/>
                  </a:lnTo>
                  <a:lnTo>
                    <a:pt x="256" y="0"/>
                  </a:lnTo>
                  <a:lnTo>
                    <a:pt x="0" y="122"/>
                  </a:lnTo>
                  <a:lnTo>
                    <a:pt x="32" y="153"/>
                  </a:lnTo>
                  <a:lnTo>
                    <a:pt x="263" y="75"/>
                  </a:lnTo>
                  <a:lnTo>
                    <a:pt x="446" y="176"/>
                  </a:lnTo>
                  <a:lnTo>
                    <a:pt x="336" y="304"/>
                  </a:lnTo>
                  <a:lnTo>
                    <a:pt x="349" y="289"/>
                  </a:lnTo>
                  <a:lnTo>
                    <a:pt x="330" y="289"/>
                  </a:lnTo>
                  <a:lnTo>
                    <a:pt x="312" y="289"/>
                  </a:lnTo>
                  <a:lnTo>
                    <a:pt x="349" y="316"/>
                  </a:lnTo>
                  <a:close/>
                </a:path>
              </a:pathLst>
            </a:custGeom>
            <a:solidFill>
              <a:schemeClr val="tx1"/>
            </a:solidFill>
            <a:ln w="9525" cap="flat" cmpd="sng">
              <a:solidFill>
                <a:schemeClr val="tx1"/>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74" name="Group 14"/>
          <p:cNvGrpSpPr>
            <a:grpSpLocks/>
          </p:cNvGrpSpPr>
          <p:nvPr/>
        </p:nvGrpSpPr>
        <p:grpSpPr bwMode="auto">
          <a:xfrm flipH="1">
            <a:off x="948516" y="1329495"/>
            <a:ext cx="962745" cy="646824"/>
            <a:chOff x="1295" y="669"/>
            <a:chExt cx="1115" cy="671"/>
          </a:xfrm>
        </p:grpSpPr>
        <p:sp>
          <p:nvSpPr>
            <p:cNvPr id="75" name="Freeform 15"/>
            <p:cNvSpPr>
              <a:spLocks/>
            </p:cNvSpPr>
            <p:nvPr/>
          </p:nvSpPr>
          <p:spPr bwMode="auto">
            <a:xfrm>
              <a:off x="1344" y="720"/>
              <a:ext cx="912" cy="480"/>
            </a:xfrm>
            <a:custGeom>
              <a:avLst/>
              <a:gdLst>
                <a:gd name="T0" fmla="*/ 0 w 912"/>
                <a:gd name="T1" fmla="*/ 0 h 624"/>
                <a:gd name="T2" fmla="*/ 384 w 912"/>
                <a:gd name="T3" fmla="*/ 624 h 624"/>
                <a:gd name="T4" fmla="*/ 912 w 912"/>
                <a:gd name="T5" fmla="*/ 624 h 624"/>
                <a:gd name="T6" fmla="*/ 384 w 912"/>
                <a:gd name="T7" fmla="*/ 0 h 624"/>
                <a:gd name="T8" fmla="*/ 0 w 912"/>
                <a:gd name="T9" fmla="*/ 0 h 624"/>
              </a:gdLst>
              <a:ahLst/>
              <a:cxnLst>
                <a:cxn ang="0">
                  <a:pos x="T0" y="T1"/>
                </a:cxn>
                <a:cxn ang="0">
                  <a:pos x="T2" y="T3"/>
                </a:cxn>
                <a:cxn ang="0">
                  <a:pos x="T4" y="T5"/>
                </a:cxn>
                <a:cxn ang="0">
                  <a:pos x="T6" y="T7"/>
                </a:cxn>
                <a:cxn ang="0">
                  <a:pos x="T8" y="T9"/>
                </a:cxn>
              </a:cxnLst>
              <a:rect l="0" t="0" r="r" b="b"/>
              <a:pathLst>
                <a:path w="912" h="624">
                  <a:moveTo>
                    <a:pt x="0" y="0"/>
                  </a:moveTo>
                  <a:lnTo>
                    <a:pt x="384" y="624"/>
                  </a:lnTo>
                  <a:lnTo>
                    <a:pt x="912" y="624"/>
                  </a:lnTo>
                  <a:lnTo>
                    <a:pt x="384" y="0"/>
                  </a:lnTo>
                  <a:lnTo>
                    <a:pt x="0" y="0"/>
                  </a:lnTo>
                  <a:close/>
                </a:path>
              </a:pathLst>
            </a:custGeom>
            <a:solidFill>
              <a:srgbClr val="DDDDDD"/>
            </a:solidFill>
            <a:ln w="38100" cap="flat" cmpd="sng">
              <a:solidFill>
                <a:schemeClr val="tx1"/>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6" name="Rectangle 16"/>
            <p:cNvSpPr>
              <a:spLocks noChangeArrowheads="1"/>
            </p:cNvSpPr>
            <p:nvPr/>
          </p:nvSpPr>
          <p:spPr bwMode="auto">
            <a:xfrm>
              <a:off x="1728" y="1200"/>
              <a:ext cx="530" cy="140"/>
            </a:xfrm>
            <a:prstGeom prst="rect">
              <a:avLst/>
            </a:prstGeom>
            <a:solidFill>
              <a:srgbClr val="DDDDDD"/>
            </a:solidFill>
            <a:ln w="38100"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7" name="Freeform 17"/>
            <p:cNvSpPr>
              <a:spLocks/>
            </p:cNvSpPr>
            <p:nvPr/>
          </p:nvSpPr>
          <p:spPr bwMode="auto">
            <a:xfrm>
              <a:off x="1335" y="720"/>
              <a:ext cx="393" cy="615"/>
            </a:xfrm>
            <a:custGeom>
              <a:avLst/>
              <a:gdLst>
                <a:gd name="T0" fmla="*/ 9 w 393"/>
                <a:gd name="T1" fmla="*/ 0 h 615"/>
                <a:gd name="T2" fmla="*/ 0 w 393"/>
                <a:gd name="T3" fmla="*/ 121 h 615"/>
                <a:gd name="T4" fmla="*/ 393 w 393"/>
                <a:gd name="T5" fmla="*/ 615 h 615"/>
                <a:gd name="T6" fmla="*/ 393 w 393"/>
                <a:gd name="T7" fmla="*/ 480 h 615"/>
                <a:gd name="T8" fmla="*/ 9 w 393"/>
                <a:gd name="T9" fmla="*/ 0 h 615"/>
              </a:gdLst>
              <a:ahLst/>
              <a:cxnLst>
                <a:cxn ang="0">
                  <a:pos x="T0" y="T1"/>
                </a:cxn>
                <a:cxn ang="0">
                  <a:pos x="T2" y="T3"/>
                </a:cxn>
                <a:cxn ang="0">
                  <a:pos x="T4" y="T5"/>
                </a:cxn>
                <a:cxn ang="0">
                  <a:pos x="T6" y="T7"/>
                </a:cxn>
                <a:cxn ang="0">
                  <a:pos x="T8" y="T9"/>
                </a:cxn>
              </a:cxnLst>
              <a:rect l="0" t="0" r="r" b="b"/>
              <a:pathLst>
                <a:path w="393" h="615">
                  <a:moveTo>
                    <a:pt x="9" y="0"/>
                  </a:moveTo>
                  <a:lnTo>
                    <a:pt x="0" y="121"/>
                  </a:lnTo>
                  <a:lnTo>
                    <a:pt x="393" y="615"/>
                  </a:lnTo>
                  <a:lnTo>
                    <a:pt x="393" y="480"/>
                  </a:lnTo>
                  <a:lnTo>
                    <a:pt x="9" y="0"/>
                  </a:lnTo>
                  <a:close/>
                </a:path>
              </a:pathLst>
            </a:custGeom>
            <a:solidFill>
              <a:srgbClr val="DDDDDD"/>
            </a:solidFill>
            <a:ln w="38100" cap="flat" cmpd="sng">
              <a:solidFill>
                <a:schemeClr val="tx1"/>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8" name="Freeform 18"/>
            <p:cNvSpPr>
              <a:spLocks/>
            </p:cNvSpPr>
            <p:nvPr/>
          </p:nvSpPr>
          <p:spPr bwMode="auto">
            <a:xfrm>
              <a:off x="1335" y="912"/>
              <a:ext cx="537" cy="359"/>
            </a:xfrm>
            <a:custGeom>
              <a:avLst/>
              <a:gdLst>
                <a:gd name="T0" fmla="*/ 338 w 537"/>
                <a:gd name="T1" fmla="*/ 258 h 359"/>
                <a:gd name="T2" fmla="*/ 345 w 537"/>
                <a:gd name="T3" fmla="*/ 336 h 359"/>
                <a:gd name="T4" fmla="*/ 164 w 537"/>
                <a:gd name="T5" fmla="*/ 359 h 359"/>
                <a:gd name="T6" fmla="*/ 0 w 537"/>
                <a:gd name="T7" fmla="*/ 176 h 359"/>
                <a:gd name="T8" fmla="*/ 281 w 537"/>
                <a:gd name="T9" fmla="*/ 0 h 359"/>
                <a:gd name="T10" fmla="*/ 537 w 537"/>
                <a:gd name="T11" fmla="*/ 122 h 359"/>
                <a:gd name="T12" fmla="*/ 505 w 537"/>
                <a:gd name="T13" fmla="*/ 153 h 359"/>
                <a:gd name="T14" fmla="*/ 274 w 537"/>
                <a:gd name="T15" fmla="*/ 75 h 359"/>
                <a:gd name="T16" fmla="*/ 91 w 537"/>
                <a:gd name="T17" fmla="*/ 176 h 359"/>
                <a:gd name="T18" fmla="*/ 201 w 537"/>
                <a:gd name="T19" fmla="*/ 304 h 359"/>
                <a:gd name="T20" fmla="*/ 338 w 537"/>
                <a:gd name="T21" fmla="*/ 258 h 3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7" h="359">
                  <a:moveTo>
                    <a:pt x="338" y="258"/>
                  </a:moveTo>
                  <a:lnTo>
                    <a:pt x="345" y="336"/>
                  </a:lnTo>
                  <a:lnTo>
                    <a:pt x="164" y="359"/>
                  </a:lnTo>
                  <a:lnTo>
                    <a:pt x="0" y="176"/>
                  </a:lnTo>
                  <a:lnTo>
                    <a:pt x="281" y="0"/>
                  </a:lnTo>
                  <a:lnTo>
                    <a:pt x="537" y="122"/>
                  </a:lnTo>
                  <a:lnTo>
                    <a:pt x="505" y="153"/>
                  </a:lnTo>
                  <a:lnTo>
                    <a:pt x="274" y="75"/>
                  </a:lnTo>
                  <a:lnTo>
                    <a:pt x="91" y="176"/>
                  </a:lnTo>
                  <a:lnTo>
                    <a:pt x="201" y="304"/>
                  </a:lnTo>
                  <a:lnTo>
                    <a:pt x="338" y="258"/>
                  </a:lnTo>
                  <a:close/>
                </a:path>
              </a:pathLst>
            </a:custGeom>
            <a:solidFill>
              <a:schemeClr val="tx1"/>
            </a:solidFill>
            <a:ln w="9525" cap="flat" cmpd="sng">
              <a:solidFill>
                <a:schemeClr val="tx1"/>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9" name="Freeform 19"/>
            <p:cNvSpPr>
              <a:spLocks/>
            </p:cNvSpPr>
            <p:nvPr/>
          </p:nvSpPr>
          <p:spPr bwMode="auto">
            <a:xfrm>
              <a:off x="1309" y="789"/>
              <a:ext cx="419" cy="245"/>
            </a:xfrm>
            <a:custGeom>
              <a:avLst/>
              <a:gdLst>
                <a:gd name="T0" fmla="*/ 338 w 537"/>
                <a:gd name="T1" fmla="*/ 258 h 359"/>
                <a:gd name="T2" fmla="*/ 345 w 537"/>
                <a:gd name="T3" fmla="*/ 336 h 359"/>
                <a:gd name="T4" fmla="*/ 164 w 537"/>
                <a:gd name="T5" fmla="*/ 359 h 359"/>
                <a:gd name="T6" fmla="*/ 0 w 537"/>
                <a:gd name="T7" fmla="*/ 176 h 359"/>
                <a:gd name="T8" fmla="*/ 281 w 537"/>
                <a:gd name="T9" fmla="*/ 0 h 359"/>
                <a:gd name="T10" fmla="*/ 537 w 537"/>
                <a:gd name="T11" fmla="*/ 122 h 359"/>
                <a:gd name="T12" fmla="*/ 505 w 537"/>
                <a:gd name="T13" fmla="*/ 153 h 359"/>
                <a:gd name="T14" fmla="*/ 274 w 537"/>
                <a:gd name="T15" fmla="*/ 75 h 359"/>
                <a:gd name="T16" fmla="*/ 91 w 537"/>
                <a:gd name="T17" fmla="*/ 176 h 359"/>
                <a:gd name="T18" fmla="*/ 201 w 537"/>
                <a:gd name="T19" fmla="*/ 304 h 359"/>
                <a:gd name="T20" fmla="*/ 338 w 537"/>
                <a:gd name="T21" fmla="*/ 258 h 3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7" h="359">
                  <a:moveTo>
                    <a:pt x="338" y="258"/>
                  </a:moveTo>
                  <a:lnTo>
                    <a:pt x="345" y="336"/>
                  </a:lnTo>
                  <a:lnTo>
                    <a:pt x="164" y="359"/>
                  </a:lnTo>
                  <a:lnTo>
                    <a:pt x="0" y="176"/>
                  </a:lnTo>
                  <a:lnTo>
                    <a:pt x="281" y="0"/>
                  </a:lnTo>
                  <a:lnTo>
                    <a:pt x="537" y="122"/>
                  </a:lnTo>
                  <a:lnTo>
                    <a:pt x="505" y="153"/>
                  </a:lnTo>
                  <a:lnTo>
                    <a:pt x="274" y="75"/>
                  </a:lnTo>
                  <a:lnTo>
                    <a:pt x="91" y="176"/>
                  </a:lnTo>
                  <a:lnTo>
                    <a:pt x="201" y="304"/>
                  </a:lnTo>
                  <a:lnTo>
                    <a:pt x="338" y="258"/>
                  </a:lnTo>
                  <a:close/>
                </a:path>
              </a:pathLst>
            </a:custGeom>
            <a:solidFill>
              <a:schemeClr val="tx1"/>
            </a:solidFill>
            <a:ln w="9525" cap="flat" cmpd="sng">
              <a:solidFill>
                <a:schemeClr val="tx1"/>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0" name="Freeform 20"/>
            <p:cNvSpPr>
              <a:spLocks/>
            </p:cNvSpPr>
            <p:nvPr/>
          </p:nvSpPr>
          <p:spPr bwMode="auto">
            <a:xfrm>
              <a:off x="1295" y="672"/>
              <a:ext cx="320" cy="240"/>
            </a:xfrm>
            <a:custGeom>
              <a:avLst/>
              <a:gdLst>
                <a:gd name="T0" fmla="*/ 338 w 537"/>
                <a:gd name="T1" fmla="*/ 258 h 359"/>
                <a:gd name="T2" fmla="*/ 345 w 537"/>
                <a:gd name="T3" fmla="*/ 336 h 359"/>
                <a:gd name="T4" fmla="*/ 164 w 537"/>
                <a:gd name="T5" fmla="*/ 359 h 359"/>
                <a:gd name="T6" fmla="*/ 0 w 537"/>
                <a:gd name="T7" fmla="*/ 176 h 359"/>
                <a:gd name="T8" fmla="*/ 281 w 537"/>
                <a:gd name="T9" fmla="*/ 0 h 359"/>
                <a:gd name="T10" fmla="*/ 537 w 537"/>
                <a:gd name="T11" fmla="*/ 122 h 359"/>
                <a:gd name="T12" fmla="*/ 505 w 537"/>
                <a:gd name="T13" fmla="*/ 153 h 359"/>
                <a:gd name="T14" fmla="*/ 274 w 537"/>
                <a:gd name="T15" fmla="*/ 75 h 359"/>
                <a:gd name="T16" fmla="*/ 91 w 537"/>
                <a:gd name="T17" fmla="*/ 176 h 359"/>
                <a:gd name="T18" fmla="*/ 201 w 537"/>
                <a:gd name="T19" fmla="*/ 304 h 359"/>
                <a:gd name="T20" fmla="*/ 338 w 537"/>
                <a:gd name="T21" fmla="*/ 258 h 3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7" h="359">
                  <a:moveTo>
                    <a:pt x="338" y="258"/>
                  </a:moveTo>
                  <a:lnTo>
                    <a:pt x="345" y="336"/>
                  </a:lnTo>
                  <a:lnTo>
                    <a:pt x="164" y="359"/>
                  </a:lnTo>
                  <a:lnTo>
                    <a:pt x="0" y="176"/>
                  </a:lnTo>
                  <a:lnTo>
                    <a:pt x="281" y="0"/>
                  </a:lnTo>
                  <a:lnTo>
                    <a:pt x="537" y="122"/>
                  </a:lnTo>
                  <a:lnTo>
                    <a:pt x="505" y="153"/>
                  </a:lnTo>
                  <a:lnTo>
                    <a:pt x="274" y="75"/>
                  </a:lnTo>
                  <a:lnTo>
                    <a:pt x="91" y="176"/>
                  </a:lnTo>
                  <a:lnTo>
                    <a:pt x="201" y="304"/>
                  </a:lnTo>
                  <a:lnTo>
                    <a:pt x="338" y="258"/>
                  </a:lnTo>
                  <a:close/>
                </a:path>
              </a:pathLst>
            </a:custGeom>
            <a:solidFill>
              <a:schemeClr val="tx1"/>
            </a:solidFill>
            <a:ln w="9525" cap="flat" cmpd="sng">
              <a:solidFill>
                <a:schemeClr val="tx1"/>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1" name="Freeform 21"/>
            <p:cNvSpPr>
              <a:spLocks/>
            </p:cNvSpPr>
            <p:nvPr/>
          </p:nvSpPr>
          <p:spPr bwMode="auto">
            <a:xfrm>
              <a:off x="1770" y="789"/>
              <a:ext cx="419" cy="245"/>
            </a:xfrm>
            <a:custGeom>
              <a:avLst/>
              <a:gdLst>
                <a:gd name="T0" fmla="*/ 241 w 419"/>
                <a:gd name="T1" fmla="*/ 171 h 245"/>
                <a:gd name="T2" fmla="*/ 260 w 419"/>
                <a:gd name="T3" fmla="*/ 217 h 245"/>
                <a:gd name="T4" fmla="*/ 291 w 419"/>
                <a:gd name="T5" fmla="*/ 245 h 245"/>
                <a:gd name="T6" fmla="*/ 419 w 419"/>
                <a:gd name="T7" fmla="*/ 120 h 245"/>
                <a:gd name="T8" fmla="*/ 200 w 419"/>
                <a:gd name="T9" fmla="*/ 0 h 245"/>
                <a:gd name="T10" fmla="*/ 0 w 419"/>
                <a:gd name="T11" fmla="*/ 83 h 245"/>
                <a:gd name="T12" fmla="*/ 25 w 419"/>
                <a:gd name="T13" fmla="*/ 104 h 245"/>
                <a:gd name="T14" fmla="*/ 205 w 419"/>
                <a:gd name="T15" fmla="*/ 51 h 245"/>
                <a:gd name="T16" fmla="*/ 348 w 419"/>
                <a:gd name="T17" fmla="*/ 120 h 245"/>
                <a:gd name="T18" fmla="*/ 262 w 419"/>
                <a:gd name="T19" fmla="*/ 207 h 245"/>
                <a:gd name="T20" fmla="*/ 241 w 419"/>
                <a:gd name="T21" fmla="*/ 171 h 2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19" h="245">
                  <a:moveTo>
                    <a:pt x="241" y="171"/>
                  </a:moveTo>
                  <a:lnTo>
                    <a:pt x="260" y="217"/>
                  </a:lnTo>
                  <a:lnTo>
                    <a:pt x="291" y="245"/>
                  </a:lnTo>
                  <a:lnTo>
                    <a:pt x="419" y="120"/>
                  </a:lnTo>
                  <a:lnTo>
                    <a:pt x="200" y="0"/>
                  </a:lnTo>
                  <a:lnTo>
                    <a:pt x="0" y="83"/>
                  </a:lnTo>
                  <a:lnTo>
                    <a:pt x="25" y="104"/>
                  </a:lnTo>
                  <a:lnTo>
                    <a:pt x="205" y="51"/>
                  </a:lnTo>
                  <a:lnTo>
                    <a:pt x="348" y="120"/>
                  </a:lnTo>
                  <a:lnTo>
                    <a:pt x="262" y="207"/>
                  </a:lnTo>
                  <a:lnTo>
                    <a:pt x="241" y="171"/>
                  </a:lnTo>
                  <a:close/>
                </a:path>
              </a:pathLst>
            </a:custGeom>
            <a:solidFill>
              <a:schemeClr val="tx1"/>
            </a:solidFill>
            <a:ln w="9525" cap="flat" cmpd="sng">
              <a:solidFill>
                <a:schemeClr val="tx1"/>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2" name="Freeform 22"/>
            <p:cNvSpPr>
              <a:spLocks/>
            </p:cNvSpPr>
            <p:nvPr/>
          </p:nvSpPr>
          <p:spPr bwMode="auto">
            <a:xfrm>
              <a:off x="1673" y="669"/>
              <a:ext cx="320" cy="240"/>
            </a:xfrm>
            <a:custGeom>
              <a:avLst/>
              <a:gdLst>
                <a:gd name="T0" fmla="*/ 201 w 320"/>
                <a:gd name="T1" fmla="*/ 172 h 240"/>
                <a:gd name="T2" fmla="*/ 274 w 320"/>
                <a:gd name="T3" fmla="*/ 227 h 240"/>
                <a:gd name="T4" fmla="*/ 222 w 320"/>
                <a:gd name="T5" fmla="*/ 240 h 240"/>
                <a:gd name="T6" fmla="*/ 320 w 320"/>
                <a:gd name="T7" fmla="*/ 118 h 240"/>
                <a:gd name="T8" fmla="*/ 153 w 320"/>
                <a:gd name="T9" fmla="*/ 0 h 240"/>
                <a:gd name="T10" fmla="*/ 0 w 320"/>
                <a:gd name="T11" fmla="*/ 82 h 240"/>
                <a:gd name="T12" fmla="*/ 19 w 320"/>
                <a:gd name="T13" fmla="*/ 102 h 240"/>
                <a:gd name="T14" fmla="*/ 157 w 320"/>
                <a:gd name="T15" fmla="*/ 50 h 240"/>
                <a:gd name="T16" fmla="*/ 266 w 320"/>
                <a:gd name="T17" fmla="*/ 118 h 240"/>
                <a:gd name="T18" fmla="*/ 200 w 320"/>
                <a:gd name="T19" fmla="*/ 203 h 240"/>
                <a:gd name="T20" fmla="*/ 201 w 320"/>
                <a:gd name="T21" fmla="*/ 172 h 2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20" h="240">
                  <a:moveTo>
                    <a:pt x="201" y="172"/>
                  </a:moveTo>
                  <a:lnTo>
                    <a:pt x="274" y="227"/>
                  </a:lnTo>
                  <a:lnTo>
                    <a:pt x="222" y="240"/>
                  </a:lnTo>
                  <a:lnTo>
                    <a:pt x="320" y="118"/>
                  </a:lnTo>
                  <a:lnTo>
                    <a:pt x="153" y="0"/>
                  </a:lnTo>
                  <a:lnTo>
                    <a:pt x="0" y="82"/>
                  </a:lnTo>
                  <a:lnTo>
                    <a:pt x="19" y="102"/>
                  </a:lnTo>
                  <a:lnTo>
                    <a:pt x="157" y="50"/>
                  </a:lnTo>
                  <a:lnTo>
                    <a:pt x="266" y="118"/>
                  </a:lnTo>
                  <a:lnTo>
                    <a:pt x="200" y="203"/>
                  </a:lnTo>
                  <a:lnTo>
                    <a:pt x="201" y="172"/>
                  </a:lnTo>
                  <a:close/>
                </a:path>
              </a:pathLst>
            </a:custGeom>
            <a:solidFill>
              <a:schemeClr val="tx1"/>
            </a:solidFill>
            <a:ln w="9525" cap="flat" cmpd="sng">
              <a:solidFill>
                <a:schemeClr val="tx1"/>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3" name="Freeform 23"/>
            <p:cNvSpPr>
              <a:spLocks/>
            </p:cNvSpPr>
            <p:nvPr/>
          </p:nvSpPr>
          <p:spPr bwMode="auto">
            <a:xfrm>
              <a:off x="1873" y="854"/>
              <a:ext cx="537" cy="359"/>
            </a:xfrm>
            <a:custGeom>
              <a:avLst/>
              <a:gdLst>
                <a:gd name="T0" fmla="*/ 349 w 537"/>
                <a:gd name="T1" fmla="*/ 316 h 359"/>
                <a:gd name="T2" fmla="*/ 330 w 537"/>
                <a:gd name="T3" fmla="*/ 307 h 359"/>
                <a:gd name="T4" fmla="*/ 321 w 537"/>
                <a:gd name="T5" fmla="*/ 344 h 359"/>
                <a:gd name="T6" fmla="*/ 373 w 537"/>
                <a:gd name="T7" fmla="*/ 359 h 359"/>
                <a:gd name="T8" fmla="*/ 537 w 537"/>
                <a:gd name="T9" fmla="*/ 176 h 359"/>
                <a:gd name="T10" fmla="*/ 256 w 537"/>
                <a:gd name="T11" fmla="*/ 0 h 359"/>
                <a:gd name="T12" fmla="*/ 0 w 537"/>
                <a:gd name="T13" fmla="*/ 122 h 359"/>
                <a:gd name="T14" fmla="*/ 32 w 537"/>
                <a:gd name="T15" fmla="*/ 153 h 359"/>
                <a:gd name="T16" fmla="*/ 263 w 537"/>
                <a:gd name="T17" fmla="*/ 75 h 359"/>
                <a:gd name="T18" fmla="*/ 446 w 537"/>
                <a:gd name="T19" fmla="*/ 176 h 359"/>
                <a:gd name="T20" fmla="*/ 336 w 537"/>
                <a:gd name="T21" fmla="*/ 304 h 359"/>
                <a:gd name="T22" fmla="*/ 349 w 537"/>
                <a:gd name="T23" fmla="*/ 289 h 359"/>
                <a:gd name="T24" fmla="*/ 330 w 537"/>
                <a:gd name="T25" fmla="*/ 289 h 359"/>
                <a:gd name="T26" fmla="*/ 312 w 537"/>
                <a:gd name="T27" fmla="*/ 289 h 359"/>
                <a:gd name="T28" fmla="*/ 349 w 537"/>
                <a:gd name="T29" fmla="*/ 316 h 3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37" h="359">
                  <a:moveTo>
                    <a:pt x="349" y="316"/>
                  </a:moveTo>
                  <a:lnTo>
                    <a:pt x="330" y="307"/>
                  </a:lnTo>
                  <a:lnTo>
                    <a:pt x="321" y="344"/>
                  </a:lnTo>
                  <a:lnTo>
                    <a:pt x="373" y="359"/>
                  </a:lnTo>
                  <a:lnTo>
                    <a:pt x="537" y="176"/>
                  </a:lnTo>
                  <a:lnTo>
                    <a:pt x="256" y="0"/>
                  </a:lnTo>
                  <a:lnTo>
                    <a:pt x="0" y="122"/>
                  </a:lnTo>
                  <a:lnTo>
                    <a:pt x="32" y="153"/>
                  </a:lnTo>
                  <a:lnTo>
                    <a:pt x="263" y="75"/>
                  </a:lnTo>
                  <a:lnTo>
                    <a:pt x="446" y="176"/>
                  </a:lnTo>
                  <a:lnTo>
                    <a:pt x="336" y="304"/>
                  </a:lnTo>
                  <a:lnTo>
                    <a:pt x="349" y="289"/>
                  </a:lnTo>
                  <a:lnTo>
                    <a:pt x="330" y="289"/>
                  </a:lnTo>
                  <a:lnTo>
                    <a:pt x="312" y="289"/>
                  </a:lnTo>
                  <a:lnTo>
                    <a:pt x="349" y="316"/>
                  </a:lnTo>
                  <a:close/>
                </a:path>
              </a:pathLst>
            </a:custGeom>
            <a:solidFill>
              <a:schemeClr val="tx1"/>
            </a:solidFill>
            <a:ln w="9525" cap="flat" cmpd="sng">
              <a:solidFill>
                <a:schemeClr val="tx1"/>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125" name="Group 14"/>
          <p:cNvGrpSpPr>
            <a:grpSpLocks/>
          </p:cNvGrpSpPr>
          <p:nvPr/>
        </p:nvGrpSpPr>
        <p:grpSpPr bwMode="auto">
          <a:xfrm flipH="1">
            <a:off x="2506684" y="5445079"/>
            <a:ext cx="962745" cy="646824"/>
            <a:chOff x="1295" y="669"/>
            <a:chExt cx="1115" cy="671"/>
          </a:xfrm>
        </p:grpSpPr>
        <p:sp>
          <p:nvSpPr>
            <p:cNvPr id="126" name="Freeform 15"/>
            <p:cNvSpPr>
              <a:spLocks/>
            </p:cNvSpPr>
            <p:nvPr/>
          </p:nvSpPr>
          <p:spPr bwMode="auto">
            <a:xfrm>
              <a:off x="1344" y="720"/>
              <a:ext cx="912" cy="480"/>
            </a:xfrm>
            <a:custGeom>
              <a:avLst/>
              <a:gdLst>
                <a:gd name="T0" fmla="*/ 0 w 912"/>
                <a:gd name="T1" fmla="*/ 0 h 624"/>
                <a:gd name="T2" fmla="*/ 384 w 912"/>
                <a:gd name="T3" fmla="*/ 624 h 624"/>
                <a:gd name="T4" fmla="*/ 912 w 912"/>
                <a:gd name="T5" fmla="*/ 624 h 624"/>
                <a:gd name="T6" fmla="*/ 384 w 912"/>
                <a:gd name="T7" fmla="*/ 0 h 624"/>
                <a:gd name="T8" fmla="*/ 0 w 912"/>
                <a:gd name="T9" fmla="*/ 0 h 624"/>
              </a:gdLst>
              <a:ahLst/>
              <a:cxnLst>
                <a:cxn ang="0">
                  <a:pos x="T0" y="T1"/>
                </a:cxn>
                <a:cxn ang="0">
                  <a:pos x="T2" y="T3"/>
                </a:cxn>
                <a:cxn ang="0">
                  <a:pos x="T4" y="T5"/>
                </a:cxn>
                <a:cxn ang="0">
                  <a:pos x="T6" y="T7"/>
                </a:cxn>
                <a:cxn ang="0">
                  <a:pos x="T8" y="T9"/>
                </a:cxn>
              </a:cxnLst>
              <a:rect l="0" t="0" r="r" b="b"/>
              <a:pathLst>
                <a:path w="912" h="624">
                  <a:moveTo>
                    <a:pt x="0" y="0"/>
                  </a:moveTo>
                  <a:lnTo>
                    <a:pt x="384" y="624"/>
                  </a:lnTo>
                  <a:lnTo>
                    <a:pt x="912" y="624"/>
                  </a:lnTo>
                  <a:lnTo>
                    <a:pt x="384" y="0"/>
                  </a:lnTo>
                  <a:lnTo>
                    <a:pt x="0" y="0"/>
                  </a:lnTo>
                  <a:close/>
                </a:path>
              </a:pathLst>
            </a:custGeom>
            <a:solidFill>
              <a:srgbClr val="DDDDDD"/>
            </a:solidFill>
            <a:ln w="38100" cap="flat" cmpd="sng">
              <a:solidFill>
                <a:schemeClr val="tx1"/>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7" name="Rectangle 16"/>
            <p:cNvSpPr>
              <a:spLocks noChangeArrowheads="1"/>
            </p:cNvSpPr>
            <p:nvPr/>
          </p:nvSpPr>
          <p:spPr bwMode="auto">
            <a:xfrm>
              <a:off x="1728" y="1200"/>
              <a:ext cx="530" cy="140"/>
            </a:xfrm>
            <a:prstGeom prst="rect">
              <a:avLst/>
            </a:prstGeom>
            <a:solidFill>
              <a:srgbClr val="DDDDDD"/>
            </a:solidFill>
            <a:ln w="38100"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8" name="Freeform 17"/>
            <p:cNvSpPr>
              <a:spLocks/>
            </p:cNvSpPr>
            <p:nvPr/>
          </p:nvSpPr>
          <p:spPr bwMode="auto">
            <a:xfrm>
              <a:off x="1335" y="720"/>
              <a:ext cx="393" cy="615"/>
            </a:xfrm>
            <a:custGeom>
              <a:avLst/>
              <a:gdLst>
                <a:gd name="T0" fmla="*/ 9 w 393"/>
                <a:gd name="T1" fmla="*/ 0 h 615"/>
                <a:gd name="T2" fmla="*/ 0 w 393"/>
                <a:gd name="T3" fmla="*/ 121 h 615"/>
                <a:gd name="T4" fmla="*/ 393 w 393"/>
                <a:gd name="T5" fmla="*/ 615 h 615"/>
                <a:gd name="T6" fmla="*/ 393 w 393"/>
                <a:gd name="T7" fmla="*/ 480 h 615"/>
                <a:gd name="T8" fmla="*/ 9 w 393"/>
                <a:gd name="T9" fmla="*/ 0 h 615"/>
              </a:gdLst>
              <a:ahLst/>
              <a:cxnLst>
                <a:cxn ang="0">
                  <a:pos x="T0" y="T1"/>
                </a:cxn>
                <a:cxn ang="0">
                  <a:pos x="T2" y="T3"/>
                </a:cxn>
                <a:cxn ang="0">
                  <a:pos x="T4" y="T5"/>
                </a:cxn>
                <a:cxn ang="0">
                  <a:pos x="T6" y="T7"/>
                </a:cxn>
                <a:cxn ang="0">
                  <a:pos x="T8" y="T9"/>
                </a:cxn>
              </a:cxnLst>
              <a:rect l="0" t="0" r="r" b="b"/>
              <a:pathLst>
                <a:path w="393" h="615">
                  <a:moveTo>
                    <a:pt x="9" y="0"/>
                  </a:moveTo>
                  <a:lnTo>
                    <a:pt x="0" y="121"/>
                  </a:lnTo>
                  <a:lnTo>
                    <a:pt x="393" y="615"/>
                  </a:lnTo>
                  <a:lnTo>
                    <a:pt x="393" y="480"/>
                  </a:lnTo>
                  <a:lnTo>
                    <a:pt x="9" y="0"/>
                  </a:lnTo>
                  <a:close/>
                </a:path>
              </a:pathLst>
            </a:custGeom>
            <a:solidFill>
              <a:srgbClr val="DDDDDD"/>
            </a:solidFill>
            <a:ln w="38100" cap="flat" cmpd="sng">
              <a:solidFill>
                <a:schemeClr val="tx1"/>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9" name="Freeform 18"/>
            <p:cNvSpPr>
              <a:spLocks/>
            </p:cNvSpPr>
            <p:nvPr/>
          </p:nvSpPr>
          <p:spPr bwMode="auto">
            <a:xfrm>
              <a:off x="1335" y="912"/>
              <a:ext cx="537" cy="359"/>
            </a:xfrm>
            <a:custGeom>
              <a:avLst/>
              <a:gdLst>
                <a:gd name="T0" fmla="*/ 338 w 537"/>
                <a:gd name="T1" fmla="*/ 258 h 359"/>
                <a:gd name="T2" fmla="*/ 345 w 537"/>
                <a:gd name="T3" fmla="*/ 336 h 359"/>
                <a:gd name="T4" fmla="*/ 164 w 537"/>
                <a:gd name="T5" fmla="*/ 359 h 359"/>
                <a:gd name="T6" fmla="*/ 0 w 537"/>
                <a:gd name="T7" fmla="*/ 176 h 359"/>
                <a:gd name="T8" fmla="*/ 281 w 537"/>
                <a:gd name="T9" fmla="*/ 0 h 359"/>
                <a:gd name="T10" fmla="*/ 537 w 537"/>
                <a:gd name="T11" fmla="*/ 122 h 359"/>
                <a:gd name="T12" fmla="*/ 505 w 537"/>
                <a:gd name="T13" fmla="*/ 153 h 359"/>
                <a:gd name="T14" fmla="*/ 274 w 537"/>
                <a:gd name="T15" fmla="*/ 75 h 359"/>
                <a:gd name="T16" fmla="*/ 91 w 537"/>
                <a:gd name="T17" fmla="*/ 176 h 359"/>
                <a:gd name="T18" fmla="*/ 201 w 537"/>
                <a:gd name="T19" fmla="*/ 304 h 359"/>
                <a:gd name="T20" fmla="*/ 338 w 537"/>
                <a:gd name="T21" fmla="*/ 258 h 3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7" h="359">
                  <a:moveTo>
                    <a:pt x="338" y="258"/>
                  </a:moveTo>
                  <a:lnTo>
                    <a:pt x="345" y="336"/>
                  </a:lnTo>
                  <a:lnTo>
                    <a:pt x="164" y="359"/>
                  </a:lnTo>
                  <a:lnTo>
                    <a:pt x="0" y="176"/>
                  </a:lnTo>
                  <a:lnTo>
                    <a:pt x="281" y="0"/>
                  </a:lnTo>
                  <a:lnTo>
                    <a:pt x="537" y="122"/>
                  </a:lnTo>
                  <a:lnTo>
                    <a:pt x="505" y="153"/>
                  </a:lnTo>
                  <a:lnTo>
                    <a:pt x="274" y="75"/>
                  </a:lnTo>
                  <a:lnTo>
                    <a:pt x="91" y="176"/>
                  </a:lnTo>
                  <a:lnTo>
                    <a:pt x="201" y="304"/>
                  </a:lnTo>
                  <a:lnTo>
                    <a:pt x="338" y="258"/>
                  </a:lnTo>
                  <a:close/>
                </a:path>
              </a:pathLst>
            </a:custGeom>
            <a:solidFill>
              <a:schemeClr val="tx1"/>
            </a:solidFill>
            <a:ln w="9525" cap="flat" cmpd="sng">
              <a:solidFill>
                <a:schemeClr val="tx1"/>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0" name="Freeform 19"/>
            <p:cNvSpPr>
              <a:spLocks/>
            </p:cNvSpPr>
            <p:nvPr/>
          </p:nvSpPr>
          <p:spPr bwMode="auto">
            <a:xfrm>
              <a:off x="1309" y="789"/>
              <a:ext cx="419" cy="245"/>
            </a:xfrm>
            <a:custGeom>
              <a:avLst/>
              <a:gdLst>
                <a:gd name="T0" fmla="*/ 338 w 537"/>
                <a:gd name="T1" fmla="*/ 258 h 359"/>
                <a:gd name="T2" fmla="*/ 345 w 537"/>
                <a:gd name="T3" fmla="*/ 336 h 359"/>
                <a:gd name="T4" fmla="*/ 164 w 537"/>
                <a:gd name="T5" fmla="*/ 359 h 359"/>
                <a:gd name="T6" fmla="*/ 0 w 537"/>
                <a:gd name="T7" fmla="*/ 176 h 359"/>
                <a:gd name="T8" fmla="*/ 281 w 537"/>
                <a:gd name="T9" fmla="*/ 0 h 359"/>
                <a:gd name="T10" fmla="*/ 537 w 537"/>
                <a:gd name="T11" fmla="*/ 122 h 359"/>
                <a:gd name="T12" fmla="*/ 505 w 537"/>
                <a:gd name="T13" fmla="*/ 153 h 359"/>
                <a:gd name="T14" fmla="*/ 274 w 537"/>
                <a:gd name="T15" fmla="*/ 75 h 359"/>
                <a:gd name="T16" fmla="*/ 91 w 537"/>
                <a:gd name="T17" fmla="*/ 176 h 359"/>
                <a:gd name="T18" fmla="*/ 201 w 537"/>
                <a:gd name="T19" fmla="*/ 304 h 359"/>
                <a:gd name="T20" fmla="*/ 338 w 537"/>
                <a:gd name="T21" fmla="*/ 258 h 3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7" h="359">
                  <a:moveTo>
                    <a:pt x="338" y="258"/>
                  </a:moveTo>
                  <a:lnTo>
                    <a:pt x="345" y="336"/>
                  </a:lnTo>
                  <a:lnTo>
                    <a:pt x="164" y="359"/>
                  </a:lnTo>
                  <a:lnTo>
                    <a:pt x="0" y="176"/>
                  </a:lnTo>
                  <a:lnTo>
                    <a:pt x="281" y="0"/>
                  </a:lnTo>
                  <a:lnTo>
                    <a:pt x="537" y="122"/>
                  </a:lnTo>
                  <a:lnTo>
                    <a:pt x="505" y="153"/>
                  </a:lnTo>
                  <a:lnTo>
                    <a:pt x="274" y="75"/>
                  </a:lnTo>
                  <a:lnTo>
                    <a:pt x="91" y="176"/>
                  </a:lnTo>
                  <a:lnTo>
                    <a:pt x="201" y="304"/>
                  </a:lnTo>
                  <a:lnTo>
                    <a:pt x="338" y="258"/>
                  </a:lnTo>
                  <a:close/>
                </a:path>
              </a:pathLst>
            </a:custGeom>
            <a:solidFill>
              <a:schemeClr val="tx1"/>
            </a:solidFill>
            <a:ln w="9525" cap="flat" cmpd="sng">
              <a:solidFill>
                <a:schemeClr val="tx1"/>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1" name="Freeform 20"/>
            <p:cNvSpPr>
              <a:spLocks/>
            </p:cNvSpPr>
            <p:nvPr/>
          </p:nvSpPr>
          <p:spPr bwMode="auto">
            <a:xfrm>
              <a:off x="1295" y="672"/>
              <a:ext cx="320" cy="240"/>
            </a:xfrm>
            <a:custGeom>
              <a:avLst/>
              <a:gdLst>
                <a:gd name="T0" fmla="*/ 338 w 537"/>
                <a:gd name="T1" fmla="*/ 258 h 359"/>
                <a:gd name="T2" fmla="*/ 345 w 537"/>
                <a:gd name="T3" fmla="*/ 336 h 359"/>
                <a:gd name="T4" fmla="*/ 164 w 537"/>
                <a:gd name="T5" fmla="*/ 359 h 359"/>
                <a:gd name="T6" fmla="*/ 0 w 537"/>
                <a:gd name="T7" fmla="*/ 176 h 359"/>
                <a:gd name="T8" fmla="*/ 281 w 537"/>
                <a:gd name="T9" fmla="*/ 0 h 359"/>
                <a:gd name="T10" fmla="*/ 537 w 537"/>
                <a:gd name="T11" fmla="*/ 122 h 359"/>
                <a:gd name="T12" fmla="*/ 505 w 537"/>
                <a:gd name="T13" fmla="*/ 153 h 359"/>
                <a:gd name="T14" fmla="*/ 274 w 537"/>
                <a:gd name="T15" fmla="*/ 75 h 359"/>
                <a:gd name="T16" fmla="*/ 91 w 537"/>
                <a:gd name="T17" fmla="*/ 176 h 359"/>
                <a:gd name="T18" fmla="*/ 201 w 537"/>
                <a:gd name="T19" fmla="*/ 304 h 359"/>
                <a:gd name="T20" fmla="*/ 338 w 537"/>
                <a:gd name="T21" fmla="*/ 258 h 3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7" h="359">
                  <a:moveTo>
                    <a:pt x="338" y="258"/>
                  </a:moveTo>
                  <a:lnTo>
                    <a:pt x="345" y="336"/>
                  </a:lnTo>
                  <a:lnTo>
                    <a:pt x="164" y="359"/>
                  </a:lnTo>
                  <a:lnTo>
                    <a:pt x="0" y="176"/>
                  </a:lnTo>
                  <a:lnTo>
                    <a:pt x="281" y="0"/>
                  </a:lnTo>
                  <a:lnTo>
                    <a:pt x="537" y="122"/>
                  </a:lnTo>
                  <a:lnTo>
                    <a:pt x="505" y="153"/>
                  </a:lnTo>
                  <a:lnTo>
                    <a:pt x="274" y="75"/>
                  </a:lnTo>
                  <a:lnTo>
                    <a:pt x="91" y="176"/>
                  </a:lnTo>
                  <a:lnTo>
                    <a:pt x="201" y="304"/>
                  </a:lnTo>
                  <a:lnTo>
                    <a:pt x="338" y="258"/>
                  </a:lnTo>
                  <a:close/>
                </a:path>
              </a:pathLst>
            </a:custGeom>
            <a:solidFill>
              <a:schemeClr val="tx1"/>
            </a:solidFill>
            <a:ln w="9525" cap="flat" cmpd="sng">
              <a:solidFill>
                <a:schemeClr val="tx1"/>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2" name="Freeform 21"/>
            <p:cNvSpPr>
              <a:spLocks/>
            </p:cNvSpPr>
            <p:nvPr/>
          </p:nvSpPr>
          <p:spPr bwMode="auto">
            <a:xfrm>
              <a:off x="1770" y="789"/>
              <a:ext cx="419" cy="245"/>
            </a:xfrm>
            <a:custGeom>
              <a:avLst/>
              <a:gdLst>
                <a:gd name="T0" fmla="*/ 241 w 419"/>
                <a:gd name="T1" fmla="*/ 171 h 245"/>
                <a:gd name="T2" fmla="*/ 260 w 419"/>
                <a:gd name="T3" fmla="*/ 217 h 245"/>
                <a:gd name="T4" fmla="*/ 291 w 419"/>
                <a:gd name="T5" fmla="*/ 245 h 245"/>
                <a:gd name="T6" fmla="*/ 419 w 419"/>
                <a:gd name="T7" fmla="*/ 120 h 245"/>
                <a:gd name="T8" fmla="*/ 200 w 419"/>
                <a:gd name="T9" fmla="*/ 0 h 245"/>
                <a:gd name="T10" fmla="*/ 0 w 419"/>
                <a:gd name="T11" fmla="*/ 83 h 245"/>
                <a:gd name="T12" fmla="*/ 25 w 419"/>
                <a:gd name="T13" fmla="*/ 104 h 245"/>
                <a:gd name="T14" fmla="*/ 205 w 419"/>
                <a:gd name="T15" fmla="*/ 51 h 245"/>
                <a:gd name="T16" fmla="*/ 348 w 419"/>
                <a:gd name="T17" fmla="*/ 120 h 245"/>
                <a:gd name="T18" fmla="*/ 262 w 419"/>
                <a:gd name="T19" fmla="*/ 207 h 245"/>
                <a:gd name="T20" fmla="*/ 241 w 419"/>
                <a:gd name="T21" fmla="*/ 171 h 2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19" h="245">
                  <a:moveTo>
                    <a:pt x="241" y="171"/>
                  </a:moveTo>
                  <a:lnTo>
                    <a:pt x="260" y="217"/>
                  </a:lnTo>
                  <a:lnTo>
                    <a:pt x="291" y="245"/>
                  </a:lnTo>
                  <a:lnTo>
                    <a:pt x="419" y="120"/>
                  </a:lnTo>
                  <a:lnTo>
                    <a:pt x="200" y="0"/>
                  </a:lnTo>
                  <a:lnTo>
                    <a:pt x="0" y="83"/>
                  </a:lnTo>
                  <a:lnTo>
                    <a:pt x="25" y="104"/>
                  </a:lnTo>
                  <a:lnTo>
                    <a:pt x="205" y="51"/>
                  </a:lnTo>
                  <a:lnTo>
                    <a:pt x="348" y="120"/>
                  </a:lnTo>
                  <a:lnTo>
                    <a:pt x="262" y="207"/>
                  </a:lnTo>
                  <a:lnTo>
                    <a:pt x="241" y="171"/>
                  </a:lnTo>
                  <a:close/>
                </a:path>
              </a:pathLst>
            </a:custGeom>
            <a:solidFill>
              <a:schemeClr val="tx1"/>
            </a:solidFill>
            <a:ln w="9525" cap="flat" cmpd="sng">
              <a:solidFill>
                <a:schemeClr val="tx1"/>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3" name="Freeform 22"/>
            <p:cNvSpPr>
              <a:spLocks/>
            </p:cNvSpPr>
            <p:nvPr/>
          </p:nvSpPr>
          <p:spPr bwMode="auto">
            <a:xfrm>
              <a:off x="1673" y="669"/>
              <a:ext cx="320" cy="240"/>
            </a:xfrm>
            <a:custGeom>
              <a:avLst/>
              <a:gdLst>
                <a:gd name="T0" fmla="*/ 201 w 320"/>
                <a:gd name="T1" fmla="*/ 172 h 240"/>
                <a:gd name="T2" fmla="*/ 274 w 320"/>
                <a:gd name="T3" fmla="*/ 227 h 240"/>
                <a:gd name="T4" fmla="*/ 222 w 320"/>
                <a:gd name="T5" fmla="*/ 240 h 240"/>
                <a:gd name="T6" fmla="*/ 320 w 320"/>
                <a:gd name="T7" fmla="*/ 118 h 240"/>
                <a:gd name="T8" fmla="*/ 153 w 320"/>
                <a:gd name="T9" fmla="*/ 0 h 240"/>
                <a:gd name="T10" fmla="*/ 0 w 320"/>
                <a:gd name="T11" fmla="*/ 82 h 240"/>
                <a:gd name="T12" fmla="*/ 19 w 320"/>
                <a:gd name="T13" fmla="*/ 102 h 240"/>
                <a:gd name="T14" fmla="*/ 157 w 320"/>
                <a:gd name="T15" fmla="*/ 50 h 240"/>
                <a:gd name="T16" fmla="*/ 266 w 320"/>
                <a:gd name="T17" fmla="*/ 118 h 240"/>
                <a:gd name="T18" fmla="*/ 200 w 320"/>
                <a:gd name="T19" fmla="*/ 203 h 240"/>
                <a:gd name="T20" fmla="*/ 201 w 320"/>
                <a:gd name="T21" fmla="*/ 172 h 2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20" h="240">
                  <a:moveTo>
                    <a:pt x="201" y="172"/>
                  </a:moveTo>
                  <a:lnTo>
                    <a:pt x="274" y="227"/>
                  </a:lnTo>
                  <a:lnTo>
                    <a:pt x="222" y="240"/>
                  </a:lnTo>
                  <a:lnTo>
                    <a:pt x="320" y="118"/>
                  </a:lnTo>
                  <a:lnTo>
                    <a:pt x="153" y="0"/>
                  </a:lnTo>
                  <a:lnTo>
                    <a:pt x="0" y="82"/>
                  </a:lnTo>
                  <a:lnTo>
                    <a:pt x="19" y="102"/>
                  </a:lnTo>
                  <a:lnTo>
                    <a:pt x="157" y="50"/>
                  </a:lnTo>
                  <a:lnTo>
                    <a:pt x="266" y="118"/>
                  </a:lnTo>
                  <a:lnTo>
                    <a:pt x="200" y="203"/>
                  </a:lnTo>
                  <a:lnTo>
                    <a:pt x="201" y="172"/>
                  </a:lnTo>
                  <a:close/>
                </a:path>
              </a:pathLst>
            </a:custGeom>
            <a:solidFill>
              <a:schemeClr val="tx1"/>
            </a:solidFill>
            <a:ln w="9525" cap="flat" cmpd="sng">
              <a:solidFill>
                <a:schemeClr val="tx1"/>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4" name="Freeform 23"/>
            <p:cNvSpPr>
              <a:spLocks/>
            </p:cNvSpPr>
            <p:nvPr/>
          </p:nvSpPr>
          <p:spPr bwMode="auto">
            <a:xfrm>
              <a:off x="1873" y="854"/>
              <a:ext cx="537" cy="359"/>
            </a:xfrm>
            <a:custGeom>
              <a:avLst/>
              <a:gdLst>
                <a:gd name="T0" fmla="*/ 349 w 537"/>
                <a:gd name="T1" fmla="*/ 316 h 359"/>
                <a:gd name="T2" fmla="*/ 330 w 537"/>
                <a:gd name="T3" fmla="*/ 307 h 359"/>
                <a:gd name="T4" fmla="*/ 321 w 537"/>
                <a:gd name="T5" fmla="*/ 344 h 359"/>
                <a:gd name="T6" fmla="*/ 373 w 537"/>
                <a:gd name="T7" fmla="*/ 359 h 359"/>
                <a:gd name="T8" fmla="*/ 537 w 537"/>
                <a:gd name="T9" fmla="*/ 176 h 359"/>
                <a:gd name="T10" fmla="*/ 256 w 537"/>
                <a:gd name="T11" fmla="*/ 0 h 359"/>
                <a:gd name="T12" fmla="*/ 0 w 537"/>
                <a:gd name="T13" fmla="*/ 122 h 359"/>
                <a:gd name="T14" fmla="*/ 32 w 537"/>
                <a:gd name="T15" fmla="*/ 153 h 359"/>
                <a:gd name="T16" fmla="*/ 263 w 537"/>
                <a:gd name="T17" fmla="*/ 75 h 359"/>
                <a:gd name="T18" fmla="*/ 446 w 537"/>
                <a:gd name="T19" fmla="*/ 176 h 359"/>
                <a:gd name="T20" fmla="*/ 336 w 537"/>
                <a:gd name="T21" fmla="*/ 304 h 359"/>
                <a:gd name="T22" fmla="*/ 349 w 537"/>
                <a:gd name="T23" fmla="*/ 289 h 359"/>
                <a:gd name="T24" fmla="*/ 330 w 537"/>
                <a:gd name="T25" fmla="*/ 289 h 359"/>
                <a:gd name="T26" fmla="*/ 312 w 537"/>
                <a:gd name="T27" fmla="*/ 289 h 359"/>
                <a:gd name="T28" fmla="*/ 349 w 537"/>
                <a:gd name="T29" fmla="*/ 316 h 3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37" h="359">
                  <a:moveTo>
                    <a:pt x="349" y="316"/>
                  </a:moveTo>
                  <a:lnTo>
                    <a:pt x="330" y="307"/>
                  </a:lnTo>
                  <a:lnTo>
                    <a:pt x="321" y="344"/>
                  </a:lnTo>
                  <a:lnTo>
                    <a:pt x="373" y="359"/>
                  </a:lnTo>
                  <a:lnTo>
                    <a:pt x="537" y="176"/>
                  </a:lnTo>
                  <a:lnTo>
                    <a:pt x="256" y="0"/>
                  </a:lnTo>
                  <a:lnTo>
                    <a:pt x="0" y="122"/>
                  </a:lnTo>
                  <a:lnTo>
                    <a:pt x="32" y="153"/>
                  </a:lnTo>
                  <a:lnTo>
                    <a:pt x="263" y="75"/>
                  </a:lnTo>
                  <a:lnTo>
                    <a:pt x="446" y="176"/>
                  </a:lnTo>
                  <a:lnTo>
                    <a:pt x="336" y="304"/>
                  </a:lnTo>
                  <a:lnTo>
                    <a:pt x="349" y="289"/>
                  </a:lnTo>
                  <a:lnTo>
                    <a:pt x="330" y="289"/>
                  </a:lnTo>
                  <a:lnTo>
                    <a:pt x="312" y="289"/>
                  </a:lnTo>
                  <a:lnTo>
                    <a:pt x="349" y="316"/>
                  </a:lnTo>
                  <a:close/>
                </a:path>
              </a:pathLst>
            </a:custGeom>
            <a:solidFill>
              <a:schemeClr val="tx1"/>
            </a:solidFill>
            <a:ln w="9525" cap="flat" cmpd="sng">
              <a:solidFill>
                <a:schemeClr val="tx1"/>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135" name="TextBox 134"/>
          <p:cNvSpPr txBox="1"/>
          <p:nvPr/>
        </p:nvSpPr>
        <p:spPr>
          <a:xfrm>
            <a:off x="3639765" y="2414483"/>
            <a:ext cx="1364283" cy="707886"/>
          </a:xfrm>
          <a:prstGeom prst="rect">
            <a:avLst/>
          </a:prstGeom>
          <a:noFill/>
        </p:spPr>
        <p:txBody>
          <a:bodyPr wrap="square" rtlCol="0">
            <a:spAutoFit/>
          </a:bodyPr>
          <a:lstStyle/>
          <a:p>
            <a:pPr algn="ctr"/>
            <a:r>
              <a:rPr lang="en-US" sz="2000" dirty="0" smtClean="0"/>
              <a:t>Mutex or</a:t>
            </a:r>
          </a:p>
          <a:p>
            <a:pPr algn="ctr"/>
            <a:r>
              <a:rPr lang="en-US" sz="2000" dirty="0" smtClean="0"/>
              <a:t>Spinlock</a:t>
            </a:r>
            <a:endParaRPr lang="en-US" sz="2000" dirty="0"/>
          </a:p>
        </p:txBody>
      </p:sp>
      <p:sp>
        <p:nvSpPr>
          <p:cNvPr id="137" name="TextBox 136"/>
          <p:cNvSpPr txBox="1"/>
          <p:nvPr/>
        </p:nvSpPr>
        <p:spPr>
          <a:xfrm>
            <a:off x="4932040" y="4992050"/>
            <a:ext cx="3461654" cy="1077218"/>
          </a:xfrm>
          <a:prstGeom prst="rect">
            <a:avLst/>
          </a:prstGeom>
          <a:noFill/>
        </p:spPr>
        <p:txBody>
          <a:bodyPr wrap="square" rtlCol="0">
            <a:spAutoFit/>
          </a:bodyPr>
          <a:lstStyle/>
          <a:p>
            <a:pPr algn="ctr"/>
            <a:r>
              <a:rPr lang="en-US" sz="3200" i="1" dirty="0" smtClean="0">
                <a:solidFill>
                  <a:srgbClr val="FF0000"/>
                </a:solidFill>
              </a:rPr>
              <a:t>Doesn't Help,</a:t>
            </a:r>
          </a:p>
          <a:p>
            <a:pPr algn="ctr"/>
            <a:r>
              <a:rPr lang="en-US" sz="3200" i="1" dirty="0" smtClean="0">
                <a:solidFill>
                  <a:srgbClr val="FF0000"/>
                </a:solidFill>
              </a:rPr>
              <a:t>even Worsens!</a:t>
            </a:r>
            <a:endParaRPr lang="en-US" sz="3200" i="1" dirty="0">
              <a:solidFill>
                <a:srgbClr val="FF0000"/>
              </a:solidFill>
            </a:endParaRPr>
          </a:p>
        </p:txBody>
      </p:sp>
    </p:spTree>
    <p:extLst>
      <p:ext uri="{BB962C8B-B14F-4D97-AF65-F5344CB8AC3E}">
        <p14:creationId xmlns:p14="http://schemas.microsoft.com/office/powerpoint/2010/main" val="11078280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nodeType="clickEffect">
                                  <p:stCondLst>
                                    <p:cond delay="0"/>
                                  </p:stCondLst>
                                  <p:childTnLst>
                                    <p:set>
                                      <p:cBhvr>
                                        <p:cTn id="6" dur="1" fill="hold">
                                          <p:stCondLst>
                                            <p:cond delay="0"/>
                                          </p:stCondLst>
                                        </p:cTn>
                                        <p:tgtEl>
                                          <p:spTgt spid="48"/>
                                        </p:tgtEl>
                                        <p:attrNameLst>
                                          <p:attrName>style.visibility</p:attrName>
                                        </p:attrNameLst>
                                      </p:cBhvr>
                                      <p:to>
                                        <p:strVal val="hidden"/>
                                      </p:to>
                                    </p:set>
                                  </p:childTnLst>
                                </p:cTn>
                              </p:par>
                              <p:par>
                                <p:cTn id="7" presetID="1" presetClass="exit" presetSubtype="0" fill="hold" nodeType="withEffect">
                                  <p:stCondLst>
                                    <p:cond delay="0"/>
                                  </p:stCondLst>
                                  <p:childTnLst>
                                    <p:set>
                                      <p:cBhvr>
                                        <p:cTn id="8" dur="1" fill="hold">
                                          <p:stCondLst>
                                            <p:cond delay="0"/>
                                          </p:stCondLst>
                                        </p:cTn>
                                        <p:tgtEl>
                                          <p:spTgt spid="50"/>
                                        </p:tgtEl>
                                        <p:attrNameLst>
                                          <p:attrName>style.visibility</p:attrName>
                                        </p:attrNameLst>
                                      </p:cBhvr>
                                      <p:to>
                                        <p:strVal val="hidden"/>
                                      </p:to>
                                    </p:set>
                                  </p:childTnLst>
                                </p:cTn>
                              </p:par>
                              <p:par>
                                <p:cTn id="9" presetID="1" presetClass="exit" presetSubtype="0" fill="hold" nodeType="withEffect">
                                  <p:stCondLst>
                                    <p:cond delay="0"/>
                                  </p:stCondLst>
                                  <p:childTnLst>
                                    <p:set>
                                      <p:cBhvr>
                                        <p:cTn id="10" dur="1" fill="hold">
                                          <p:stCondLst>
                                            <p:cond delay="0"/>
                                          </p:stCondLst>
                                        </p:cTn>
                                        <p:tgtEl>
                                          <p:spTgt spid="54"/>
                                        </p:tgtEl>
                                        <p:attrNameLst>
                                          <p:attrName>style.visibility</p:attrName>
                                        </p:attrNameLst>
                                      </p:cBhvr>
                                      <p:to>
                                        <p:strVal val="hidden"/>
                                      </p:to>
                                    </p:set>
                                  </p:childTnLst>
                                </p:cTn>
                              </p:par>
                              <p:par>
                                <p:cTn id="11" presetID="1" presetClass="entr" presetSubtype="0" fill="hold" nodeType="withEffect">
                                  <p:stCondLst>
                                    <p:cond delay="0"/>
                                  </p:stCondLst>
                                  <p:childTnLst>
                                    <p:set>
                                      <p:cBhvr>
                                        <p:cTn id="12" dur="1" fill="hold">
                                          <p:stCondLst>
                                            <p:cond delay="0"/>
                                          </p:stCondLst>
                                        </p:cTn>
                                        <p:tgtEl>
                                          <p:spTgt spid="61"/>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98"/>
                                        </p:tgtEl>
                                        <p:attrNameLst>
                                          <p:attrName>style.visibility</p:attrName>
                                        </p:attrNameLst>
                                      </p:cBhvr>
                                      <p:to>
                                        <p:strVal val="visible"/>
                                      </p:to>
                                    </p:set>
                                    <p:animEffect transition="in" filter="barn(inVertical)">
                                      <p:cBhvr>
                                        <p:cTn id="17" dur="500"/>
                                        <p:tgtEl>
                                          <p:spTgt spid="98"/>
                                        </p:tgtEl>
                                      </p:cBhvr>
                                    </p:animEffect>
                                  </p:childTnLst>
                                </p:cTn>
                              </p:par>
                              <p:par>
                                <p:cTn id="18" presetID="16" presetClass="entr" presetSubtype="21" fill="hold" nodeType="withEffect">
                                  <p:stCondLst>
                                    <p:cond delay="0"/>
                                  </p:stCondLst>
                                  <p:childTnLst>
                                    <p:set>
                                      <p:cBhvr>
                                        <p:cTn id="19" dur="1" fill="hold">
                                          <p:stCondLst>
                                            <p:cond delay="0"/>
                                          </p:stCondLst>
                                        </p:cTn>
                                        <p:tgtEl>
                                          <p:spTgt spid="88"/>
                                        </p:tgtEl>
                                        <p:attrNameLst>
                                          <p:attrName>style.visibility</p:attrName>
                                        </p:attrNameLst>
                                      </p:cBhvr>
                                      <p:to>
                                        <p:strVal val="visible"/>
                                      </p:to>
                                    </p:set>
                                    <p:animEffect transition="in" filter="barn(inVertical)">
                                      <p:cBhvr>
                                        <p:cTn id="20" dur="500"/>
                                        <p:tgtEl>
                                          <p:spTgt spid="88"/>
                                        </p:tgtEl>
                                      </p:cBhvr>
                                    </p:animEffect>
                                  </p:childTnLst>
                                </p:cTn>
                              </p:par>
                              <p:par>
                                <p:cTn id="21" presetID="16" presetClass="entr" presetSubtype="21" fill="hold" nodeType="withEffect">
                                  <p:stCondLst>
                                    <p:cond delay="0"/>
                                  </p:stCondLst>
                                  <p:childTnLst>
                                    <p:set>
                                      <p:cBhvr>
                                        <p:cTn id="22" dur="1" fill="hold">
                                          <p:stCondLst>
                                            <p:cond delay="0"/>
                                          </p:stCondLst>
                                        </p:cTn>
                                        <p:tgtEl>
                                          <p:spTgt spid="156672"/>
                                        </p:tgtEl>
                                        <p:attrNameLst>
                                          <p:attrName>style.visibility</p:attrName>
                                        </p:attrNameLst>
                                      </p:cBhvr>
                                      <p:to>
                                        <p:strVal val="visible"/>
                                      </p:to>
                                    </p:set>
                                    <p:animEffect transition="in" filter="barn(inVertical)">
                                      <p:cBhvr>
                                        <p:cTn id="23" dur="500"/>
                                        <p:tgtEl>
                                          <p:spTgt spid="156672"/>
                                        </p:tgtEl>
                                      </p:cBhvr>
                                    </p:animEffect>
                                  </p:childTnLst>
                                </p:cTn>
                              </p:par>
                              <p:par>
                                <p:cTn id="24" presetID="16" presetClass="entr" presetSubtype="21" fill="hold" nodeType="withEffect">
                                  <p:stCondLst>
                                    <p:cond delay="0"/>
                                  </p:stCondLst>
                                  <p:childTnLst>
                                    <p:set>
                                      <p:cBhvr>
                                        <p:cTn id="25" dur="1" fill="hold">
                                          <p:stCondLst>
                                            <p:cond delay="0"/>
                                          </p:stCondLst>
                                        </p:cTn>
                                        <p:tgtEl>
                                          <p:spTgt spid="113"/>
                                        </p:tgtEl>
                                        <p:attrNameLst>
                                          <p:attrName>style.visibility</p:attrName>
                                        </p:attrNameLst>
                                      </p:cBhvr>
                                      <p:to>
                                        <p:strVal val="visible"/>
                                      </p:to>
                                    </p:set>
                                    <p:animEffect transition="in" filter="barn(inVertical)">
                                      <p:cBhvr>
                                        <p:cTn id="26" dur="500"/>
                                        <p:tgtEl>
                                          <p:spTgt spid="113"/>
                                        </p:tgtEl>
                                      </p:cBhvr>
                                    </p:animEffec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56675"/>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46"/>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xit" presetSubtype="0" fill="hold" nodeType="clickEffect">
                                  <p:stCondLst>
                                    <p:cond delay="0"/>
                                  </p:stCondLst>
                                  <p:childTnLst>
                                    <p:set>
                                      <p:cBhvr>
                                        <p:cTn id="36" dur="1" fill="hold">
                                          <p:stCondLst>
                                            <p:cond delay="0"/>
                                          </p:stCondLst>
                                        </p:cTn>
                                        <p:tgtEl>
                                          <p:spTgt spid="98"/>
                                        </p:tgtEl>
                                        <p:attrNameLst>
                                          <p:attrName>style.visibility</p:attrName>
                                        </p:attrNameLst>
                                      </p:cBhvr>
                                      <p:to>
                                        <p:strVal val="hidden"/>
                                      </p:to>
                                    </p:set>
                                  </p:childTnLst>
                                </p:cTn>
                              </p:par>
                              <p:par>
                                <p:cTn id="37" presetID="1" presetClass="exit" presetSubtype="0" fill="hold" nodeType="withEffect">
                                  <p:stCondLst>
                                    <p:cond delay="0"/>
                                  </p:stCondLst>
                                  <p:childTnLst>
                                    <p:set>
                                      <p:cBhvr>
                                        <p:cTn id="38" dur="1" fill="hold">
                                          <p:stCondLst>
                                            <p:cond delay="0"/>
                                          </p:stCondLst>
                                        </p:cTn>
                                        <p:tgtEl>
                                          <p:spTgt spid="4"/>
                                        </p:tgtEl>
                                        <p:attrNameLst>
                                          <p:attrName>style.visibility</p:attrName>
                                        </p:attrNameLst>
                                      </p:cBhvr>
                                      <p:to>
                                        <p:strVal val="hidden"/>
                                      </p:to>
                                    </p:set>
                                  </p:childTnLst>
                                </p:cTn>
                              </p:par>
                              <p:par>
                                <p:cTn id="39" presetID="1" presetClass="exit" presetSubtype="0" fill="hold" nodeType="withEffect">
                                  <p:stCondLst>
                                    <p:cond delay="0"/>
                                  </p:stCondLst>
                                  <p:childTnLst>
                                    <p:set>
                                      <p:cBhvr>
                                        <p:cTn id="40" dur="1" fill="hold">
                                          <p:stCondLst>
                                            <p:cond delay="0"/>
                                          </p:stCondLst>
                                        </p:cTn>
                                        <p:tgtEl>
                                          <p:spTgt spid="88"/>
                                        </p:tgtEl>
                                        <p:attrNameLst>
                                          <p:attrName>style.visibility</p:attrName>
                                        </p:attrNameLst>
                                      </p:cBhvr>
                                      <p:to>
                                        <p:strVal val="hidden"/>
                                      </p:to>
                                    </p:set>
                                  </p:childTnLst>
                                </p:cTn>
                              </p:par>
                            </p:childTnLst>
                          </p:cTn>
                        </p:par>
                        <p:par>
                          <p:cTn id="41" fill="hold">
                            <p:stCondLst>
                              <p:cond delay="0"/>
                            </p:stCondLst>
                            <p:childTnLst>
                              <p:par>
                                <p:cTn id="42" presetID="22" presetClass="entr" presetSubtype="4" fill="hold" nodeType="afterEffect">
                                  <p:stCondLst>
                                    <p:cond delay="0"/>
                                  </p:stCondLst>
                                  <p:childTnLst>
                                    <p:set>
                                      <p:cBhvr>
                                        <p:cTn id="43" dur="1" fill="hold">
                                          <p:stCondLst>
                                            <p:cond delay="0"/>
                                          </p:stCondLst>
                                        </p:cTn>
                                        <p:tgtEl>
                                          <p:spTgt spid="74"/>
                                        </p:tgtEl>
                                        <p:attrNameLst>
                                          <p:attrName>style.visibility</p:attrName>
                                        </p:attrNameLst>
                                      </p:cBhvr>
                                      <p:to>
                                        <p:strVal val="visible"/>
                                      </p:to>
                                    </p:set>
                                    <p:animEffect transition="in" filter="wipe(down)">
                                      <p:cBhvr>
                                        <p:cTn id="44" dur="500"/>
                                        <p:tgtEl>
                                          <p:spTgt spid="74"/>
                                        </p:tgtEl>
                                      </p:cBhvr>
                                    </p:animEffect>
                                  </p:childTnLst>
                                </p:cTn>
                              </p:par>
                              <p:par>
                                <p:cTn id="45" presetID="22" presetClass="entr" presetSubtype="4" fill="hold" nodeType="withEffect">
                                  <p:stCondLst>
                                    <p:cond delay="0"/>
                                  </p:stCondLst>
                                  <p:childTnLst>
                                    <p:set>
                                      <p:cBhvr>
                                        <p:cTn id="46" dur="1" fill="hold">
                                          <p:stCondLst>
                                            <p:cond delay="0"/>
                                          </p:stCondLst>
                                        </p:cTn>
                                        <p:tgtEl>
                                          <p:spTgt spid="115"/>
                                        </p:tgtEl>
                                        <p:attrNameLst>
                                          <p:attrName>style.visibility</p:attrName>
                                        </p:attrNameLst>
                                      </p:cBhvr>
                                      <p:to>
                                        <p:strVal val="visible"/>
                                      </p:to>
                                    </p:set>
                                    <p:animEffect transition="in" filter="wipe(down)">
                                      <p:cBhvr>
                                        <p:cTn id="47" dur="500"/>
                                        <p:tgtEl>
                                          <p:spTgt spid="115"/>
                                        </p:tgtEl>
                                      </p:cBhvr>
                                    </p:animEffect>
                                  </p:childTnLst>
                                </p:cTn>
                              </p:par>
                              <p:par>
                                <p:cTn id="48" presetID="22" presetClass="entr" presetSubtype="4" fill="hold" nodeType="withEffect">
                                  <p:stCondLst>
                                    <p:cond delay="0"/>
                                  </p:stCondLst>
                                  <p:childTnLst>
                                    <p:set>
                                      <p:cBhvr>
                                        <p:cTn id="49" dur="1" fill="hold">
                                          <p:stCondLst>
                                            <p:cond delay="0"/>
                                          </p:stCondLst>
                                        </p:cTn>
                                        <p:tgtEl>
                                          <p:spTgt spid="125"/>
                                        </p:tgtEl>
                                        <p:attrNameLst>
                                          <p:attrName>style.visibility</p:attrName>
                                        </p:attrNameLst>
                                      </p:cBhvr>
                                      <p:to>
                                        <p:strVal val="visible"/>
                                      </p:to>
                                    </p:set>
                                    <p:animEffect transition="in" filter="wipe(down)">
                                      <p:cBhvr>
                                        <p:cTn id="50" dur="500"/>
                                        <p:tgtEl>
                                          <p:spTgt spid="125"/>
                                        </p:tgtEl>
                                      </p:cBhvr>
                                    </p:animEffect>
                                  </p:childTnLst>
                                </p:cTn>
                              </p:par>
                            </p:childTnLst>
                          </p:cTn>
                        </p:par>
                        <p:par>
                          <p:cTn id="51" fill="hold">
                            <p:stCondLst>
                              <p:cond delay="500"/>
                            </p:stCondLst>
                            <p:childTnLst>
                              <p:par>
                                <p:cTn id="52" presetID="1" presetClass="entr" presetSubtype="0" fill="hold" grpId="0" nodeType="afterEffect">
                                  <p:stCondLst>
                                    <p:cond delay="0"/>
                                  </p:stCondLst>
                                  <p:childTnLst>
                                    <p:set>
                                      <p:cBhvr>
                                        <p:cTn id="53" dur="1" fill="hold">
                                          <p:stCondLst>
                                            <p:cond delay="0"/>
                                          </p:stCondLst>
                                        </p:cTn>
                                        <p:tgtEl>
                                          <p:spTgt spid="13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7"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60648"/>
            <a:ext cx="8229600" cy="868362"/>
          </a:xfrm>
        </p:spPr>
        <p:txBody>
          <a:bodyPr>
            <a:normAutofit fontScale="90000"/>
          </a:bodyPr>
          <a:lstStyle/>
          <a:p>
            <a:r>
              <a:rPr lang="en-US" dirty="0" smtClean="0"/>
              <a:t>Background: Fence keys</a:t>
            </a:r>
            <a:endParaRPr lang="en-US" dirty="0"/>
          </a:p>
        </p:txBody>
      </p:sp>
      <p:sp>
        <p:nvSpPr>
          <p:cNvPr id="4" name="Rectangle 3"/>
          <p:cNvSpPr/>
          <p:nvPr/>
        </p:nvSpPr>
        <p:spPr>
          <a:xfrm>
            <a:off x="5396766" y="979504"/>
            <a:ext cx="1446502" cy="1074209"/>
          </a:xfrm>
          <a:prstGeom prst="rect">
            <a:avLst/>
          </a:prstGeom>
          <a:noFill/>
          <a:ln w="76200">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lIns="91440" tIns="45720" rtlCol="0" anchor="ctr"/>
          <a:lstStyle/>
          <a:p>
            <a:pPr algn="ctr" fontAlgn="auto">
              <a:lnSpc>
                <a:spcPct val="85000"/>
              </a:lnSpc>
              <a:spcBef>
                <a:spcPts val="0"/>
              </a:spcBef>
              <a:spcAft>
                <a:spcPts val="0"/>
              </a:spcAft>
            </a:pPr>
            <a:endParaRPr lang="en-US" sz="2000" dirty="0" smtClean="0">
              <a:solidFill>
                <a:prstClr val="white"/>
              </a:solidFill>
              <a:latin typeface="Franklin Gothic Book"/>
            </a:endParaRPr>
          </a:p>
        </p:txBody>
      </p:sp>
      <p:sp>
        <p:nvSpPr>
          <p:cNvPr id="5" name="Rounded Rectangle 4"/>
          <p:cNvSpPr/>
          <p:nvPr/>
        </p:nvSpPr>
        <p:spPr>
          <a:xfrm>
            <a:off x="5552762" y="1103200"/>
            <a:ext cx="106360" cy="917960"/>
          </a:xfrm>
          <a:prstGeom prst="roundRect">
            <a:avLst/>
          </a:prstGeom>
          <a:solidFill>
            <a:srgbClr val="FFFF0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91440" tIns="45720" rtlCol="0" anchor="ctr"/>
          <a:lstStyle/>
          <a:p>
            <a:pPr algn="ctr" fontAlgn="auto">
              <a:lnSpc>
                <a:spcPct val="85000"/>
              </a:lnSpc>
              <a:spcBef>
                <a:spcPts val="0"/>
              </a:spcBef>
              <a:spcAft>
                <a:spcPts val="0"/>
              </a:spcAft>
            </a:pPr>
            <a:endParaRPr lang="en-US" sz="2000" dirty="0" smtClean="0">
              <a:solidFill>
                <a:prstClr val="white"/>
              </a:solidFill>
              <a:latin typeface="Franklin Gothic Book"/>
            </a:endParaRPr>
          </a:p>
        </p:txBody>
      </p:sp>
      <p:sp>
        <p:nvSpPr>
          <p:cNvPr id="6" name="Rounded Rectangle 5"/>
          <p:cNvSpPr/>
          <p:nvPr/>
        </p:nvSpPr>
        <p:spPr>
          <a:xfrm>
            <a:off x="6070382" y="1109711"/>
            <a:ext cx="106360" cy="917960"/>
          </a:xfrm>
          <a:prstGeom prst="roundRect">
            <a:avLst/>
          </a:prstGeom>
          <a:solidFill>
            <a:schemeClr val="accent1">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91440" tIns="45720" rtlCol="0" anchor="ctr"/>
          <a:lstStyle/>
          <a:p>
            <a:pPr algn="ctr" fontAlgn="auto">
              <a:lnSpc>
                <a:spcPct val="85000"/>
              </a:lnSpc>
              <a:spcBef>
                <a:spcPts val="0"/>
              </a:spcBef>
              <a:spcAft>
                <a:spcPts val="0"/>
              </a:spcAft>
            </a:pPr>
            <a:endParaRPr lang="en-US" sz="2000" dirty="0" smtClean="0">
              <a:solidFill>
                <a:prstClr val="white"/>
              </a:solidFill>
              <a:latin typeface="Franklin Gothic Book"/>
            </a:endParaRPr>
          </a:p>
        </p:txBody>
      </p:sp>
      <p:sp>
        <p:nvSpPr>
          <p:cNvPr id="7" name="Rounded Rectangle 6"/>
          <p:cNvSpPr/>
          <p:nvPr/>
        </p:nvSpPr>
        <p:spPr>
          <a:xfrm>
            <a:off x="6616366" y="1103200"/>
            <a:ext cx="106360" cy="917960"/>
          </a:xfrm>
          <a:prstGeom prst="roundRect">
            <a:avLst/>
          </a:prstGeom>
          <a:solidFill>
            <a:schemeClr val="accent6">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91440" tIns="45720" rtlCol="0" anchor="ctr"/>
          <a:lstStyle/>
          <a:p>
            <a:pPr algn="ctr" fontAlgn="auto">
              <a:lnSpc>
                <a:spcPct val="85000"/>
              </a:lnSpc>
              <a:spcBef>
                <a:spcPts val="0"/>
              </a:spcBef>
              <a:spcAft>
                <a:spcPts val="0"/>
              </a:spcAft>
            </a:pPr>
            <a:endParaRPr lang="en-US" sz="2000" dirty="0" smtClean="0">
              <a:solidFill>
                <a:prstClr val="white"/>
              </a:solidFill>
              <a:latin typeface="Franklin Gothic Book"/>
            </a:endParaRPr>
          </a:p>
        </p:txBody>
      </p:sp>
      <p:sp>
        <p:nvSpPr>
          <p:cNvPr id="8" name="Rectangle 7"/>
          <p:cNvSpPr/>
          <p:nvPr/>
        </p:nvSpPr>
        <p:spPr>
          <a:xfrm>
            <a:off x="3539004" y="2984693"/>
            <a:ext cx="1446502" cy="1074209"/>
          </a:xfrm>
          <a:prstGeom prst="rect">
            <a:avLst/>
          </a:prstGeom>
          <a:noFill/>
          <a:ln w="76200">
            <a:solidFill>
              <a:srgbClr val="FFFF00"/>
            </a:solidFill>
          </a:ln>
          <a:effectLst/>
        </p:spPr>
        <p:style>
          <a:lnRef idx="2">
            <a:schemeClr val="accent1">
              <a:shade val="50000"/>
            </a:schemeClr>
          </a:lnRef>
          <a:fillRef idx="1">
            <a:schemeClr val="accent1"/>
          </a:fillRef>
          <a:effectRef idx="0">
            <a:schemeClr val="accent1"/>
          </a:effectRef>
          <a:fontRef idx="minor">
            <a:schemeClr val="lt1"/>
          </a:fontRef>
        </p:style>
        <p:txBody>
          <a:bodyPr lIns="91440" tIns="45720" rtlCol="0" anchor="ctr"/>
          <a:lstStyle/>
          <a:p>
            <a:pPr algn="ctr" fontAlgn="auto">
              <a:lnSpc>
                <a:spcPct val="85000"/>
              </a:lnSpc>
              <a:spcBef>
                <a:spcPts val="0"/>
              </a:spcBef>
              <a:spcAft>
                <a:spcPts val="0"/>
              </a:spcAft>
            </a:pPr>
            <a:endParaRPr lang="en-US" sz="2000" dirty="0" smtClean="0">
              <a:solidFill>
                <a:prstClr val="white"/>
              </a:solidFill>
              <a:latin typeface="Franklin Gothic Book"/>
            </a:endParaRPr>
          </a:p>
        </p:txBody>
      </p:sp>
      <p:sp>
        <p:nvSpPr>
          <p:cNvPr id="9" name="Rounded Rectangle 8"/>
          <p:cNvSpPr/>
          <p:nvPr/>
        </p:nvSpPr>
        <p:spPr>
          <a:xfrm>
            <a:off x="3758816" y="3069328"/>
            <a:ext cx="106360" cy="917960"/>
          </a:xfrm>
          <a:prstGeom prst="roundRect">
            <a:avLst/>
          </a:prstGeom>
          <a:solidFill>
            <a:schemeClr val="accent3">
              <a:lumMod val="60000"/>
              <a:lumOff val="4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91440" tIns="45720" rtlCol="0" anchor="ctr"/>
          <a:lstStyle/>
          <a:p>
            <a:pPr algn="ctr" fontAlgn="auto">
              <a:lnSpc>
                <a:spcPct val="85000"/>
              </a:lnSpc>
              <a:spcBef>
                <a:spcPts val="0"/>
              </a:spcBef>
              <a:spcAft>
                <a:spcPts val="0"/>
              </a:spcAft>
            </a:pPr>
            <a:endParaRPr lang="en-US" sz="2000" dirty="0" smtClean="0">
              <a:solidFill>
                <a:prstClr val="white"/>
              </a:solidFill>
              <a:latin typeface="Franklin Gothic Book"/>
            </a:endParaRPr>
          </a:p>
        </p:txBody>
      </p:sp>
      <p:sp>
        <p:nvSpPr>
          <p:cNvPr id="10" name="Rounded Rectangle 9"/>
          <p:cNvSpPr/>
          <p:nvPr/>
        </p:nvSpPr>
        <p:spPr>
          <a:xfrm>
            <a:off x="4240983" y="3082349"/>
            <a:ext cx="106360" cy="917960"/>
          </a:xfrm>
          <a:prstGeom prst="roundRect">
            <a:avLst/>
          </a:prstGeom>
          <a:solidFill>
            <a:srgbClr val="FFC00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91440" tIns="45720" rtlCol="0" anchor="ctr"/>
          <a:lstStyle/>
          <a:p>
            <a:pPr algn="ctr" fontAlgn="auto">
              <a:lnSpc>
                <a:spcPct val="85000"/>
              </a:lnSpc>
              <a:spcBef>
                <a:spcPts val="0"/>
              </a:spcBef>
              <a:spcAft>
                <a:spcPts val="0"/>
              </a:spcAft>
            </a:pPr>
            <a:endParaRPr lang="en-US" sz="2000" dirty="0" smtClean="0">
              <a:solidFill>
                <a:prstClr val="white"/>
              </a:solidFill>
              <a:latin typeface="Franklin Gothic Book"/>
            </a:endParaRPr>
          </a:p>
        </p:txBody>
      </p:sp>
      <p:sp>
        <p:nvSpPr>
          <p:cNvPr id="11" name="Rounded Rectangle 10"/>
          <p:cNvSpPr/>
          <p:nvPr/>
        </p:nvSpPr>
        <p:spPr>
          <a:xfrm>
            <a:off x="4701878" y="3075838"/>
            <a:ext cx="106360" cy="917960"/>
          </a:xfrm>
          <a:prstGeom prst="roundRect">
            <a:avLst/>
          </a:prstGeom>
          <a:solidFill>
            <a:srgbClr val="92D05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91440" tIns="45720" rtlCol="0" anchor="ctr"/>
          <a:lstStyle/>
          <a:p>
            <a:pPr algn="ctr" fontAlgn="auto">
              <a:lnSpc>
                <a:spcPct val="85000"/>
              </a:lnSpc>
              <a:spcBef>
                <a:spcPts val="0"/>
              </a:spcBef>
              <a:spcAft>
                <a:spcPts val="0"/>
              </a:spcAft>
            </a:pPr>
            <a:endParaRPr lang="en-US" sz="2000" dirty="0" smtClean="0">
              <a:solidFill>
                <a:prstClr val="white"/>
              </a:solidFill>
              <a:latin typeface="Franklin Gothic Book"/>
            </a:endParaRPr>
          </a:p>
        </p:txBody>
      </p:sp>
      <p:sp>
        <p:nvSpPr>
          <p:cNvPr id="12" name="Rectangle 11"/>
          <p:cNvSpPr/>
          <p:nvPr/>
        </p:nvSpPr>
        <p:spPr>
          <a:xfrm>
            <a:off x="1695424" y="4944311"/>
            <a:ext cx="1446502" cy="1074209"/>
          </a:xfrm>
          <a:prstGeom prst="rect">
            <a:avLst/>
          </a:prstGeom>
          <a:noFill/>
          <a:ln w="76200">
            <a:solidFill>
              <a:schemeClr val="accent3">
                <a:lumMod val="60000"/>
                <a:lumOff val="4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lIns="91440" tIns="45720" rtlCol="0" anchor="ctr"/>
          <a:lstStyle/>
          <a:p>
            <a:pPr algn="ctr" fontAlgn="auto">
              <a:lnSpc>
                <a:spcPct val="85000"/>
              </a:lnSpc>
              <a:spcBef>
                <a:spcPts val="0"/>
              </a:spcBef>
              <a:spcAft>
                <a:spcPts val="0"/>
              </a:spcAft>
            </a:pPr>
            <a:endParaRPr lang="en-US" sz="2000" dirty="0" smtClean="0">
              <a:solidFill>
                <a:prstClr val="white"/>
              </a:solidFill>
              <a:latin typeface="Franklin Gothic Book"/>
            </a:endParaRPr>
          </a:p>
        </p:txBody>
      </p:sp>
      <p:sp>
        <p:nvSpPr>
          <p:cNvPr id="13" name="Rounded Rectangle 12"/>
          <p:cNvSpPr/>
          <p:nvPr/>
        </p:nvSpPr>
        <p:spPr>
          <a:xfrm>
            <a:off x="1915236" y="5022435"/>
            <a:ext cx="106360" cy="917960"/>
          </a:xfrm>
          <a:prstGeom prst="roundRect">
            <a:avLst/>
          </a:prstGeom>
          <a:solidFill>
            <a:schemeClr val="tx2">
              <a:lumMod val="60000"/>
              <a:lumOff val="4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91440" tIns="45720" rtlCol="0" anchor="ctr"/>
          <a:lstStyle/>
          <a:p>
            <a:pPr algn="ctr" fontAlgn="auto">
              <a:lnSpc>
                <a:spcPct val="85000"/>
              </a:lnSpc>
              <a:spcBef>
                <a:spcPts val="0"/>
              </a:spcBef>
              <a:spcAft>
                <a:spcPts val="0"/>
              </a:spcAft>
            </a:pPr>
            <a:endParaRPr lang="en-US" sz="2000" dirty="0" smtClean="0">
              <a:solidFill>
                <a:prstClr val="white"/>
              </a:solidFill>
              <a:latin typeface="Franklin Gothic Book"/>
            </a:endParaRPr>
          </a:p>
        </p:txBody>
      </p:sp>
      <p:sp>
        <p:nvSpPr>
          <p:cNvPr id="14" name="Rounded Rectangle 13"/>
          <p:cNvSpPr/>
          <p:nvPr/>
        </p:nvSpPr>
        <p:spPr>
          <a:xfrm>
            <a:off x="2103848" y="5022435"/>
            <a:ext cx="106360" cy="917960"/>
          </a:xfrm>
          <a:prstGeom prst="roundRect">
            <a:avLst/>
          </a:prstGeom>
          <a:solidFill>
            <a:schemeClr val="tx2">
              <a:lumMod val="60000"/>
              <a:lumOff val="4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91440" tIns="45720" rtlCol="0" anchor="ctr"/>
          <a:lstStyle/>
          <a:p>
            <a:pPr algn="ctr" fontAlgn="auto">
              <a:lnSpc>
                <a:spcPct val="85000"/>
              </a:lnSpc>
              <a:spcBef>
                <a:spcPts val="0"/>
              </a:spcBef>
              <a:spcAft>
                <a:spcPts val="0"/>
              </a:spcAft>
            </a:pPr>
            <a:endParaRPr lang="en-US" sz="2000" dirty="0" smtClean="0">
              <a:solidFill>
                <a:prstClr val="white"/>
              </a:solidFill>
              <a:latin typeface="Franklin Gothic Book"/>
            </a:endParaRPr>
          </a:p>
        </p:txBody>
      </p:sp>
      <p:sp>
        <p:nvSpPr>
          <p:cNvPr id="15" name="Rounded Rectangle 14"/>
          <p:cNvSpPr/>
          <p:nvPr/>
        </p:nvSpPr>
        <p:spPr>
          <a:xfrm>
            <a:off x="2292460" y="5022435"/>
            <a:ext cx="106360" cy="917960"/>
          </a:xfrm>
          <a:prstGeom prst="roundRect">
            <a:avLst/>
          </a:prstGeom>
          <a:solidFill>
            <a:schemeClr val="tx2">
              <a:lumMod val="60000"/>
              <a:lumOff val="4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91440" tIns="45720" rtlCol="0" anchor="ctr"/>
          <a:lstStyle/>
          <a:p>
            <a:pPr algn="ctr" fontAlgn="auto">
              <a:lnSpc>
                <a:spcPct val="85000"/>
              </a:lnSpc>
              <a:spcBef>
                <a:spcPts val="0"/>
              </a:spcBef>
              <a:spcAft>
                <a:spcPts val="0"/>
              </a:spcAft>
            </a:pPr>
            <a:endParaRPr lang="en-US" sz="2000" dirty="0" smtClean="0">
              <a:solidFill>
                <a:prstClr val="white"/>
              </a:solidFill>
              <a:latin typeface="Franklin Gothic Book"/>
            </a:endParaRPr>
          </a:p>
        </p:txBody>
      </p:sp>
      <p:sp>
        <p:nvSpPr>
          <p:cNvPr id="16" name="Rounded Rectangle 15"/>
          <p:cNvSpPr/>
          <p:nvPr/>
        </p:nvSpPr>
        <p:spPr>
          <a:xfrm>
            <a:off x="2523617" y="5022435"/>
            <a:ext cx="106360" cy="917960"/>
          </a:xfrm>
          <a:prstGeom prst="roundRect">
            <a:avLst/>
          </a:prstGeom>
          <a:noFill/>
          <a:ln w="60325">
            <a:solidFill>
              <a:srgbClr val="FF0000"/>
            </a:solid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lIns="91440" tIns="45720" rtlCol="0" anchor="ctr"/>
          <a:lstStyle/>
          <a:p>
            <a:pPr algn="ctr" fontAlgn="auto">
              <a:lnSpc>
                <a:spcPct val="85000"/>
              </a:lnSpc>
              <a:spcBef>
                <a:spcPts val="0"/>
              </a:spcBef>
              <a:spcAft>
                <a:spcPts val="0"/>
              </a:spcAft>
            </a:pPr>
            <a:endParaRPr lang="en-US" sz="2000" dirty="0" smtClean="0">
              <a:solidFill>
                <a:prstClr val="white"/>
              </a:solidFill>
              <a:latin typeface="Franklin Gothic Book"/>
            </a:endParaRPr>
          </a:p>
        </p:txBody>
      </p:sp>
      <p:sp>
        <p:nvSpPr>
          <p:cNvPr id="17" name="Rounded Rectangle 16"/>
          <p:cNvSpPr/>
          <p:nvPr/>
        </p:nvSpPr>
        <p:spPr>
          <a:xfrm>
            <a:off x="2712230" y="5022435"/>
            <a:ext cx="106360" cy="917960"/>
          </a:xfrm>
          <a:prstGeom prst="roundRect">
            <a:avLst/>
          </a:prstGeom>
          <a:noFill/>
          <a:ln w="60325">
            <a:solidFill>
              <a:srgbClr val="FF0000"/>
            </a:solid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lIns="91440" tIns="45720" rtlCol="0" anchor="ctr"/>
          <a:lstStyle/>
          <a:p>
            <a:pPr algn="ctr" fontAlgn="auto">
              <a:lnSpc>
                <a:spcPct val="85000"/>
              </a:lnSpc>
              <a:spcBef>
                <a:spcPts val="0"/>
              </a:spcBef>
              <a:spcAft>
                <a:spcPts val="0"/>
              </a:spcAft>
            </a:pPr>
            <a:endParaRPr lang="en-US" sz="2000" dirty="0" smtClean="0">
              <a:solidFill>
                <a:prstClr val="white"/>
              </a:solidFill>
              <a:latin typeface="Franklin Gothic Book"/>
            </a:endParaRPr>
          </a:p>
        </p:txBody>
      </p:sp>
      <p:sp>
        <p:nvSpPr>
          <p:cNvPr id="18" name="Rounded Rectangle 17"/>
          <p:cNvSpPr/>
          <p:nvPr/>
        </p:nvSpPr>
        <p:spPr>
          <a:xfrm>
            <a:off x="2900842" y="5022435"/>
            <a:ext cx="106360" cy="917960"/>
          </a:xfrm>
          <a:prstGeom prst="roundRect">
            <a:avLst/>
          </a:prstGeom>
          <a:noFill/>
          <a:ln w="60325">
            <a:solidFill>
              <a:srgbClr val="FF0000"/>
            </a:solid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lIns="91440" tIns="45720" rtlCol="0" anchor="ctr"/>
          <a:lstStyle/>
          <a:p>
            <a:pPr algn="ctr" fontAlgn="auto">
              <a:lnSpc>
                <a:spcPct val="85000"/>
              </a:lnSpc>
              <a:spcBef>
                <a:spcPts val="0"/>
              </a:spcBef>
              <a:spcAft>
                <a:spcPts val="0"/>
              </a:spcAft>
            </a:pPr>
            <a:endParaRPr lang="en-US" sz="2000" dirty="0" smtClean="0">
              <a:solidFill>
                <a:prstClr val="white"/>
              </a:solidFill>
              <a:latin typeface="Franklin Gothic Book"/>
            </a:endParaRPr>
          </a:p>
        </p:txBody>
      </p:sp>
      <p:sp>
        <p:nvSpPr>
          <p:cNvPr id="23" name="Rectangle 22"/>
          <p:cNvSpPr/>
          <p:nvPr/>
        </p:nvSpPr>
        <p:spPr>
          <a:xfrm>
            <a:off x="6843268" y="4905248"/>
            <a:ext cx="1446502" cy="1074209"/>
          </a:xfrm>
          <a:prstGeom prst="rect">
            <a:avLst/>
          </a:prstGeom>
          <a:noFill/>
          <a:ln w="76200">
            <a:solidFill>
              <a:srgbClr val="FFC000"/>
            </a:solidFill>
          </a:ln>
          <a:effectLst/>
        </p:spPr>
        <p:style>
          <a:lnRef idx="2">
            <a:schemeClr val="accent1">
              <a:shade val="50000"/>
            </a:schemeClr>
          </a:lnRef>
          <a:fillRef idx="1">
            <a:schemeClr val="accent1"/>
          </a:fillRef>
          <a:effectRef idx="0">
            <a:schemeClr val="accent1"/>
          </a:effectRef>
          <a:fontRef idx="minor">
            <a:schemeClr val="lt1"/>
          </a:fontRef>
        </p:style>
        <p:txBody>
          <a:bodyPr lIns="91440" tIns="45720" rtlCol="0" anchor="ctr"/>
          <a:lstStyle/>
          <a:p>
            <a:pPr algn="ctr" fontAlgn="auto">
              <a:lnSpc>
                <a:spcPct val="85000"/>
              </a:lnSpc>
              <a:spcBef>
                <a:spcPts val="0"/>
              </a:spcBef>
              <a:spcAft>
                <a:spcPts val="0"/>
              </a:spcAft>
            </a:pPr>
            <a:endParaRPr lang="en-US" sz="2000" dirty="0" smtClean="0">
              <a:solidFill>
                <a:prstClr val="white"/>
              </a:solidFill>
              <a:latin typeface="Franklin Gothic Book"/>
            </a:endParaRPr>
          </a:p>
        </p:txBody>
      </p:sp>
      <p:sp>
        <p:nvSpPr>
          <p:cNvPr id="24" name="Rounded Rectangle 23"/>
          <p:cNvSpPr/>
          <p:nvPr/>
        </p:nvSpPr>
        <p:spPr>
          <a:xfrm>
            <a:off x="7063079" y="4983373"/>
            <a:ext cx="106360" cy="917960"/>
          </a:xfrm>
          <a:prstGeom prst="roundRect">
            <a:avLst/>
          </a:prstGeom>
          <a:solidFill>
            <a:schemeClr val="tx2">
              <a:lumMod val="60000"/>
              <a:lumOff val="4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91440" tIns="45720" rtlCol="0" anchor="ctr"/>
          <a:lstStyle/>
          <a:p>
            <a:pPr algn="ctr" fontAlgn="auto">
              <a:lnSpc>
                <a:spcPct val="85000"/>
              </a:lnSpc>
              <a:spcBef>
                <a:spcPts val="0"/>
              </a:spcBef>
              <a:spcAft>
                <a:spcPts val="0"/>
              </a:spcAft>
            </a:pPr>
            <a:endParaRPr lang="en-US" sz="2000" dirty="0" smtClean="0">
              <a:solidFill>
                <a:prstClr val="white"/>
              </a:solidFill>
              <a:latin typeface="Franklin Gothic Book"/>
            </a:endParaRPr>
          </a:p>
        </p:txBody>
      </p:sp>
      <p:sp>
        <p:nvSpPr>
          <p:cNvPr id="25" name="Rounded Rectangle 24"/>
          <p:cNvSpPr/>
          <p:nvPr/>
        </p:nvSpPr>
        <p:spPr>
          <a:xfrm>
            <a:off x="7440304" y="4983373"/>
            <a:ext cx="106360" cy="917960"/>
          </a:xfrm>
          <a:prstGeom prst="roundRect">
            <a:avLst/>
          </a:prstGeom>
          <a:solidFill>
            <a:schemeClr val="tx2">
              <a:lumMod val="60000"/>
              <a:lumOff val="4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91440" tIns="45720" rtlCol="0" anchor="ctr"/>
          <a:lstStyle/>
          <a:p>
            <a:pPr algn="ctr" fontAlgn="auto">
              <a:lnSpc>
                <a:spcPct val="85000"/>
              </a:lnSpc>
              <a:spcBef>
                <a:spcPts val="0"/>
              </a:spcBef>
              <a:spcAft>
                <a:spcPts val="0"/>
              </a:spcAft>
            </a:pPr>
            <a:endParaRPr lang="en-US" sz="2000" dirty="0" smtClean="0">
              <a:solidFill>
                <a:prstClr val="white"/>
              </a:solidFill>
              <a:latin typeface="Franklin Gothic Book"/>
            </a:endParaRPr>
          </a:p>
        </p:txBody>
      </p:sp>
      <p:sp>
        <p:nvSpPr>
          <p:cNvPr id="26" name="Rounded Rectangle 25"/>
          <p:cNvSpPr/>
          <p:nvPr/>
        </p:nvSpPr>
        <p:spPr>
          <a:xfrm>
            <a:off x="8006142" y="4983373"/>
            <a:ext cx="106360" cy="917960"/>
          </a:xfrm>
          <a:prstGeom prst="roundRect">
            <a:avLst/>
          </a:prstGeom>
          <a:solidFill>
            <a:schemeClr val="tx2">
              <a:lumMod val="60000"/>
              <a:lumOff val="4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91440" tIns="45720" rtlCol="0" anchor="ctr"/>
          <a:lstStyle/>
          <a:p>
            <a:pPr algn="ctr" fontAlgn="auto">
              <a:lnSpc>
                <a:spcPct val="85000"/>
              </a:lnSpc>
              <a:spcBef>
                <a:spcPts val="0"/>
              </a:spcBef>
              <a:spcAft>
                <a:spcPts val="0"/>
              </a:spcAft>
            </a:pPr>
            <a:endParaRPr lang="en-US" sz="2000" dirty="0" smtClean="0">
              <a:solidFill>
                <a:prstClr val="white"/>
              </a:solidFill>
              <a:latin typeface="Franklin Gothic Book"/>
            </a:endParaRPr>
          </a:p>
        </p:txBody>
      </p:sp>
      <p:sp>
        <p:nvSpPr>
          <p:cNvPr id="28" name="Rectangle 27"/>
          <p:cNvSpPr/>
          <p:nvPr/>
        </p:nvSpPr>
        <p:spPr>
          <a:xfrm>
            <a:off x="4035353" y="5660450"/>
            <a:ext cx="255265" cy="169269"/>
          </a:xfrm>
          <a:prstGeom prst="rect">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lIns="91440" tIns="45720" rtlCol="0" anchor="ctr"/>
          <a:lstStyle/>
          <a:p>
            <a:pPr algn="ctr" fontAlgn="auto">
              <a:lnSpc>
                <a:spcPct val="85000"/>
              </a:lnSpc>
              <a:spcBef>
                <a:spcPts val="0"/>
              </a:spcBef>
              <a:spcAft>
                <a:spcPts val="0"/>
              </a:spcAft>
            </a:pPr>
            <a:endParaRPr lang="en-US" sz="2000" dirty="0" smtClean="0">
              <a:solidFill>
                <a:prstClr val="white"/>
              </a:solidFill>
              <a:latin typeface="Franklin Gothic Book"/>
            </a:endParaRPr>
          </a:p>
        </p:txBody>
      </p:sp>
      <p:cxnSp>
        <p:nvCxnSpPr>
          <p:cNvPr id="29" name="Straight Connector 28"/>
          <p:cNvCxnSpPr>
            <a:stCxn id="5" idx="2"/>
            <a:endCxn id="8" idx="0"/>
          </p:cNvCxnSpPr>
          <p:nvPr/>
        </p:nvCxnSpPr>
        <p:spPr>
          <a:xfrm rot="5400000">
            <a:off x="4452332" y="1831084"/>
            <a:ext cx="963533" cy="1343687"/>
          </a:xfrm>
          <a:prstGeom prst="line">
            <a:avLst/>
          </a:prstGeom>
          <a:ln w="254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30" name="Straight Connector 29"/>
          <p:cNvCxnSpPr>
            <a:stCxn id="9" idx="2"/>
            <a:endCxn id="12" idx="0"/>
          </p:cNvCxnSpPr>
          <p:nvPr/>
        </p:nvCxnSpPr>
        <p:spPr>
          <a:xfrm rot="5400000">
            <a:off x="2636824" y="3769139"/>
            <a:ext cx="957022" cy="1393321"/>
          </a:xfrm>
          <a:prstGeom prst="line">
            <a:avLst/>
          </a:prstGeom>
          <a:ln w="254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a:stCxn id="10" idx="2"/>
            <a:endCxn id="23" idx="0"/>
          </p:cNvCxnSpPr>
          <p:nvPr/>
        </p:nvCxnSpPr>
        <p:spPr>
          <a:xfrm rot="16200000" flipH="1">
            <a:off x="5477871" y="2816601"/>
            <a:ext cx="904940" cy="3272355"/>
          </a:xfrm>
          <a:prstGeom prst="line">
            <a:avLst/>
          </a:prstGeom>
          <a:ln w="254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a:stCxn id="6" idx="2"/>
          </p:cNvCxnSpPr>
          <p:nvPr/>
        </p:nvCxnSpPr>
        <p:spPr>
          <a:xfrm rot="16200000" flipH="1">
            <a:off x="6811275" y="1339958"/>
            <a:ext cx="833326" cy="2208751"/>
          </a:xfrm>
          <a:prstGeom prst="line">
            <a:avLst/>
          </a:prstGeom>
          <a:ln w="254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grpSp>
        <p:nvGrpSpPr>
          <p:cNvPr id="33" name="Group 32"/>
          <p:cNvGrpSpPr/>
          <p:nvPr/>
        </p:nvGrpSpPr>
        <p:grpSpPr>
          <a:xfrm flipH="1">
            <a:off x="1284164" y="3844060"/>
            <a:ext cx="497923" cy="1367175"/>
            <a:chOff x="-6355080" y="9230360"/>
            <a:chExt cx="1754292" cy="6207760"/>
          </a:xfrm>
        </p:grpSpPr>
        <p:grpSp>
          <p:nvGrpSpPr>
            <p:cNvPr id="34" name="Group 440"/>
            <p:cNvGrpSpPr/>
            <p:nvPr/>
          </p:nvGrpSpPr>
          <p:grpSpPr>
            <a:xfrm>
              <a:off x="-6355080" y="11628120"/>
              <a:ext cx="799252" cy="3810000"/>
              <a:chOff x="-6355080" y="11628120"/>
              <a:chExt cx="799252" cy="3810000"/>
            </a:xfrm>
          </p:grpSpPr>
          <p:sp>
            <p:nvSpPr>
              <p:cNvPr id="46" name="Parallelogram 45"/>
              <p:cNvSpPr/>
              <p:nvPr/>
            </p:nvSpPr>
            <p:spPr>
              <a:xfrm>
                <a:off x="-6355080" y="11628120"/>
                <a:ext cx="777240" cy="411480"/>
              </a:xfrm>
              <a:prstGeom prst="parallelogram">
                <a:avLst>
                  <a:gd name="adj" fmla="val 40000"/>
                </a:avLst>
              </a:prstGeom>
              <a:noFill/>
              <a:ln w="63500">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lIns="91440" tIns="45720" rtlCol="0" anchor="ctr"/>
              <a:lstStyle/>
              <a:p>
                <a:pPr algn="ctr" fontAlgn="auto">
                  <a:lnSpc>
                    <a:spcPct val="85000"/>
                  </a:lnSpc>
                  <a:spcBef>
                    <a:spcPts val="0"/>
                  </a:spcBef>
                  <a:spcAft>
                    <a:spcPts val="0"/>
                  </a:spcAft>
                </a:pPr>
                <a:endParaRPr lang="en-US" sz="2000" dirty="0" smtClean="0">
                  <a:solidFill>
                    <a:prstClr val="white"/>
                  </a:solidFill>
                  <a:latin typeface="Franklin Gothic Book"/>
                </a:endParaRPr>
              </a:p>
            </p:txBody>
          </p:sp>
          <p:sp>
            <p:nvSpPr>
              <p:cNvPr id="47" name="Rectangle 46"/>
              <p:cNvSpPr/>
              <p:nvPr/>
            </p:nvSpPr>
            <p:spPr>
              <a:xfrm>
                <a:off x="-6355080" y="12024360"/>
                <a:ext cx="640080" cy="3413760"/>
              </a:xfrm>
              <a:prstGeom prst="rect">
                <a:avLst/>
              </a:prstGeom>
              <a:noFill/>
              <a:ln w="63500">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lIns="91440" tIns="45720" rtlCol="0" anchor="ctr"/>
              <a:lstStyle/>
              <a:p>
                <a:pPr algn="ctr" fontAlgn="auto">
                  <a:lnSpc>
                    <a:spcPct val="85000"/>
                  </a:lnSpc>
                  <a:spcBef>
                    <a:spcPts val="0"/>
                  </a:spcBef>
                  <a:spcAft>
                    <a:spcPts val="0"/>
                  </a:spcAft>
                </a:pPr>
                <a:endParaRPr lang="en-US" sz="2000" dirty="0" smtClean="0">
                  <a:solidFill>
                    <a:prstClr val="white"/>
                  </a:solidFill>
                  <a:latin typeface="Franklin Gothic Book"/>
                </a:endParaRPr>
              </a:p>
            </p:txBody>
          </p:sp>
          <p:sp>
            <p:nvSpPr>
              <p:cNvPr id="48" name="Freeform 47"/>
              <p:cNvSpPr/>
              <p:nvPr/>
            </p:nvSpPr>
            <p:spPr>
              <a:xfrm>
                <a:off x="-5715001" y="11643360"/>
                <a:ext cx="159173" cy="3764280"/>
              </a:xfrm>
              <a:custGeom>
                <a:avLst/>
                <a:gdLst>
                  <a:gd name="connsiteX0" fmla="*/ 182880 w 228600"/>
                  <a:gd name="connsiteY0" fmla="*/ 0 h 3825240"/>
                  <a:gd name="connsiteX1" fmla="*/ 45720 w 228600"/>
                  <a:gd name="connsiteY1" fmla="*/ 365760 h 3825240"/>
                  <a:gd name="connsiteX2" fmla="*/ 0 w 228600"/>
                  <a:gd name="connsiteY2" fmla="*/ 3825240 h 3825240"/>
                  <a:gd name="connsiteX3" fmla="*/ 228600 w 228600"/>
                  <a:gd name="connsiteY3" fmla="*/ 3520440 h 3825240"/>
                  <a:gd name="connsiteX4" fmla="*/ 182880 w 228600"/>
                  <a:gd name="connsiteY4" fmla="*/ 0 h 3825240"/>
                  <a:gd name="connsiteX0" fmla="*/ 233680 w 233680"/>
                  <a:gd name="connsiteY0" fmla="*/ 0 h 3804920"/>
                  <a:gd name="connsiteX1" fmla="*/ 45720 w 233680"/>
                  <a:gd name="connsiteY1" fmla="*/ 345440 h 3804920"/>
                  <a:gd name="connsiteX2" fmla="*/ 0 w 233680"/>
                  <a:gd name="connsiteY2" fmla="*/ 3804920 h 3804920"/>
                  <a:gd name="connsiteX3" fmla="*/ 228600 w 233680"/>
                  <a:gd name="connsiteY3" fmla="*/ 3500120 h 3804920"/>
                  <a:gd name="connsiteX4" fmla="*/ 233680 w 233680"/>
                  <a:gd name="connsiteY4" fmla="*/ 0 h 3804920"/>
                  <a:gd name="connsiteX0" fmla="*/ 233680 w 233680"/>
                  <a:gd name="connsiteY0" fmla="*/ 0 h 3804920"/>
                  <a:gd name="connsiteX1" fmla="*/ 45720 w 233680"/>
                  <a:gd name="connsiteY1" fmla="*/ 345440 h 3804920"/>
                  <a:gd name="connsiteX2" fmla="*/ 0 w 233680"/>
                  <a:gd name="connsiteY2" fmla="*/ 3804920 h 3804920"/>
                  <a:gd name="connsiteX3" fmla="*/ 218440 w 233680"/>
                  <a:gd name="connsiteY3" fmla="*/ 3418840 h 3804920"/>
                  <a:gd name="connsiteX4" fmla="*/ 233680 w 233680"/>
                  <a:gd name="connsiteY4" fmla="*/ 0 h 3804920"/>
                  <a:gd name="connsiteX0" fmla="*/ 172720 w 220133"/>
                  <a:gd name="connsiteY0" fmla="*/ 0 h 3804920"/>
                  <a:gd name="connsiteX1" fmla="*/ 45720 w 220133"/>
                  <a:gd name="connsiteY1" fmla="*/ 345440 h 3804920"/>
                  <a:gd name="connsiteX2" fmla="*/ 0 w 220133"/>
                  <a:gd name="connsiteY2" fmla="*/ 3804920 h 3804920"/>
                  <a:gd name="connsiteX3" fmla="*/ 218440 w 220133"/>
                  <a:gd name="connsiteY3" fmla="*/ 3418840 h 3804920"/>
                  <a:gd name="connsiteX4" fmla="*/ 172720 w 220133"/>
                  <a:gd name="connsiteY4" fmla="*/ 0 h 3804920"/>
                  <a:gd name="connsiteX0" fmla="*/ 182880 w 220133"/>
                  <a:gd name="connsiteY0" fmla="*/ 0 h 3855720"/>
                  <a:gd name="connsiteX1" fmla="*/ 45720 w 220133"/>
                  <a:gd name="connsiteY1" fmla="*/ 396240 h 3855720"/>
                  <a:gd name="connsiteX2" fmla="*/ 0 w 220133"/>
                  <a:gd name="connsiteY2" fmla="*/ 3855720 h 3855720"/>
                  <a:gd name="connsiteX3" fmla="*/ 218440 w 220133"/>
                  <a:gd name="connsiteY3" fmla="*/ 3469640 h 3855720"/>
                  <a:gd name="connsiteX4" fmla="*/ 182880 w 220133"/>
                  <a:gd name="connsiteY4" fmla="*/ 0 h 3855720"/>
                  <a:gd name="connsiteX0" fmla="*/ 172720 w 220133"/>
                  <a:gd name="connsiteY0" fmla="*/ 0 h 3815080"/>
                  <a:gd name="connsiteX1" fmla="*/ 45720 w 220133"/>
                  <a:gd name="connsiteY1" fmla="*/ 355600 h 3815080"/>
                  <a:gd name="connsiteX2" fmla="*/ 0 w 220133"/>
                  <a:gd name="connsiteY2" fmla="*/ 3815080 h 3815080"/>
                  <a:gd name="connsiteX3" fmla="*/ 218440 w 220133"/>
                  <a:gd name="connsiteY3" fmla="*/ 3429000 h 3815080"/>
                  <a:gd name="connsiteX4" fmla="*/ 172720 w 220133"/>
                  <a:gd name="connsiteY4" fmla="*/ 0 h 3815080"/>
                  <a:gd name="connsiteX0" fmla="*/ 172720 w 189653"/>
                  <a:gd name="connsiteY0" fmla="*/ 0 h 3815080"/>
                  <a:gd name="connsiteX1" fmla="*/ 45720 w 189653"/>
                  <a:gd name="connsiteY1" fmla="*/ 355600 h 3815080"/>
                  <a:gd name="connsiteX2" fmla="*/ 0 w 189653"/>
                  <a:gd name="connsiteY2" fmla="*/ 3815080 h 3815080"/>
                  <a:gd name="connsiteX3" fmla="*/ 187960 w 189653"/>
                  <a:gd name="connsiteY3" fmla="*/ 3479800 h 3815080"/>
                  <a:gd name="connsiteX4" fmla="*/ 172720 w 189653"/>
                  <a:gd name="connsiteY4" fmla="*/ 0 h 3815080"/>
                  <a:gd name="connsiteX0" fmla="*/ 142240 w 159173"/>
                  <a:gd name="connsiteY0" fmla="*/ 0 h 3764280"/>
                  <a:gd name="connsiteX1" fmla="*/ 15240 w 159173"/>
                  <a:gd name="connsiteY1" fmla="*/ 355600 h 3764280"/>
                  <a:gd name="connsiteX2" fmla="*/ 0 w 159173"/>
                  <a:gd name="connsiteY2" fmla="*/ 3764280 h 3764280"/>
                  <a:gd name="connsiteX3" fmla="*/ 157480 w 159173"/>
                  <a:gd name="connsiteY3" fmla="*/ 3479800 h 3764280"/>
                  <a:gd name="connsiteX4" fmla="*/ 142240 w 159173"/>
                  <a:gd name="connsiteY4" fmla="*/ 0 h 3764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9173" h="3764280">
                    <a:moveTo>
                      <a:pt x="142240" y="0"/>
                    </a:moveTo>
                    <a:lnTo>
                      <a:pt x="15240" y="355600"/>
                    </a:lnTo>
                    <a:lnTo>
                      <a:pt x="0" y="3764280"/>
                    </a:lnTo>
                    <a:lnTo>
                      <a:pt x="157480" y="3479800"/>
                    </a:lnTo>
                    <a:cubicBezTo>
                      <a:pt x="159173" y="2313093"/>
                      <a:pt x="140547" y="1166707"/>
                      <a:pt x="142240" y="0"/>
                    </a:cubicBezTo>
                    <a:close/>
                  </a:path>
                </a:pathLst>
              </a:custGeom>
              <a:noFill/>
              <a:ln w="63500">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lIns="91440" tIns="45720" rtlCol="0" anchor="ctr"/>
              <a:lstStyle/>
              <a:p>
                <a:pPr algn="ctr" fontAlgn="auto">
                  <a:lnSpc>
                    <a:spcPct val="85000"/>
                  </a:lnSpc>
                  <a:spcBef>
                    <a:spcPts val="0"/>
                  </a:spcBef>
                  <a:spcAft>
                    <a:spcPts val="0"/>
                  </a:spcAft>
                </a:pPr>
                <a:endParaRPr lang="en-US" sz="2000" dirty="0" smtClean="0">
                  <a:solidFill>
                    <a:prstClr val="white"/>
                  </a:solidFill>
                  <a:latin typeface="Franklin Gothic Book"/>
                </a:endParaRPr>
              </a:p>
            </p:txBody>
          </p:sp>
        </p:grpSp>
        <p:grpSp>
          <p:nvGrpSpPr>
            <p:cNvPr id="35" name="Group 441"/>
            <p:cNvGrpSpPr/>
            <p:nvPr/>
          </p:nvGrpSpPr>
          <p:grpSpPr>
            <a:xfrm>
              <a:off x="-5400040" y="9230360"/>
              <a:ext cx="799252" cy="3810000"/>
              <a:chOff x="-6355080" y="11628120"/>
              <a:chExt cx="799252" cy="3810000"/>
            </a:xfrm>
          </p:grpSpPr>
          <p:sp>
            <p:nvSpPr>
              <p:cNvPr id="43" name="Parallelogram 42"/>
              <p:cNvSpPr/>
              <p:nvPr/>
            </p:nvSpPr>
            <p:spPr>
              <a:xfrm>
                <a:off x="-6355080" y="11628120"/>
                <a:ext cx="777240" cy="411480"/>
              </a:xfrm>
              <a:prstGeom prst="parallelogram">
                <a:avLst>
                  <a:gd name="adj" fmla="val 40000"/>
                </a:avLst>
              </a:prstGeom>
              <a:noFill/>
              <a:ln w="63500">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lIns="91440" tIns="45720" rtlCol="0" anchor="ctr"/>
              <a:lstStyle/>
              <a:p>
                <a:pPr algn="ctr" fontAlgn="auto">
                  <a:lnSpc>
                    <a:spcPct val="85000"/>
                  </a:lnSpc>
                  <a:spcBef>
                    <a:spcPts val="0"/>
                  </a:spcBef>
                  <a:spcAft>
                    <a:spcPts val="0"/>
                  </a:spcAft>
                </a:pPr>
                <a:endParaRPr lang="en-US" sz="2000" dirty="0" smtClean="0">
                  <a:solidFill>
                    <a:prstClr val="white"/>
                  </a:solidFill>
                  <a:latin typeface="Franklin Gothic Book"/>
                </a:endParaRPr>
              </a:p>
            </p:txBody>
          </p:sp>
          <p:sp>
            <p:nvSpPr>
              <p:cNvPr id="44" name="Rectangle 43"/>
              <p:cNvSpPr/>
              <p:nvPr/>
            </p:nvSpPr>
            <p:spPr>
              <a:xfrm>
                <a:off x="-6355080" y="12024360"/>
                <a:ext cx="640080" cy="3413760"/>
              </a:xfrm>
              <a:prstGeom prst="rect">
                <a:avLst/>
              </a:prstGeom>
              <a:noFill/>
              <a:ln w="63500">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lIns="91440" tIns="45720" rtlCol="0" anchor="ctr"/>
              <a:lstStyle/>
              <a:p>
                <a:pPr algn="ctr" fontAlgn="auto">
                  <a:lnSpc>
                    <a:spcPct val="85000"/>
                  </a:lnSpc>
                  <a:spcBef>
                    <a:spcPts val="0"/>
                  </a:spcBef>
                  <a:spcAft>
                    <a:spcPts val="0"/>
                  </a:spcAft>
                </a:pPr>
                <a:endParaRPr lang="en-US" sz="2000" dirty="0" smtClean="0">
                  <a:solidFill>
                    <a:prstClr val="white"/>
                  </a:solidFill>
                  <a:latin typeface="Franklin Gothic Book"/>
                </a:endParaRPr>
              </a:p>
            </p:txBody>
          </p:sp>
          <p:sp>
            <p:nvSpPr>
              <p:cNvPr id="45" name="Freeform 44"/>
              <p:cNvSpPr/>
              <p:nvPr/>
            </p:nvSpPr>
            <p:spPr>
              <a:xfrm>
                <a:off x="-5715001" y="11643360"/>
                <a:ext cx="159173" cy="3764280"/>
              </a:xfrm>
              <a:custGeom>
                <a:avLst/>
                <a:gdLst>
                  <a:gd name="connsiteX0" fmla="*/ 182880 w 228600"/>
                  <a:gd name="connsiteY0" fmla="*/ 0 h 3825240"/>
                  <a:gd name="connsiteX1" fmla="*/ 45720 w 228600"/>
                  <a:gd name="connsiteY1" fmla="*/ 365760 h 3825240"/>
                  <a:gd name="connsiteX2" fmla="*/ 0 w 228600"/>
                  <a:gd name="connsiteY2" fmla="*/ 3825240 h 3825240"/>
                  <a:gd name="connsiteX3" fmla="*/ 228600 w 228600"/>
                  <a:gd name="connsiteY3" fmla="*/ 3520440 h 3825240"/>
                  <a:gd name="connsiteX4" fmla="*/ 182880 w 228600"/>
                  <a:gd name="connsiteY4" fmla="*/ 0 h 3825240"/>
                  <a:gd name="connsiteX0" fmla="*/ 233680 w 233680"/>
                  <a:gd name="connsiteY0" fmla="*/ 0 h 3804920"/>
                  <a:gd name="connsiteX1" fmla="*/ 45720 w 233680"/>
                  <a:gd name="connsiteY1" fmla="*/ 345440 h 3804920"/>
                  <a:gd name="connsiteX2" fmla="*/ 0 w 233680"/>
                  <a:gd name="connsiteY2" fmla="*/ 3804920 h 3804920"/>
                  <a:gd name="connsiteX3" fmla="*/ 228600 w 233680"/>
                  <a:gd name="connsiteY3" fmla="*/ 3500120 h 3804920"/>
                  <a:gd name="connsiteX4" fmla="*/ 233680 w 233680"/>
                  <a:gd name="connsiteY4" fmla="*/ 0 h 3804920"/>
                  <a:gd name="connsiteX0" fmla="*/ 233680 w 233680"/>
                  <a:gd name="connsiteY0" fmla="*/ 0 h 3804920"/>
                  <a:gd name="connsiteX1" fmla="*/ 45720 w 233680"/>
                  <a:gd name="connsiteY1" fmla="*/ 345440 h 3804920"/>
                  <a:gd name="connsiteX2" fmla="*/ 0 w 233680"/>
                  <a:gd name="connsiteY2" fmla="*/ 3804920 h 3804920"/>
                  <a:gd name="connsiteX3" fmla="*/ 218440 w 233680"/>
                  <a:gd name="connsiteY3" fmla="*/ 3418840 h 3804920"/>
                  <a:gd name="connsiteX4" fmla="*/ 233680 w 233680"/>
                  <a:gd name="connsiteY4" fmla="*/ 0 h 3804920"/>
                  <a:gd name="connsiteX0" fmla="*/ 172720 w 220133"/>
                  <a:gd name="connsiteY0" fmla="*/ 0 h 3804920"/>
                  <a:gd name="connsiteX1" fmla="*/ 45720 w 220133"/>
                  <a:gd name="connsiteY1" fmla="*/ 345440 h 3804920"/>
                  <a:gd name="connsiteX2" fmla="*/ 0 w 220133"/>
                  <a:gd name="connsiteY2" fmla="*/ 3804920 h 3804920"/>
                  <a:gd name="connsiteX3" fmla="*/ 218440 w 220133"/>
                  <a:gd name="connsiteY3" fmla="*/ 3418840 h 3804920"/>
                  <a:gd name="connsiteX4" fmla="*/ 172720 w 220133"/>
                  <a:gd name="connsiteY4" fmla="*/ 0 h 3804920"/>
                  <a:gd name="connsiteX0" fmla="*/ 182880 w 220133"/>
                  <a:gd name="connsiteY0" fmla="*/ 0 h 3855720"/>
                  <a:gd name="connsiteX1" fmla="*/ 45720 w 220133"/>
                  <a:gd name="connsiteY1" fmla="*/ 396240 h 3855720"/>
                  <a:gd name="connsiteX2" fmla="*/ 0 w 220133"/>
                  <a:gd name="connsiteY2" fmla="*/ 3855720 h 3855720"/>
                  <a:gd name="connsiteX3" fmla="*/ 218440 w 220133"/>
                  <a:gd name="connsiteY3" fmla="*/ 3469640 h 3855720"/>
                  <a:gd name="connsiteX4" fmla="*/ 182880 w 220133"/>
                  <a:gd name="connsiteY4" fmla="*/ 0 h 3855720"/>
                  <a:gd name="connsiteX0" fmla="*/ 172720 w 220133"/>
                  <a:gd name="connsiteY0" fmla="*/ 0 h 3815080"/>
                  <a:gd name="connsiteX1" fmla="*/ 45720 w 220133"/>
                  <a:gd name="connsiteY1" fmla="*/ 355600 h 3815080"/>
                  <a:gd name="connsiteX2" fmla="*/ 0 w 220133"/>
                  <a:gd name="connsiteY2" fmla="*/ 3815080 h 3815080"/>
                  <a:gd name="connsiteX3" fmla="*/ 218440 w 220133"/>
                  <a:gd name="connsiteY3" fmla="*/ 3429000 h 3815080"/>
                  <a:gd name="connsiteX4" fmla="*/ 172720 w 220133"/>
                  <a:gd name="connsiteY4" fmla="*/ 0 h 3815080"/>
                  <a:gd name="connsiteX0" fmla="*/ 172720 w 189653"/>
                  <a:gd name="connsiteY0" fmla="*/ 0 h 3815080"/>
                  <a:gd name="connsiteX1" fmla="*/ 45720 w 189653"/>
                  <a:gd name="connsiteY1" fmla="*/ 355600 h 3815080"/>
                  <a:gd name="connsiteX2" fmla="*/ 0 w 189653"/>
                  <a:gd name="connsiteY2" fmla="*/ 3815080 h 3815080"/>
                  <a:gd name="connsiteX3" fmla="*/ 187960 w 189653"/>
                  <a:gd name="connsiteY3" fmla="*/ 3479800 h 3815080"/>
                  <a:gd name="connsiteX4" fmla="*/ 172720 w 189653"/>
                  <a:gd name="connsiteY4" fmla="*/ 0 h 3815080"/>
                  <a:gd name="connsiteX0" fmla="*/ 142240 w 159173"/>
                  <a:gd name="connsiteY0" fmla="*/ 0 h 3764280"/>
                  <a:gd name="connsiteX1" fmla="*/ 15240 w 159173"/>
                  <a:gd name="connsiteY1" fmla="*/ 355600 h 3764280"/>
                  <a:gd name="connsiteX2" fmla="*/ 0 w 159173"/>
                  <a:gd name="connsiteY2" fmla="*/ 3764280 h 3764280"/>
                  <a:gd name="connsiteX3" fmla="*/ 157480 w 159173"/>
                  <a:gd name="connsiteY3" fmla="*/ 3479800 h 3764280"/>
                  <a:gd name="connsiteX4" fmla="*/ 142240 w 159173"/>
                  <a:gd name="connsiteY4" fmla="*/ 0 h 3764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9173" h="3764280">
                    <a:moveTo>
                      <a:pt x="142240" y="0"/>
                    </a:moveTo>
                    <a:lnTo>
                      <a:pt x="15240" y="355600"/>
                    </a:lnTo>
                    <a:lnTo>
                      <a:pt x="0" y="3764280"/>
                    </a:lnTo>
                    <a:lnTo>
                      <a:pt x="157480" y="3479800"/>
                    </a:lnTo>
                    <a:cubicBezTo>
                      <a:pt x="159173" y="2313093"/>
                      <a:pt x="140547" y="1166707"/>
                      <a:pt x="142240" y="0"/>
                    </a:cubicBezTo>
                    <a:close/>
                  </a:path>
                </a:pathLst>
              </a:custGeom>
              <a:noFill/>
              <a:ln w="63500">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lIns="91440" tIns="45720" rtlCol="0" anchor="ctr"/>
              <a:lstStyle/>
              <a:p>
                <a:pPr algn="ctr" fontAlgn="auto">
                  <a:lnSpc>
                    <a:spcPct val="85000"/>
                  </a:lnSpc>
                  <a:spcBef>
                    <a:spcPts val="0"/>
                  </a:spcBef>
                  <a:spcAft>
                    <a:spcPts val="0"/>
                  </a:spcAft>
                </a:pPr>
                <a:endParaRPr lang="en-US" sz="2000" dirty="0" smtClean="0">
                  <a:solidFill>
                    <a:prstClr val="white"/>
                  </a:solidFill>
                  <a:latin typeface="Franklin Gothic Book"/>
                </a:endParaRPr>
              </a:p>
            </p:txBody>
          </p:sp>
        </p:grpSp>
        <p:cxnSp>
          <p:nvCxnSpPr>
            <p:cNvPr id="36" name="Straight Connector 35"/>
            <p:cNvCxnSpPr/>
            <p:nvPr/>
          </p:nvCxnSpPr>
          <p:spPr>
            <a:xfrm rot="5400000" flipH="1" flipV="1">
              <a:off x="-6278880" y="10688320"/>
              <a:ext cx="2265680" cy="883920"/>
            </a:xfrm>
            <a:prstGeom prst="line">
              <a:avLst/>
            </a:prstGeom>
            <a:ln w="66675" cmpd="dbl">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rot="5400000" flipH="1" flipV="1">
              <a:off x="-6278880" y="11163808"/>
              <a:ext cx="2265680" cy="883920"/>
            </a:xfrm>
            <a:prstGeom prst="line">
              <a:avLst/>
            </a:prstGeom>
            <a:ln w="66675" cmpd="dbl">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rot="5400000" flipH="1" flipV="1">
              <a:off x="-6278880" y="11639296"/>
              <a:ext cx="2265680" cy="883920"/>
            </a:xfrm>
            <a:prstGeom prst="line">
              <a:avLst/>
            </a:prstGeom>
            <a:ln w="66675" cmpd="dbl">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rot="5400000" flipH="1" flipV="1">
              <a:off x="-6278880" y="12114784"/>
              <a:ext cx="2265680" cy="883920"/>
            </a:xfrm>
            <a:prstGeom prst="line">
              <a:avLst/>
            </a:prstGeom>
            <a:ln w="66675" cmpd="dbl">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rot="5400000" flipH="1" flipV="1">
              <a:off x="-6278880" y="12590272"/>
              <a:ext cx="2265680" cy="883920"/>
            </a:xfrm>
            <a:prstGeom prst="line">
              <a:avLst/>
            </a:prstGeom>
            <a:ln w="66675" cmpd="dbl">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rot="5400000" flipH="1" flipV="1">
              <a:off x="-6278880" y="13065760"/>
              <a:ext cx="2265680" cy="883920"/>
            </a:xfrm>
            <a:prstGeom prst="line">
              <a:avLst/>
            </a:prstGeom>
            <a:ln w="66675" cmpd="dbl">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rot="5400000" flipH="1" flipV="1">
              <a:off x="-6299200" y="10403840"/>
              <a:ext cx="2265680" cy="883920"/>
            </a:xfrm>
            <a:prstGeom prst="line">
              <a:avLst/>
            </a:prstGeom>
            <a:ln w="66675" cmpd="dbl">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49" name="Group 48"/>
          <p:cNvGrpSpPr/>
          <p:nvPr/>
        </p:nvGrpSpPr>
        <p:grpSpPr>
          <a:xfrm>
            <a:off x="2985930" y="3909164"/>
            <a:ext cx="499498" cy="1312922"/>
            <a:chOff x="-6355080" y="9230360"/>
            <a:chExt cx="1754292" cy="6207760"/>
          </a:xfrm>
        </p:grpSpPr>
        <p:grpSp>
          <p:nvGrpSpPr>
            <p:cNvPr id="50" name="Group 440"/>
            <p:cNvGrpSpPr/>
            <p:nvPr/>
          </p:nvGrpSpPr>
          <p:grpSpPr>
            <a:xfrm>
              <a:off x="-6355080" y="11628120"/>
              <a:ext cx="799252" cy="3810000"/>
              <a:chOff x="-6355080" y="11628120"/>
              <a:chExt cx="799252" cy="3810000"/>
            </a:xfrm>
          </p:grpSpPr>
          <p:sp>
            <p:nvSpPr>
              <p:cNvPr id="62" name="Parallelogram 61"/>
              <p:cNvSpPr/>
              <p:nvPr/>
            </p:nvSpPr>
            <p:spPr>
              <a:xfrm>
                <a:off x="-6355080" y="11628120"/>
                <a:ext cx="777240" cy="411480"/>
              </a:xfrm>
              <a:prstGeom prst="parallelogram">
                <a:avLst>
                  <a:gd name="adj" fmla="val 40000"/>
                </a:avLst>
              </a:prstGeom>
              <a:noFill/>
              <a:ln w="63500">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lIns="91440" tIns="45720" rtlCol="0" anchor="ctr"/>
              <a:lstStyle/>
              <a:p>
                <a:pPr algn="ctr" fontAlgn="auto">
                  <a:lnSpc>
                    <a:spcPct val="85000"/>
                  </a:lnSpc>
                  <a:spcBef>
                    <a:spcPts val="0"/>
                  </a:spcBef>
                  <a:spcAft>
                    <a:spcPts val="0"/>
                  </a:spcAft>
                </a:pPr>
                <a:endParaRPr lang="en-US" sz="2000" dirty="0" smtClean="0">
                  <a:solidFill>
                    <a:prstClr val="white"/>
                  </a:solidFill>
                  <a:latin typeface="Franklin Gothic Book"/>
                </a:endParaRPr>
              </a:p>
            </p:txBody>
          </p:sp>
          <p:sp>
            <p:nvSpPr>
              <p:cNvPr id="63" name="Rectangle 62"/>
              <p:cNvSpPr/>
              <p:nvPr/>
            </p:nvSpPr>
            <p:spPr>
              <a:xfrm>
                <a:off x="-6355080" y="12024360"/>
                <a:ext cx="640080" cy="3413760"/>
              </a:xfrm>
              <a:prstGeom prst="rect">
                <a:avLst/>
              </a:prstGeom>
              <a:noFill/>
              <a:ln w="63500">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lIns="91440" tIns="45720" rtlCol="0" anchor="ctr"/>
              <a:lstStyle/>
              <a:p>
                <a:pPr algn="ctr" fontAlgn="auto">
                  <a:lnSpc>
                    <a:spcPct val="85000"/>
                  </a:lnSpc>
                  <a:spcBef>
                    <a:spcPts val="0"/>
                  </a:spcBef>
                  <a:spcAft>
                    <a:spcPts val="0"/>
                  </a:spcAft>
                </a:pPr>
                <a:endParaRPr lang="en-US" sz="2000" dirty="0" smtClean="0">
                  <a:solidFill>
                    <a:prstClr val="white"/>
                  </a:solidFill>
                  <a:latin typeface="Franklin Gothic Book"/>
                </a:endParaRPr>
              </a:p>
            </p:txBody>
          </p:sp>
          <p:sp>
            <p:nvSpPr>
              <p:cNvPr id="64" name="Freeform 63"/>
              <p:cNvSpPr/>
              <p:nvPr/>
            </p:nvSpPr>
            <p:spPr>
              <a:xfrm>
                <a:off x="-5715001" y="11643360"/>
                <a:ext cx="159173" cy="3764280"/>
              </a:xfrm>
              <a:custGeom>
                <a:avLst/>
                <a:gdLst>
                  <a:gd name="connsiteX0" fmla="*/ 182880 w 228600"/>
                  <a:gd name="connsiteY0" fmla="*/ 0 h 3825240"/>
                  <a:gd name="connsiteX1" fmla="*/ 45720 w 228600"/>
                  <a:gd name="connsiteY1" fmla="*/ 365760 h 3825240"/>
                  <a:gd name="connsiteX2" fmla="*/ 0 w 228600"/>
                  <a:gd name="connsiteY2" fmla="*/ 3825240 h 3825240"/>
                  <a:gd name="connsiteX3" fmla="*/ 228600 w 228600"/>
                  <a:gd name="connsiteY3" fmla="*/ 3520440 h 3825240"/>
                  <a:gd name="connsiteX4" fmla="*/ 182880 w 228600"/>
                  <a:gd name="connsiteY4" fmla="*/ 0 h 3825240"/>
                  <a:gd name="connsiteX0" fmla="*/ 233680 w 233680"/>
                  <a:gd name="connsiteY0" fmla="*/ 0 h 3804920"/>
                  <a:gd name="connsiteX1" fmla="*/ 45720 w 233680"/>
                  <a:gd name="connsiteY1" fmla="*/ 345440 h 3804920"/>
                  <a:gd name="connsiteX2" fmla="*/ 0 w 233680"/>
                  <a:gd name="connsiteY2" fmla="*/ 3804920 h 3804920"/>
                  <a:gd name="connsiteX3" fmla="*/ 228600 w 233680"/>
                  <a:gd name="connsiteY3" fmla="*/ 3500120 h 3804920"/>
                  <a:gd name="connsiteX4" fmla="*/ 233680 w 233680"/>
                  <a:gd name="connsiteY4" fmla="*/ 0 h 3804920"/>
                  <a:gd name="connsiteX0" fmla="*/ 233680 w 233680"/>
                  <a:gd name="connsiteY0" fmla="*/ 0 h 3804920"/>
                  <a:gd name="connsiteX1" fmla="*/ 45720 w 233680"/>
                  <a:gd name="connsiteY1" fmla="*/ 345440 h 3804920"/>
                  <a:gd name="connsiteX2" fmla="*/ 0 w 233680"/>
                  <a:gd name="connsiteY2" fmla="*/ 3804920 h 3804920"/>
                  <a:gd name="connsiteX3" fmla="*/ 218440 w 233680"/>
                  <a:gd name="connsiteY3" fmla="*/ 3418840 h 3804920"/>
                  <a:gd name="connsiteX4" fmla="*/ 233680 w 233680"/>
                  <a:gd name="connsiteY4" fmla="*/ 0 h 3804920"/>
                  <a:gd name="connsiteX0" fmla="*/ 172720 w 220133"/>
                  <a:gd name="connsiteY0" fmla="*/ 0 h 3804920"/>
                  <a:gd name="connsiteX1" fmla="*/ 45720 w 220133"/>
                  <a:gd name="connsiteY1" fmla="*/ 345440 h 3804920"/>
                  <a:gd name="connsiteX2" fmla="*/ 0 w 220133"/>
                  <a:gd name="connsiteY2" fmla="*/ 3804920 h 3804920"/>
                  <a:gd name="connsiteX3" fmla="*/ 218440 w 220133"/>
                  <a:gd name="connsiteY3" fmla="*/ 3418840 h 3804920"/>
                  <a:gd name="connsiteX4" fmla="*/ 172720 w 220133"/>
                  <a:gd name="connsiteY4" fmla="*/ 0 h 3804920"/>
                  <a:gd name="connsiteX0" fmla="*/ 182880 w 220133"/>
                  <a:gd name="connsiteY0" fmla="*/ 0 h 3855720"/>
                  <a:gd name="connsiteX1" fmla="*/ 45720 w 220133"/>
                  <a:gd name="connsiteY1" fmla="*/ 396240 h 3855720"/>
                  <a:gd name="connsiteX2" fmla="*/ 0 w 220133"/>
                  <a:gd name="connsiteY2" fmla="*/ 3855720 h 3855720"/>
                  <a:gd name="connsiteX3" fmla="*/ 218440 w 220133"/>
                  <a:gd name="connsiteY3" fmla="*/ 3469640 h 3855720"/>
                  <a:gd name="connsiteX4" fmla="*/ 182880 w 220133"/>
                  <a:gd name="connsiteY4" fmla="*/ 0 h 3855720"/>
                  <a:gd name="connsiteX0" fmla="*/ 172720 w 220133"/>
                  <a:gd name="connsiteY0" fmla="*/ 0 h 3815080"/>
                  <a:gd name="connsiteX1" fmla="*/ 45720 w 220133"/>
                  <a:gd name="connsiteY1" fmla="*/ 355600 h 3815080"/>
                  <a:gd name="connsiteX2" fmla="*/ 0 w 220133"/>
                  <a:gd name="connsiteY2" fmla="*/ 3815080 h 3815080"/>
                  <a:gd name="connsiteX3" fmla="*/ 218440 w 220133"/>
                  <a:gd name="connsiteY3" fmla="*/ 3429000 h 3815080"/>
                  <a:gd name="connsiteX4" fmla="*/ 172720 w 220133"/>
                  <a:gd name="connsiteY4" fmla="*/ 0 h 3815080"/>
                  <a:gd name="connsiteX0" fmla="*/ 172720 w 189653"/>
                  <a:gd name="connsiteY0" fmla="*/ 0 h 3815080"/>
                  <a:gd name="connsiteX1" fmla="*/ 45720 w 189653"/>
                  <a:gd name="connsiteY1" fmla="*/ 355600 h 3815080"/>
                  <a:gd name="connsiteX2" fmla="*/ 0 w 189653"/>
                  <a:gd name="connsiteY2" fmla="*/ 3815080 h 3815080"/>
                  <a:gd name="connsiteX3" fmla="*/ 187960 w 189653"/>
                  <a:gd name="connsiteY3" fmla="*/ 3479800 h 3815080"/>
                  <a:gd name="connsiteX4" fmla="*/ 172720 w 189653"/>
                  <a:gd name="connsiteY4" fmla="*/ 0 h 3815080"/>
                  <a:gd name="connsiteX0" fmla="*/ 142240 w 159173"/>
                  <a:gd name="connsiteY0" fmla="*/ 0 h 3764280"/>
                  <a:gd name="connsiteX1" fmla="*/ 15240 w 159173"/>
                  <a:gd name="connsiteY1" fmla="*/ 355600 h 3764280"/>
                  <a:gd name="connsiteX2" fmla="*/ 0 w 159173"/>
                  <a:gd name="connsiteY2" fmla="*/ 3764280 h 3764280"/>
                  <a:gd name="connsiteX3" fmla="*/ 157480 w 159173"/>
                  <a:gd name="connsiteY3" fmla="*/ 3479800 h 3764280"/>
                  <a:gd name="connsiteX4" fmla="*/ 142240 w 159173"/>
                  <a:gd name="connsiteY4" fmla="*/ 0 h 3764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9173" h="3764280">
                    <a:moveTo>
                      <a:pt x="142240" y="0"/>
                    </a:moveTo>
                    <a:lnTo>
                      <a:pt x="15240" y="355600"/>
                    </a:lnTo>
                    <a:lnTo>
                      <a:pt x="0" y="3764280"/>
                    </a:lnTo>
                    <a:lnTo>
                      <a:pt x="157480" y="3479800"/>
                    </a:lnTo>
                    <a:cubicBezTo>
                      <a:pt x="159173" y="2313093"/>
                      <a:pt x="140547" y="1166707"/>
                      <a:pt x="142240" y="0"/>
                    </a:cubicBezTo>
                    <a:close/>
                  </a:path>
                </a:pathLst>
              </a:custGeom>
              <a:noFill/>
              <a:ln w="63500">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lIns="91440" tIns="45720" rtlCol="0" anchor="ctr"/>
              <a:lstStyle/>
              <a:p>
                <a:pPr algn="ctr" fontAlgn="auto">
                  <a:lnSpc>
                    <a:spcPct val="85000"/>
                  </a:lnSpc>
                  <a:spcBef>
                    <a:spcPts val="0"/>
                  </a:spcBef>
                  <a:spcAft>
                    <a:spcPts val="0"/>
                  </a:spcAft>
                </a:pPr>
                <a:endParaRPr lang="en-US" sz="2000" dirty="0" smtClean="0">
                  <a:solidFill>
                    <a:prstClr val="white"/>
                  </a:solidFill>
                  <a:latin typeface="Franklin Gothic Book"/>
                </a:endParaRPr>
              </a:p>
            </p:txBody>
          </p:sp>
        </p:grpSp>
        <p:grpSp>
          <p:nvGrpSpPr>
            <p:cNvPr id="51" name="Group 441"/>
            <p:cNvGrpSpPr/>
            <p:nvPr/>
          </p:nvGrpSpPr>
          <p:grpSpPr>
            <a:xfrm>
              <a:off x="-5400040" y="9230360"/>
              <a:ext cx="799252" cy="3810000"/>
              <a:chOff x="-6355080" y="11628120"/>
              <a:chExt cx="799252" cy="3810000"/>
            </a:xfrm>
          </p:grpSpPr>
          <p:sp>
            <p:nvSpPr>
              <p:cNvPr id="59" name="Parallelogram 58"/>
              <p:cNvSpPr/>
              <p:nvPr/>
            </p:nvSpPr>
            <p:spPr>
              <a:xfrm>
                <a:off x="-6355080" y="11628120"/>
                <a:ext cx="777240" cy="411480"/>
              </a:xfrm>
              <a:prstGeom prst="parallelogram">
                <a:avLst>
                  <a:gd name="adj" fmla="val 40000"/>
                </a:avLst>
              </a:prstGeom>
              <a:noFill/>
              <a:ln w="63500">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lIns="91440" tIns="45720" rtlCol="0" anchor="ctr"/>
              <a:lstStyle/>
              <a:p>
                <a:pPr algn="ctr" fontAlgn="auto">
                  <a:lnSpc>
                    <a:spcPct val="85000"/>
                  </a:lnSpc>
                  <a:spcBef>
                    <a:spcPts val="0"/>
                  </a:spcBef>
                  <a:spcAft>
                    <a:spcPts val="0"/>
                  </a:spcAft>
                </a:pPr>
                <a:endParaRPr lang="en-US" sz="2000" dirty="0" smtClean="0">
                  <a:solidFill>
                    <a:prstClr val="white"/>
                  </a:solidFill>
                  <a:latin typeface="Franklin Gothic Book"/>
                </a:endParaRPr>
              </a:p>
            </p:txBody>
          </p:sp>
          <p:sp>
            <p:nvSpPr>
              <p:cNvPr id="60" name="Rectangle 59"/>
              <p:cNvSpPr/>
              <p:nvPr/>
            </p:nvSpPr>
            <p:spPr>
              <a:xfrm>
                <a:off x="-6355080" y="12024360"/>
                <a:ext cx="640080" cy="3413760"/>
              </a:xfrm>
              <a:prstGeom prst="rect">
                <a:avLst/>
              </a:prstGeom>
              <a:noFill/>
              <a:ln w="63500">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lIns="91440" tIns="45720" rtlCol="0" anchor="ctr"/>
              <a:lstStyle/>
              <a:p>
                <a:pPr algn="ctr" fontAlgn="auto">
                  <a:lnSpc>
                    <a:spcPct val="85000"/>
                  </a:lnSpc>
                  <a:spcBef>
                    <a:spcPts val="0"/>
                  </a:spcBef>
                  <a:spcAft>
                    <a:spcPts val="0"/>
                  </a:spcAft>
                </a:pPr>
                <a:endParaRPr lang="en-US" sz="2000" dirty="0" smtClean="0">
                  <a:solidFill>
                    <a:prstClr val="white"/>
                  </a:solidFill>
                  <a:latin typeface="Franklin Gothic Book"/>
                </a:endParaRPr>
              </a:p>
            </p:txBody>
          </p:sp>
          <p:sp>
            <p:nvSpPr>
              <p:cNvPr id="61" name="Freeform 60"/>
              <p:cNvSpPr/>
              <p:nvPr/>
            </p:nvSpPr>
            <p:spPr>
              <a:xfrm>
                <a:off x="-5715001" y="11643360"/>
                <a:ext cx="159173" cy="3764280"/>
              </a:xfrm>
              <a:custGeom>
                <a:avLst/>
                <a:gdLst>
                  <a:gd name="connsiteX0" fmla="*/ 182880 w 228600"/>
                  <a:gd name="connsiteY0" fmla="*/ 0 h 3825240"/>
                  <a:gd name="connsiteX1" fmla="*/ 45720 w 228600"/>
                  <a:gd name="connsiteY1" fmla="*/ 365760 h 3825240"/>
                  <a:gd name="connsiteX2" fmla="*/ 0 w 228600"/>
                  <a:gd name="connsiteY2" fmla="*/ 3825240 h 3825240"/>
                  <a:gd name="connsiteX3" fmla="*/ 228600 w 228600"/>
                  <a:gd name="connsiteY3" fmla="*/ 3520440 h 3825240"/>
                  <a:gd name="connsiteX4" fmla="*/ 182880 w 228600"/>
                  <a:gd name="connsiteY4" fmla="*/ 0 h 3825240"/>
                  <a:gd name="connsiteX0" fmla="*/ 233680 w 233680"/>
                  <a:gd name="connsiteY0" fmla="*/ 0 h 3804920"/>
                  <a:gd name="connsiteX1" fmla="*/ 45720 w 233680"/>
                  <a:gd name="connsiteY1" fmla="*/ 345440 h 3804920"/>
                  <a:gd name="connsiteX2" fmla="*/ 0 w 233680"/>
                  <a:gd name="connsiteY2" fmla="*/ 3804920 h 3804920"/>
                  <a:gd name="connsiteX3" fmla="*/ 228600 w 233680"/>
                  <a:gd name="connsiteY3" fmla="*/ 3500120 h 3804920"/>
                  <a:gd name="connsiteX4" fmla="*/ 233680 w 233680"/>
                  <a:gd name="connsiteY4" fmla="*/ 0 h 3804920"/>
                  <a:gd name="connsiteX0" fmla="*/ 233680 w 233680"/>
                  <a:gd name="connsiteY0" fmla="*/ 0 h 3804920"/>
                  <a:gd name="connsiteX1" fmla="*/ 45720 w 233680"/>
                  <a:gd name="connsiteY1" fmla="*/ 345440 h 3804920"/>
                  <a:gd name="connsiteX2" fmla="*/ 0 w 233680"/>
                  <a:gd name="connsiteY2" fmla="*/ 3804920 h 3804920"/>
                  <a:gd name="connsiteX3" fmla="*/ 218440 w 233680"/>
                  <a:gd name="connsiteY3" fmla="*/ 3418840 h 3804920"/>
                  <a:gd name="connsiteX4" fmla="*/ 233680 w 233680"/>
                  <a:gd name="connsiteY4" fmla="*/ 0 h 3804920"/>
                  <a:gd name="connsiteX0" fmla="*/ 172720 w 220133"/>
                  <a:gd name="connsiteY0" fmla="*/ 0 h 3804920"/>
                  <a:gd name="connsiteX1" fmla="*/ 45720 w 220133"/>
                  <a:gd name="connsiteY1" fmla="*/ 345440 h 3804920"/>
                  <a:gd name="connsiteX2" fmla="*/ 0 w 220133"/>
                  <a:gd name="connsiteY2" fmla="*/ 3804920 h 3804920"/>
                  <a:gd name="connsiteX3" fmla="*/ 218440 w 220133"/>
                  <a:gd name="connsiteY3" fmla="*/ 3418840 h 3804920"/>
                  <a:gd name="connsiteX4" fmla="*/ 172720 w 220133"/>
                  <a:gd name="connsiteY4" fmla="*/ 0 h 3804920"/>
                  <a:gd name="connsiteX0" fmla="*/ 182880 w 220133"/>
                  <a:gd name="connsiteY0" fmla="*/ 0 h 3855720"/>
                  <a:gd name="connsiteX1" fmla="*/ 45720 w 220133"/>
                  <a:gd name="connsiteY1" fmla="*/ 396240 h 3855720"/>
                  <a:gd name="connsiteX2" fmla="*/ 0 w 220133"/>
                  <a:gd name="connsiteY2" fmla="*/ 3855720 h 3855720"/>
                  <a:gd name="connsiteX3" fmla="*/ 218440 w 220133"/>
                  <a:gd name="connsiteY3" fmla="*/ 3469640 h 3855720"/>
                  <a:gd name="connsiteX4" fmla="*/ 182880 w 220133"/>
                  <a:gd name="connsiteY4" fmla="*/ 0 h 3855720"/>
                  <a:gd name="connsiteX0" fmla="*/ 172720 w 220133"/>
                  <a:gd name="connsiteY0" fmla="*/ 0 h 3815080"/>
                  <a:gd name="connsiteX1" fmla="*/ 45720 w 220133"/>
                  <a:gd name="connsiteY1" fmla="*/ 355600 h 3815080"/>
                  <a:gd name="connsiteX2" fmla="*/ 0 w 220133"/>
                  <a:gd name="connsiteY2" fmla="*/ 3815080 h 3815080"/>
                  <a:gd name="connsiteX3" fmla="*/ 218440 w 220133"/>
                  <a:gd name="connsiteY3" fmla="*/ 3429000 h 3815080"/>
                  <a:gd name="connsiteX4" fmla="*/ 172720 w 220133"/>
                  <a:gd name="connsiteY4" fmla="*/ 0 h 3815080"/>
                  <a:gd name="connsiteX0" fmla="*/ 172720 w 189653"/>
                  <a:gd name="connsiteY0" fmla="*/ 0 h 3815080"/>
                  <a:gd name="connsiteX1" fmla="*/ 45720 w 189653"/>
                  <a:gd name="connsiteY1" fmla="*/ 355600 h 3815080"/>
                  <a:gd name="connsiteX2" fmla="*/ 0 w 189653"/>
                  <a:gd name="connsiteY2" fmla="*/ 3815080 h 3815080"/>
                  <a:gd name="connsiteX3" fmla="*/ 187960 w 189653"/>
                  <a:gd name="connsiteY3" fmla="*/ 3479800 h 3815080"/>
                  <a:gd name="connsiteX4" fmla="*/ 172720 w 189653"/>
                  <a:gd name="connsiteY4" fmla="*/ 0 h 3815080"/>
                  <a:gd name="connsiteX0" fmla="*/ 142240 w 159173"/>
                  <a:gd name="connsiteY0" fmla="*/ 0 h 3764280"/>
                  <a:gd name="connsiteX1" fmla="*/ 15240 w 159173"/>
                  <a:gd name="connsiteY1" fmla="*/ 355600 h 3764280"/>
                  <a:gd name="connsiteX2" fmla="*/ 0 w 159173"/>
                  <a:gd name="connsiteY2" fmla="*/ 3764280 h 3764280"/>
                  <a:gd name="connsiteX3" fmla="*/ 157480 w 159173"/>
                  <a:gd name="connsiteY3" fmla="*/ 3479800 h 3764280"/>
                  <a:gd name="connsiteX4" fmla="*/ 142240 w 159173"/>
                  <a:gd name="connsiteY4" fmla="*/ 0 h 3764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9173" h="3764280">
                    <a:moveTo>
                      <a:pt x="142240" y="0"/>
                    </a:moveTo>
                    <a:lnTo>
                      <a:pt x="15240" y="355600"/>
                    </a:lnTo>
                    <a:lnTo>
                      <a:pt x="0" y="3764280"/>
                    </a:lnTo>
                    <a:lnTo>
                      <a:pt x="157480" y="3479800"/>
                    </a:lnTo>
                    <a:cubicBezTo>
                      <a:pt x="159173" y="2313093"/>
                      <a:pt x="140547" y="1166707"/>
                      <a:pt x="142240" y="0"/>
                    </a:cubicBezTo>
                    <a:close/>
                  </a:path>
                </a:pathLst>
              </a:custGeom>
              <a:noFill/>
              <a:ln w="63500">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lIns="91440" tIns="45720" rtlCol="0" anchor="ctr"/>
              <a:lstStyle/>
              <a:p>
                <a:pPr algn="ctr" fontAlgn="auto">
                  <a:lnSpc>
                    <a:spcPct val="85000"/>
                  </a:lnSpc>
                  <a:spcBef>
                    <a:spcPts val="0"/>
                  </a:spcBef>
                  <a:spcAft>
                    <a:spcPts val="0"/>
                  </a:spcAft>
                </a:pPr>
                <a:endParaRPr lang="en-US" sz="2000" dirty="0" smtClean="0">
                  <a:solidFill>
                    <a:prstClr val="white"/>
                  </a:solidFill>
                  <a:latin typeface="Franklin Gothic Book"/>
                </a:endParaRPr>
              </a:p>
            </p:txBody>
          </p:sp>
        </p:grpSp>
        <p:cxnSp>
          <p:nvCxnSpPr>
            <p:cNvPr id="52" name="Straight Connector 51"/>
            <p:cNvCxnSpPr/>
            <p:nvPr/>
          </p:nvCxnSpPr>
          <p:spPr>
            <a:xfrm rot="5400000" flipH="1" flipV="1">
              <a:off x="-6278880" y="10688320"/>
              <a:ext cx="2265680" cy="883920"/>
            </a:xfrm>
            <a:prstGeom prst="line">
              <a:avLst/>
            </a:prstGeom>
            <a:ln w="66675" cmpd="dbl">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3" name="Straight Connector 52"/>
            <p:cNvCxnSpPr/>
            <p:nvPr/>
          </p:nvCxnSpPr>
          <p:spPr>
            <a:xfrm rot="5400000" flipH="1" flipV="1">
              <a:off x="-6278880" y="11163808"/>
              <a:ext cx="2265680" cy="883920"/>
            </a:xfrm>
            <a:prstGeom prst="line">
              <a:avLst/>
            </a:prstGeom>
            <a:ln w="66675" cmpd="dbl">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4" name="Straight Connector 53"/>
            <p:cNvCxnSpPr/>
            <p:nvPr/>
          </p:nvCxnSpPr>
          <p:spPr>
            <a:xfrm rot="5400000" flipH="1" flipV="1">
              <a:off x="-6278880" y="11639296"/>
              <a:ext cx="2265680" cy="883920"/>
            </a:xfrm>
            <a:prstGeom prst="line">
              <a:avLst/>
            </a:prstGeom>
            <a:ln w="66675" cmpd="dbl">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5" name="Straight Connector 54"/>
            <p:cNvCxnSpPr/>
            <p:nvPr/>
          </p:nvCxnSpPr>
          <p:spPr>
            <a:xfrm rot="5400000" flipH="1" flipV="1">
              <a:off x="-6278880" y="12114784"/>
              <a:ext cx="2265680" cy="883920"/>
            </a:xfrm>
            <a:prstGeom prst="line">
              <a:avLst/>
            </a:prstGeom>
            <a:ln w="66675" cmpd="dbl">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a:xfrm rot="5400000" flipH="1" flipV="1">
              <a:off x="-6278880" y="12590272"/>
              <a:ext cx="2265680" cy="883920"/>
            </a:xfrm>
            <a:prstGeom prst="line">
              <a:avLst/>
            </a:prstGeom>
            <a:ln w="66675" cmpd="dbl">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7" name="Straight Connector 56"/>
            <p:cNvCxnSpPr/>
            <p:nvPr/>
          </p:nvCxnSpPr>
          <p:spPr>
            <a:xfrm rot="5400000" flipH="1" flipV="1">
              <a:off x="-6278880" y="13065760"/>
              <a:ext cx="2265680" cy="883920"/>
            </a:xfrm>
            <a:prstGeom prst="line">
              <a:avLst/>
            </a:prstGeom>
            <a:ln w="66675" cmpd="dbl">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8" name="Straight Connector 57"/>
            <p:cNvCxnSpPr/>
            <p:nvPr/>
          </p:nvCxnSpPr>
          <p:spPr>
            <a:xfrm rot="5400000" flipH="1" flipV="1">
              <a:off x="-6299200" y="10403840"/>
              <a:ext cx="2265680" cy="883920"/>
            </a:xfrm>
            <a:prstGeom prst="line">
              <a:avLst/>
            </a:prstGeom>
            <a:ln w="66675" cmpd="dbl">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65" name="Group 64"/>
          <p:cNvGrpSpPr/>
          <p:nvPr/>
        </p:nvGrpSpPr>
        <p:grpSpPr>
          <a:xfrm flipH="1">
            <a:off x="6389463" y="3778957"/>
            <a:ext cx="497923" cy="1367175"/>
            <a:chOff x="-6355080" y="9230360"/>
            <a:chExt cx="1754292" cy="6207760"/>
          </a:xfrm>
        </p:grpSpPr>
        <p:grpSp>
          <p:nvGrpSpPr>
            <p:cNvPr id="66" name="Group 440"/>
            <p:cNvGrpSpPr/>
            <p:nvPr/>
          </p:nvGrpSpPr>
          <p:grpSpPr>
            <a:xfrm>
              <a:off x="-6355080" y="11628120"/>
              <a:ext cx="799252" cy="3810000"/>
              <a:chOff x="-6355080" y="11628120"/>
              <a:chExt cx="799252" cy="3810000"/>
            </a:xfrm>
          </p:grpSpPr>
          <p:sp>
            <p:nvSpPr>
              <p:cNvPr id="78" name="Parallelogram 77"/>
              <p:cNvSpPr/>
              <p:nvPr/>
            </p:nvSpPr>
            <p:spPr>
              <a:xfrm>
                <a:off x="-6355080" y="11628120"/>
                <a:ext cx="777240" cy="411480"/>
              </a:xfrm>
              <a:prstGeom prst="parallelogram">
                <a:avLst>
                  <a:gd name="adj" fmla="val 40000"/>
                </a:avLst>
              </a:prstGeom>
              <a:noFill/>
              <a:ln w="63500">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lIns="91440" tIns="45720" rtlCol="0" anchor="ctr"/>
              <a:lstStyle/>
              <a:p>
                <a:pPr algn="ctr" fontAlgn="auto">
                  <a:lnSpc>
                    <a:spcPct val="85000"/>
                  </a:lnSpc>
                  <a:spcBef>
                    <a:spcPts val="0"/>
                  </a:spcBef>
                  <a:spcAft>
                    <a:spcPts val="0"/>
                  </a:spcAft>
                </a:pPr>
                <a:endParaRPr lang="en-US" sz="2000" dirty="0" smtClean="0">
                  <a:solidFill>
                    <a:prstClr val="white"/>
                  </a:solidFill>
                  <a:latin typeface="Franklin Gothic Book"/>
                </a:endParaRPr>
              </a:p>
            </p:txBody>
          </p:sp>
          <p:sp>
            <p:nvSpPr>
              <p:cNvPr id="79" name="Rectangle 78"/>
              <p:cNvSpPr/>
              <p:nvPr/>
            </p:nvSpPr>
            <p:spPr>
              <a:xfrm>
                <a:off x="-6355080" y="12024360"/>
                <a:ext cx="640080" cy="3413760"/>
              </a:xfrm>
              <a:prstGeom prst="rect">
                <a:avLst/>
              </a:prstGeom>
              <a:noFill/>
              <a:ln w="63500">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lIns="91440" tIns="45720" rtlCol="0" anchor="ctr"/>
              <a:lstStyle/>
              <a:p>
                <a:pPr algn="ctr" fontAlgn="auto">
                  <a:lnSpc>
                    <a:spcPct val="85000"/>
                  </a:lnSpc>
                  <a:spcBef>
                    <a:spcPts val="0"/>
                  </a:spcBef>
                  <a:spcAft>
                    <a:spcPts val="0"/>
                  </a:spcAft>
                </a:pPr>
                <a:endParaRPr lang="en-US" sz="2000" dirty="0" smtClean="0">
                  <a:solidFill>
                    <a:prstClr val="white"/>
                  </a:solidFill>
                  <a:latin typeface="Franklin Gothic Book"/>
                </a:endParaRPr>
              </a:p>
            </p:txBody>
          </p:sp>
          <p:sp>
            <p:nvSpPr>
              <p:cNvPr id="80" name="Freeform 79"/>
              <p:cNvSpPr/>
              <p:nvPr/>
            </p:nvSpPr>
            <p:spPr>
              <a:xfrm>
                <a:off x="-5715001" y="11643360"/>
                <a:ext cx="159173" cy="3764280"/>
              </a:xfrm>
              <a:custGeom>
                <a:avLst/>
                <a:gdLst>
                  <a:gd name="connsiteX0" fmla="*/ 182880 w 228600"/>
                  <a:gd name="connsiteY0" fmla="*/ 0 h 3825240"/>
                  <a:gd name="connsiteX1" fmla="*/ 45720 w 228600"/>
                  <a:gd name="connsiteY1" fmla="*/ 365760 h 3825240"/>
                  <a:gd name="connsiteX2" fmla="*/ 0 w 228600"/>
                  <a:gd name="connsiteY2" fmla="*/ 3825240 h 3825240"/>
                  <a:gd name="connsiteX3" fmla="*/ 228600 w 228600"/>
                  <a:gd name="connsiteY3" fmla="*/ 3520440 h 3825240"/>
                  <a:gd name="connsiteX4" fmla="*/ 182880 w 228600"/>
                  <a:gd name="connsiteY4" fmla="*/ 0 h 3825240"/>
                  <a:gd name="connsiteX0" fmla="*/ 233680 w 233680"/>
                  <a:gd name="connsiteY0" fmla="*/ 0 h 3804920"/>
                  <a:gd name="connsiteX1" fmla="*/ 45720 w 233680"/>
                  <a:gd name="connsiteY1" fmla="*/ 345440 h 3804920"/>
                  <a:gd name="connsiteX2" fmla="*/ 0 w 233680"/>
                  <a:gd name="connsiteY2" fmla="*/ 3804920 h 3804920"/>
                  <a:gd name="connsiteX3" fmla="*/ 228600 w 233680"/>
                  <a:gd name="connsiteY3" fmla="*/ 3500120 h 3804920"/>
                  <a:gd name="connsiteX4" fmla="*/ 233680 w 233680"/>
                  <a:gd name="connsiteY4" fmla="*/ 0 h 3804920"/>
                  <a:gd name="connsiteX0" fmla="*/ 233680 w 233680"/>
                  <a:gd name="connsiteY0" fmla="*/ 0 h 3804920"/>
                  <a:gd name="connsiteX1" fmla="*/ 45720 w 233680"/>
                  <a:gd name="connsiteY1" fmla="*/ 345440 h 3804920"/>
                  <a:gd name="connsiteX2" fmla="*/ 0 w 233680"/>
                  <a:gd name="connsiteY2" fmla="*/ 3804920 h 3804920"/>
                  <a:gd name="connsiteX3" fmla="*/ 218440 w 233680"/>
                  <a:gd name="connsiteY3" fmla="*/ 3418840 h 3804920"/>
                  <a:gd name="connsiteX4" fmla="*/ 233680 w 233680"/>
                  <a:gd name="connsiteY4" fmla="*/ 0 h 3804920"/>
                  <a:gd name="connsiteX0" fmla="*/ 172720 w 220133"/>
                  <a:gd name="connsiteY0" fmla="*/ 0 h 3804920"/>
                  <a:gd name="connsiteX1" fmla="*/ 45720 w 220133"/>
                  <a:gd name="connsiteY1" fmla="*/ 345440 h 3804920"/>
                  <a:gd name="connsiteX2" fmla="*/ 0 w 220133"/>
                  <a:gd name="connsiteY2" fmla="*/ 3804920 h 3804920"/>
                  <a:gd name="connsiteX3" fmla="*/ 218440 w 220133"/>
                  <a:gd name="connsiteY3" fmla="*/ 3418840 h 3804920"/>
                  <a:gd name="connsiteX4" fmla="*/ 172720 w 220133"/>
                  <a:gd name="connsiteY4" fmla="*/ 0 h 3804920"/>
                  <a:gd name="connsiteX0" fmla="*/ 182880 w 220133"/>
                  <a:gd name="connsiteY0" fmla="*/ 0 h 3855720"/>
                  <a:gd name="connsiteX1" fmla="*/ 45720 w 220133"/>
                  <a:gd name="connsiteY1" fmla="*/ 396240 h 3855720"/>
                  <a:gd name="connsiteX2" fmla="*/ 0 w 220133"/>
                  <a:gd name="connsiteY2" fmla="*/ 3855720 h 3855720"/>
                  <a:gd name="connsiteX3" fmla="*/ 218440 w 220133"/>
                  <a:gd name="connsiteY3" fmla="*/ 3469640 h 3855720"/>
                  <a:gd name="connsiteX4" fmla="*/ 182880 w 220133"/>
                  <a:gd name="connsiteY4" fmla="*/ 0 h 3855720"/>
                  <a:gd name="connsiteX0" fmla="*/ 172720 w 220133"/>
                  <a:gd name="connsiteY0" fmla="*/ 0 h 3815080"/>
                  <a:gd name="connsiteX1" fmla="*/ 45720 w 220133"/>
                  <a:gd name="connsiteY1" fmla="*/ 355600 h 3815080"/>
                  <a:gd name="connsiteX2" fmla="*/ 0 w 220133"/>
                  <a:gd name="connsiteY2" fmla="*/ 3815080 h 3815080"/>
                  <a:gd name="connsiteX3" fmla="*/ 218440 w 220133"/>
                  <a:gd name="connsiteY3" fmla="*/ 3429000 h 3815080"/>
                  <a:gd name="connsiteX4" fmla="*/ 172720 w 220133"/>
                  <a:gd name="connsiteY4" fmla="*/ 0 h 3815080"/>
                  <a:gd name="connsiteX0" fmla="*/ 172720 w 189653"/>
                  <a:gd name="connsiteY0" fmla="*/ 0 h 3815080"/>
                  <a:gd name="connsiteX1" fmla="*/ 45720 w 189653"/>
                  <a:gd name="connsiteY1" fmla="*/ 355600 h 3815080"/>
                  <a:gd name="connsiteX2" fmla="*/ 0 w 189653"/>
                  <a:gd name="connsiteY2" fmla="*/ 3815080 h 3815080"/>
                  <a:gd name="connsiteX3" fmla="*/ 187960 w 189653"/>
                  <a:gd name="connsiteY3" fmla="*/ 3479800 h 3815080"/>
                  <a:gd name="connsiteX4" fmla="*/ 172720 w 189653"/>
                  <a:gd name="connsiteY4" fmla="*/ 0 h 3815080"/>
                  <a:gd name="connsiteX0" fmla="*/ 142240 w 159173"/>
                  <a:gd name="connsiteY0" fmla="*/ 0 h 3764280"/>
                  <a:gd name="connsiteX1" fmla="*/ 15240 w 159173"/>
                  <a:gd name="connsiteY1" fmla="*/ 355600 h 3764280"/>
                  <a:gd name="connsiteX2" fmla="*/ 0 w 159173"/>
                  <a:gd name="connsiteY2" fmla="*/ 3764280 h 3764280"/>
                  <a:gd name="connsiteX3" fmla="*/ 157480 w 159173"/>
                  <a:gd name="connsiteY3" fmla="*/ 3479800 h 3764280"/>
                  <a:gd name="connsiteX4" fmla="*/ 142240 w 159173"/>
                  <a:gd name="connsiteY4" fmla="*/ 0 h 3764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9173" h="3764280">
                    <a:moveTo>
                      <a:pt x="142240" y="0"/>
                    </a:moveTo>
                    <a:lnTo>
                      <a:pt x="15240" y="355600"/>
                    </a:lnTo>
                    <a:lnTo>
                      <a:pt x="0" y="3764280"/>
                    </a:lnTo>
                    <a:lnTo>
                      <a:pt x="157480" y="3479800"/>
                    </a:lnTo>
                    <a:cubicBezTo>
                      <a:pt x="159173" y="2313093"/>
                      <a:pt x="140547" y="1166707"/>
                      <a:pt x="142240" y="0"/>
                    </a:cubicBezTo>
                    <a:close/>
                  </a:path>
                </a:pathLst>
              </a:custGeom>
              <a:noFill/>
              <a:ln w="63500">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lIns="91440" tIns="45720" rtlCol="0" anchor="ctr"/>
              <a:lstStyle/>
              <a:p>
                <a:pPr algn="ctr" fontAlgn="auto">
                  <a:lnSpc>
                    <a:spcPct val="85000"/>
                  </a:lnSpc>
                  <a:spcBef>
                    <a:spcPts val="0"/>
                  </a:spcBef>
                  <a:spcAft>
                    <a:spcPts val="0"/>
                  </a:spcAft>
                </a:pPr>
                <a:endParaRPr lang="en-US" sz="2000" dirty="0" smtClean="0">
                  <a:solidFill>
                    <a:prstClr val="white"/>
                  </a:solidFill>
                  <a:latin typeface="Franklin Gothic Book"/>
                </a:endParaRPr>
              </a:p>
            </p:txBody>
          </p:sp>
        </p:grpSp>
        <p:grpSp>
          <p:nvGrpSpPr>
            <p:cNvPr id="67" name="Group 441"/>
            <p:cNvGrpSpPr/>
            <p:nvPr/>
          </p:nvGrpSpPr>
          <p:grpSpPr>
            <a:xfrm>
              <a:off x="-5400040" y="9230360"/>
              <a:ext cx="799252" cy="3810000"/>
              <a:chOff x="-6355080" y="11628120"/>
              <a:chExt cx="799252" cy="3810000"/>
            </a:xfrm>
          </p:grpSpPr>
          <p:sp>
            <p:nvSpPr>
              <p:cNvPr id="75" name="Parallelogram 74"/>
              <p:cNvSpPr/>
              <p:nvPr/>
            </p:nvSpPr>
            <p:spPr>
              <a:xfrm>
                <a:off x="-6355080" y="11628120"/>
                <a:ext cx="777240" cy="411480"/>
              </a:xfrm>
              <a:prstGeom prst="parallelogram">
                <a:avLst>
                  <a:gd name="adj" fmla="val 40000"/>
                </a:avLst>
              </a:prstGeom>
              <a:noFill/>
              <a:ln w="63500">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lIns="91440" tIns="45720" rtlCol="0" anchor="ctr"/>
              <a:lstStyle/>
              <a:p>
                <a:pPr algn="ctr" fontAlgn="auto">
                  <a:lnSpc>
                    <a:spcPct val="85000"/>
                  </a:lnSpc>
                  <a:spcBef>
                    <a:spcPts val="0"/>
                  </a:spcBef>
                  <a:spcAft>
                    <a:spcPts val="0"/>
                  </a:spcAft>
                </a:pPr>
                <a:endParaRPr lang="en-US" sz="2000" dirty="0" smtClean="0">
                  <a:solidFill>
                    <a:prstClr val="white"/>
                  </a:solidFill>
                  <a:latin typeface="Franklin Gothic Book"/>
                </a:endParaRPr>
              </a:p>
            </p:txBody>
          </p:sp>
          <p:sp>
            <p:nvSpPr>
              <p:cNvPr id="76" name="Rectangle 75"/>
              <p:cNvSpPr/>
              <p:nvPr/>
            </p:nvSpPr>
            <p:spPr>
              <a:xfrm>
                <a:off x="-6355080" y="12024360"/>
                <a:ext cx="640080" cy="3413760"/>
              </a:xfrm>
              <a:prstGeom prst="rect">
                <a:avLst/>
              </a:prstGeom>
              <a:noFill/>
              <a:ln w="63500">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lIns="91440" tIns="45720" rtlCol="0" anchor="ctr"/>
              <a:lstStyle/>
              <a:p>
                <a:pPr algn="ctr" fontAlgn="auto">
                  <a:lnSpc>
                    <a:spcPct val="85000"/>
                  </a:lnSpc>
                  <a:spcBef>
                    <a:spcPts val="0"/>
                  </a:spcBef>
                  <a:spcAft>
                    <a:spcPts val="0"/>
                  </a:spcAft>
                </a:pPr>
                <a:endParaRPr lang="en-US" sz="2000" dirty="0" smtClean="0">
                  <a:solidFill>
                    <a:prstClr val="white"/>
                  </a:solidFill>
                  <a:latin typeface="Franklin Gothic Book"/>
                </a:endParaRPr>
              </a:p>
            </p:txBody>
          </p:sp>
          <p:sp>
            <p:nvSpPr>
              <p:cNvPr id="77" name="Freeform 76"/>
              <p:cNvSpPr/>
              <p:nvPr/>
            </p:nvSpPr>
            <p:spPr>
              <a:xfrm>
                <a:off x="-5715001" y="11643360"/>
                <a:ext cx="159173" cy="3764280"/>
              </a:xfrm>
              <a:custGeom>
                <a:avLst/>
                <a:gdLst>
                  <a:gd name="connsiteX0" fmla="*/ 182880 w 228600"/>
                  <a:gd name="connsiteY0" fmla="*/ 0 h 3825240"/>
                  <a:gd name="connsiteX1" fmla="*/ 45720 w 228600"/>
                  <a:gd name="connsiteY1" fmla="*/ 365760 h 3825240"/>
                  <a:gd name="connsiteX2" fmla="*/ 0 w 228600"/>
                  <a:gd name="connsiteY2" fmla="*/ 3825240 h 3825240"/>
                  <a:gd name="connsiteX3" fmla="*/ 228600 w 228600"/>
                  <a:gd name="connsiteY3" fmla="*/ 3520440 h 3825240"/>
                  <a:gd name="connsiteX4" fmla="*/ 182880 w 228600"/>
                  <a:gd name="connsiteY4" fmla="*/ 0 h 3825240"/>
                  <a:gd name="connsiteX0" fmla="*/ 233680 w 233680"/>
                  <a:gd name="connsiteY0" fmla="*/ 0 h 3804920"/>
                  <a:gd name="connsiteX1" fmla="*/ 45720 w 233680"/>
                  <a:gd name="connsiteY1" fmla="*/ 345440 h 3804920"/>
                  <a:gd name="connsiteX2" fmla="*/ 0 w 233680"/>
                  <a:gd name="connsiteY2" fmla="*/ 3804920 h 3804920"/>
                  <a:gd name="connsiteX3" fmla="*/ 228600 w 233680"/>
                  <a:gd name="connsiteY3" fmla="*/ 3500120 h 3804920"/>
                  <a:gd name="connsiteX4" fmla="*/ 233680 w 233680"/>
                  <a:gd name="connsiteY4" fmla="*/ 0 h 3804920"/>
                  <a:gd name="connsiteX0" fmla="*/ 233680 w 233680"/>
                  <a:gd name="connsiteY0" fmla="*/ 0 h 3804920"/>
                  <a:gd name="connsiteX1" fmla="*/ 45720 w 233680"/>
                  <a:gd name="connsiteY1" fmla="*/ 345440 h 3804920"/>
                  <a:gd name="connsiteX2" fmla="*/ 0 w 233680"/>
                  <a:gd name="connsiteY2" fmla="*/ 3804920 h 3804920"/>
                  <a:gd name="connsiteX3" fmla="*/ 218440 w 233680"/>
                  <a:gd name="connsiteY3" fmla="*/ 3418840 h 3804920"/>
                  <a:gd name="connsiteX4" fmla="*/ 233680 w 233680"/>
                  <a:gd name="connsiteY4" fmla="*/ 0 h 3804920"/>
                  <a:gd name="connsiteX0" fmla="*/ 172720 w 220133"/>
                  <a:gd name="connsiteY0" fmla="*/ 0 h 3804920"/>
                  <a:gd name="connsiteX1" fmla="*/ 45720 w 220133"/>
                  <a:gd name="connsiteY1" fmla="*/ 345440 h 3804920"/>
                  <a:gd name="connsiteX2" fmla="*/ 0 w 220133"/>
                  <a:gd name="connsiteY2" fmla="*/ 3804920 h 3804920"/>
                  <a:gd name="connsiteX3" fmla="*/ 218440 w 220133"/>
                  <a:gd name="connsiteY3" fmla="*/ 3418840 h 3804920"/>
                  <a:gd name="connsiteX4" fmla="*/ 172720 w 220133"/>
                  <a:gd name="connsiteY4" fmla="*/ 0 h 3804920"/>
                  <a:gd name="connsiteX0" fmla="*/ 182880 w 220133"/>
                  <a:gd name="connsiteY0" fmla="*/ 0 h 3855720"/>
                  <a:gd name="connsiteX1" fmla="*/ 45720 w 220133"/>
                  <a:gd name="connsiteY1" fmla="*/ 396240 h 3855720"/>
                  <a:gd name="connsiteX2" fmla="*/ 0 w 220133"/>
                  <a:gd name="connsiteY2" fmla="*/ 3855720 h 3855720"/>
                  <a:gd name="connsiteX3" fmla="*/ 218440 w 220133"/>
                  <a:gd name="connsiteY3" fmla="*/ 3469640 h 3855720"/>
                  <a:gd name="connsiteX4" fmla="*/ 182880 w 220133"/>
                  <a:gd name="connsiteY4" fmla="*/ 0 h 3855720"/>
                  <a:gd name="connsiteX0" fmla="*/ 172720 w 220133"/>
                  <a:gd name="connsiteY0" fmla="*/ 0 h 3815080"/>
                  <a:gd name="connsiteX1" fmla="*/ 45720 w 220133"/>
                  <a:gd name="connsiteY1" fmla="*/ 355600 h 3815080"/>
                  <a:gd name="connsiteX2" fmla="*/ 0 w 220133"/>
                  <a:gd name="connsiteY2" fmla="*/ 3815080 h 3815080"/>
                  <a:gd name="connsiteX3" fmla="*/ 218440 w 220133"/>
                  <a:gd name="connsiteY3" fmla="*/ 3429000 h 3815080"/>
                  <a:gd name="connsiteX4" fmla="*/ 172720 w 220133"/>
                  <a:gd name="connsiteY4" fmla="*/ 0 h 3815080"/>
                  <a:gd name="connsiteX0" fmla="*/ 172720 w 189653"/>
                  <a:gd name="connsiteY0" fmla="*/ 0 h 3815080"/>
                  <a:gd name="connsiteX1" fmla="*/ 45720 w 189653"/>
                  <a:gd name="connsiteY1" fmla="*/ 355600 h 3815080"/>
                  <a:gd name="connsiteX2" fmla="*/ 0 w 189653"/>
                  <a:gd name="connsiteY2" fmla="*/ 3815080 h 3815080"/>
                  <a:gd name="connsiteX3" fmla="*/ 187960 w 189653"/>
                  <a:gd name="connsiteY3" fmla="*/ 3479800 h 3815080"/>
                  <a:gd name="connsiteX4" fmla="*/ 172720 w 189653"/>
                  <a:gd name="connsiteY4" fmla="*/ 0 h 3815080"/>
                  <a:gd name="connsiteX0" fmla="*/ 142240 w 159173"/>
                  <a:gd name="connsiteY0" fmla="*/ 0 h 3764280"/>
                  <a:gd name="connsiteX1" fmla="*/ 15240 w 159173"/>
                  <a:gd name="connsiteY1" fmla="*/ 355600 h 3764280"/>
                  <a:gd name="connsiteX2" fmla="*/ 0 w 159173"/>
                  <a:gd name="connsiteY2" fmla="*/ 3764280 h 3764280"/>
                  <a:gd name="connsiteX3" fmla="*/ 157480 w 159173"/>
                  <a:gd name="connsiteY3" fmla="*/ 3479800 h 3764280"/>
                  <a:gd name="connsiteX4" fmla="*/ 142240 w 159173"/>
                  <a:gd name="connsiteY4" fmla="*/ 0 h 3764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9173" h="3764280">
                    <a:moveTo>
                      <a:pt x="142240" y="0"/>
                    </a:moveTo>
                    <a:lnTo>
                      <a:pt x="15240" y="355600"/>
                    </a:lnTo>
                    <a:lnTo>
                      <a:pt x="0" y="3764280"/>
                    </a:lnTo>
                    <a:lnTo>
                      <a:pt x="157480" y="3479800"/>
                    </a:lnTo>
                    <a:cubicBezTo>
                      <a:pt x="159173" y="2313093"/>
                      <a:pt x="140547" y="1166707"/>
                      <a:pt x="142240" y="0"/>
                    </a:cubicBezTo>
                    <a:close/>
                  </a:path>
                </a:pathLst>
              </a:custGeom>
              <a:noFill/>
              <a:ln w="63500">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lIns="91440" tIns="45720" rtlCol="0" anchor="ctr"/>
              <a:lstStyle/>
              <a:p>
                <a:pPr algn="ctr" fontAlgn="auto">
                  <a:lnSpc>
                    <a:spcPct val="85000"/>
                  </a:lnSpc>
                  <a:spcBef>
                    <a:spcPts val="0"/>
                  </a:spcBef>
                  <a:spcAft>
                    <a:spcPts val="0"/>
                  </a:spcAft>
                </a:pPr>
                <a:endParaRPr lang="en-US" sz="2000" dirty="0" smtClean="0">
                  <a:solidFill>
                    <a:prstClr val="white"/>
                  </a:solidFill>
                  <a:latin typeface="Franklin Gothic Book"/>
                </a:endParaRPr>
              </a:p>
            </p:txBody>
          </p:sp>
        </p:grpSp>
        <p:cxnSp>
          <p:nvCxnSpPr>
            <p:cNvPr id="68" name="Straight Connector 67"/>
            <p:cNvCxnSpPr/>
            <p:nvPr/>
          </p:nvCxnSpPr>
          <p:spPr>
            <a:xfrm rot="5400000" flipH="1" flipV="1">
              <a:off x="-6278880" y="10688320"/>
              <a:ext cx="2265680" cy="883920"/>
            </a:xfrm>
            <a:prstGeom prst="line">
              <a:avLst/>
            </a:prstGeom>
            <a:ln w="66675" cmpd="dbl">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9" name="Straight Connector 68"/>
            <p:cNvCxnSpPr/>
            <p:nvPr/>
          </p:nvCxnSpPr>
          <p:spPr>
            <a:xfrm rot="5400000" flipH="1" flipV="1">
              <a:off x="-6278880" y="11163808"/>
              <a:ext cx="2265680" cy="883920"/>
            </a:xfrm>
            <a:prstGeom prst="line">
              <a:avLst/>
            </a:prstGeom>
            <a:ln w="66675" cmpd="dbl">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0" name="Straight Connector 69"/>
            <p:cNvCxnSpPr/>
            <p:nvPr/>
          </p:nvCxnSpPr>
          <p:spPr>
            <a:xfrm rot="5400000" flipH="1" flipV="1">
              <a:off x="-6278880" y="11639296"/>
              <a:ext cx="2265680" cy="883920"/>
            </a:xfrm>
            <a:prstGeom prst="line">
              <a:avLst/>
            </a:prstGeom>
            <a:ln w="66675" cmpd="dbl">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1" name="Straight Connector 70"/>
            <p:cNvCxnSpPr/>
            <p:nvPr/>
          </p:nvCxnSpPr>
          <p:spPr>
            <a:xfrm rot="5400000" flipH="1" flipV="1">
              <a:off x="-6278880" y="12114784"/>
              <a:ext cx="2265680" cy="883920"/>
            </a:xfrm>
            <a:prstGeom prst="line">
              <a:avLst/>
            </a:prstGeom>
            <a:ln w="66675" cmpd="dbl">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2" name="Straight Connector 71"/>
            <p:cNvCxnSpPr/>
            <p:nvPr/>
          </p:nvCxnSpPr>
          <p:spPr>
            <a:xfrm rot="5400000" flipH="1" flipV="1">
              <a:off x="-6278880" y="12590272"/>
              <a:ext cx="2265680" cy="883920"/>
            </a:xfrm>
            <a:prstGeom prst="line">
              <a:avLst/>
            </a:prstGeom>
            <a:ln w="66675" cmpd="dbl">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3" name="Straight Connector 72"/>
            <p:cNvCxnSpPr/>
            <p:nvPr/>
          </p:nvCxnSpPr>
          <p:spPr>
            <a:xfrm rot="5400000" flipH="1" flipV="1">
              <a:off x="-6278880" y="13065760"/>
              <a:ext cx="2265680" cy="883920"/>
            </a:xfrm>
            <a:prstGeom prst="line">
              <a:avLst/>
            </a:prstGeom>
            <a:ln w="66675" cmpd="dbl">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4" name="Straight Connector 73"/>
            <p:cNvCxnSpPr/>
            <p:nvPr/>
          </p:nvCxnSpPr>
          <p:spPr>
            <a:xfrm rot="5400000" flipH="1" flipV="1">
              <a:off x="-6299200" y="10403840"/>
              <a:ext cx="2265680" cy="883920"/>
            </a:xfrm>
            <a:prstGeom prst="line">
              <a:avLst/>
            </a:prstGeom>
            <a:ln w="66675" cmpd="dbl">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81" name="Group 80"/>
          <p:cNvGrpSpPr/>
          <p:nvPr/>
        </p:nvGrpSpPr>
        <p:grpSpPr>
          <a:xfrm>
            <a:off x="8091230" y="3778957"/>
            <a:ext cx="499498" cy="1312922"/>
            <a:chOff x="-6355080" y="9230360"/>
            <a:chExt cx="1754292" cy="6207760"/>
          </a:xfrm>
        </p:grpSpPr>
        <p:grpSp>
          <p:nvGrpSpPr>
            <p:cNvPr id="82" name="Group 440"/>
            <p:cNvGrpSpPr/>
            <p:nvPr/>
          </p:nvGrpSpPr>
          <p:grpSpPr>
            <a:xfrm>
              <a:off x="-6355080" y="11628120"/>
              <a:ext cx="799252" cy="3810000"/>
              <a:chOff x="-6355080" y="11628120"/>
              <a:chExt cx="799252" cy="3810000"/>
            </a:xfrm>
          </p:grpSpPr>
          <p:sp>
            <p:nvSpPr>
              <p:cNvPr id="94" name="Parallelogram 93"/>
              <p:cNvSpPr/>
              <p:nvPr/>
            </p:nvSpPr>
            <p:spPr>
              <a:xfrm>
                <a:off x="-6355080" y="11628120"/>
                <a:ext cx="777240" cy="411480"/>
              </a:xfrm>
              <a:prstGeom prst="parallelogram">
                <a:avLst>
                  <a:gd name="adj" fmla="val 40000"/>
                </a:avLst>
              </a:prstGeom>
              <a:noFill/>
              <a:ln w="63500">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lIns="91440" tIns="45720" rtlCol="0" anchor="ctr"/>
              <a:lstStyle/>
              <a:p>
                <a:pPr algn="ctr" fontAlgn="auto">
                  <a:lnSpc>
                    <a:spcPct val="85000"/>
                  </a:lnSpc>
                  <a:spcBef>
                    <a:spcPts val="0"/>
                  </a:spcBef>
                  <a:spcAft>
                    <a:spcPts val="0"/>
                  </a:spcAft>
                </a:pPr>
                <a:endParaRPr lang="en-US" sz="2000" dirty="0" smtClean="0">
                  <a:solidFill>
                    <a:prstClr val="white"/>
                  </a:solidFill>
                  <a:latin typeface="Franklin Gothic Book"/>
                </a:endParaRPr>
              </a:p>
            </p:txBody>
          </p:sp>
          <p:sp>
            <p:nvSpPr>
              <p:cNvPr id="95" name="Rectangle 94"/>
              <p:cNvSpPr/>
              <p:nvPr/>
            </p:nvSpPr>
            <p:spPr>
              <a:xfrm>
                <a:off x="-6355080" y="12024360"/>
                <a:ext cx="640080" cy="3413760"/>
              </a:xfrm>
              <a:prstGeom prst="rect">
                <a:avLst/>
              </a:prstGeom>
              <a:noFill/>
              <a:ln w="63500">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lIns="91440" tIns="45720" rtlCol="0" anchor="ctr"/>
              <a:lstStyle/>
              <a:p>
                <a:pPr algn="ctr" fontAlgn="auto">
                  <a:lnSpc>
                    <a:spcPct val="85000"/>
                  </a:lnSpc>
                  <a:spcBef>
                    <a:spcPts val="0"/>
                  </a:spcBef>
                  <a:spcAft>
                    <a:spcPts val="0"/>
                  </a:spcAft>
                </a:pPr>
                <a:endParaRPr lang="en-US" sz="2000" dirty="0" smtClean="0">
                  <a:solidFill>
                    <a:prstClr val="white"/>
                  </a:solidFill>
                  <a:latin typeface="Franklin Gothic Book"/>
                </a:endParaRPr>
              </a:p>
            </p:txBody>
          </p:sp>
          <p:sp>
            <p:nvSpPr>
              <p:cNvPr id="96" name="Freeform 95"/>
              <p:cNvSpPr/>
              <p:nvPr/>
            </p:nvSpPr>
            <p:spPr>
              <a:xfrm>
                <a:off x="-5715001" y="11643360"/>
                <a:ext cx="159173" cy="3764280"/>
              </a:xfrm>
              <a:custGeom>
                <a:avLst/>
                <a:gdLst>
                  <a:gd name="connsiteX0" fmla="*/ 182880 w 228600"/>
                  <a:gd name="connsiteY0" fmla="*/ 0 h 3825240"/>
                  <a:gd name="connsiteX1" fmla="*/ 45720 w 228600"/>
                  <a:gd name="connsiteY1" fmla="*/ 365760 h 3825240"/>
                  <a:gd name="connsiteX2" fmla="*/ 0 w 228600"/>
                  <a:gd name="connsiteY2" fmla="*/ 3825240 h 3825240"/>
                  <a:gd name="connsiteX3" fmla="*/ 228600 w 228600"/>
                  <a:gd name="connsiteY3" fmla="*/ 3520440 h 3825240"/>
                  <a:gd name="connsiteX4" fmla="*/ 182880 w 228600"/>
                  <a:gd name="connsiteY4" fmla="*/ 0 h 3825240"/>
                  <a:gd name="connsiteX0" fmla="*/ 233680 w 233680"/>
                  <a:gd name="connsiteY0" fmla="*/ 0 h 3804920"/>
                  <a:gd name="connsiteX1" fmla="*/ 45720 w 233680"/>
                  <a:gd name="connsiteY1" fmla="*/ 345440 h 3804920"/>
                  <a:gd name="connsiteX2" fmla="*/ 0 w 233680"/>
                  <a:gd name="connsiteY2" fmla="*/ 3804920 h 3804920"/>
                  <a:gd name="connsiteX3" fmla="*/ 228600 w 233680"/>
                  <a:gd name="connsiteY3" fmla="*/ 3500120 h 3804920"/>
                  <a:gd name="connsiteX4" fmla="*/ 233680 w 233680"/>
                  <a:gd name="connsiteY4" fmla="*/ 0 h 3804920"/>
                  <a:gd name="connsiteX0" fmla="*/ 233680 w 233680"/>
                  <a:gd name="connsiteY0" fmla="*/ 0 h 3804920"/>
                  <a:gd name="connsiteX1" fmla="*/ 45720 w 233680"/>
                  <a:gd name="connsiteY1" fmla="*/ 345440 h 3804920"/>
                  <a:gd name="connsiteX2" fmla="*/ 0 w 233680"/>
                  <a:gd name="connsiteY2" fmla="*/ 3804920 h 3804920"/>
                  <a:gd name="connsiteX3" fmla="*/ 218440 w 233680"/>
                  <a:gd name="connsiteY3" fmla="*/ 3418840 h 3804920"/>
                  <a:gd name="connsiteX4" fmla="*/ 233680 w 233680"/>
                  <a:gd name="connsiteY4" fmla="*/ 0 h 3804920"/>
                  <a:gd name="connsiteX0" fmla="*/ 172720 w 220133"/>
                  <a:gd name="connsiteY0" fmla="*/ 0 h 3804920"/>
                  <a:gd name="connsiteX1" fmla="*/ 45720 w 220133"/>
                  <a:gd name="connsiteY1" fmla="*/ 345440 h 3804920"/>
                  <a:gd name="connsiteX2" fmla="*/ 0 w 220133"/>
                  <a:gd name="connsiteY2" fmla="*/ 3804920 h 3804920"/>
                  <a:gd name="connsiteX3" fmla="*/ 218440 w 220133"/>
                  <a:gd name="connsiteY3" fmla="*/ 3418840 h 3804920"/>
                  <a:gd name="connsiteX4" fmla="*/ 172720 w 220133"/>
                  <a:gd name="connsiteY4" fmla="*/ 0 h 3804920"/>
                  <a:gd name="connsiteX0" fmla="*/ 182880 w 220133"/>
                  <a:gd name="connsiteY0" fmla="*/ 0 h 3855720"/>
                  <a:gd name="connsiteX1" fmla="*/ 45720 w 220133"/>
                  <a:gd name="connsiteY1" fmla="*/ 396240 h 3855720"/>
                  <a:gd name="connsiteX2" fmla="*/ 0 w 220133"/>
                  <a:gd name="connsiteY2" fmla="*/ 3855720 h 3855720"/>
                  <a:gd name="connsiteX3" fmla="*/ 218440 w 220133"/>
                  <a:gd name="connsiteY3" fmla="*/ 3469640 h 3855720"/>
                  <a:gd name="connsiteX4" fmla="*/ 182880 w 220133"/>
                  <a:gd name="connsiteY4" fmla="*/ 0 h 3855720"/>
                  <a:gd name="connsiteX0" fmla="*/ 172720 w 220133"/>
                  <a:gd name="connsiteY0" fmla="*/ 0 h 3815080"/>
                  <a:gd name="connsiteX1" fmla="*/ 45720 w 220133"/>
                  <a:gd name="connsiteY1" fmla="*/ 355600 h 3815080"/>
                  <a:gd name="connsiteX2" fmla="*/ 0 w 220133"/>
                  <a:gd name="connsiteY2" fmla="*/ 3815080 h 3815080"/>
                  <a:gd name="connsiteX3" fmla="*/ 218440 w 220133"/>
                  <a:gd name="connsiteY3" fmla="*/ 3429000 h 3815080"/>
                  <a:gd name="connsiteX4" fmla="*/ 172720 w 220133"/>
                  <a:gd name="connsiteY4" fmla="*/ 0 h 3815080"/>
                  <a:gd name="connsiteX0" fmla="*/ 172720 w 189653"/>
                  <a:gd name="connsiteY0" fmla="*/ 0 h 3815080"/>
                  <a:gd name="connsiteX1" fmla="*/ 45720 w 189653"/>
                  <a:gd name="connsiteY1" fmla="*/ 355600 h 3815080"/>
                  <a:gd name="connsiteX2" fmla="*/ 0 w 189653"/>
                  <a:gd name="connsiteY2" fmla="*/ 3815080 h 3815080"/>
                  <a:gd name="connsiteX3" fmla="*/ 187960 w 189653"/>
                  <a:gd name="connsiteY3" fmla="*/ 3479800 h 3815080"/>
                  <a:gd name="connsiteX4" fmla="*/ 172720 w 189653"/>
                  <a:gd name="connsiteY4" fmla="*/ 0 h 3815080"/>
                  <a:gd name="connsiteX0" fmla="*/ 142240 w 159173"/>
                  <a:gd name="connsiteY0" fmla="*/ 0 h 3764280"/>
                  <a:gd name="connsiteX1" fmla="*/ 15240 w 159173"/>
                  <a:gd name="connsiteY1" fmla="*/ 355600 h 3764280"/>
                  <a:gd name="connsiteX2" fmla="*/ 0 w 159173"/>
                  <a:gd name="connsiteY2" fmla="*/ 3764280 h 3764280"/>
                  <a:gd name="connsiteX3" fmla="*/ 157480 w 159173"/>
                  <a:gd name="connsiteY3" fmla="*/ 3479800 h 3764280"/>
                  <a:gd name="connsiteX4" fmla="*/ 142240 w 159173"/>
                  <a:gd name="connsiteY4" fmla="*/ 0 h 3764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9173" h="3764280">
                    <a:moveTo>
                      <a:pt x="142240" y="0"/>
                    </a:moveTo>
                    <a:lnTo>
                      <a:pt x="15240" y="355600"/>
                    </a:lnTo>
                    <a:lnTo>
                      <a:pt x="0" y="3764280"/>
                    </a:lnTo>
                    <a:lnTo>
                      <a:pt x="157480" y="3479800"/>
                    </a:lnTo>
                    <a:cubicBezTo>
                      <a:pt x="159173" y="2313093"/>
                      <a:pt x="140547" y="1166707"/>
                      <a:pt x="142240" y="0"/>
                    </a:cubicBezTo>
                    <a:close/>
                  </a:path>
                </a:pathLst>
              </a:custGeom>
              <a:noFill/>
              <a:ln w="63500">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lIns="91440" tIns="45720" rtlCol="0" anchor="ctr"/>
              <a:lstStyle/>
              <a:p>
                <a:pPr algn="ctr" fontAlgn="auto">
                  <a:lnSpc>
                    <a:spcPct val="85000"/>
                  </a:lnSpc>
                  <a:spcBef>
                    <a:spcPts val="0"/>
                  </a:spcBef>
                  <a:spcAft>
                    <a:spcPts val="0"/>
                  </a:spcAft>
                </a:pPr>
                <a:endParaRPr lang="en-US" sz="2000" dirty="0" smtClean="0">
                  <a:solidFill>
                    <a:prstClr val="white"/>
                  </a:solidFill>
                  <a:latin typeface="Franklin Gothic Book"/>
                </a:endParaRPr>
              </a:p>
            </p:txBody>
          </p:sp>
        </p:grpSp>
        <p:grpSp>
          <p:nvGrpSpPr>
            <p:cNvPr id="83" name="Group 441"/>
            <p:cNvGrpSpPr/>
            <p:nvPr/>
          </p:nvGrpSpPr>
          <p:grpSpPr>
            <a:xfrm>
              <a:off x="-5400040" y="9230360"/>
              <a:ext cx="799252" cy="3810000"/>
              <a:chOff x="-6355080" y="11628120"/>
              <a:chExt cx="799252" cy="3810000"/>
            </a:xfrm>
          </p:grpSpPr>
          <p:sp>
            <p:nvSpPr>
              <p:cNvPr id="91" name="Parallelogram 90"/>
              <p:cNvSpPr/>
              <p:nvPr/>
            </p:nvSpPr>
            <p:spPr>
              <a:xfrm>
                <a:off x="-6355080" y="11628120"/>
                <a:ext cx="777240" cy="411480"/>
              </a:xfrm>
              <a:prstGeom prst="parallelogram">
                <a:avLst>
                  <a:gd name="adj" fmla="val 40000"/>
                </a:avLst>
              </a:prstGeom>
              <a:noFill/>
              <a:ln w="63500">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lIns="91440" tIns="45720" rtlCol="0" anchor="ctr"/>
              <a:lstStyle/>
              <a:p>
                <a:pPr algn="ctr" fontAlgn="auto">
                  <a:lnSpc>
                    <a:spcPct val="85000"/>
                  </a:lnSpc>
                  <a:spcBef>
                    <a:spcPts val="0"/>
                  </a:spcBef>
                  <a:spcAft>
                    <a:spcPts val="0"/>
                  </a:spcAft>
                </a:pPr>
                <a:endParaRPr lang="en-US" sz="2000" dirty="0" smtClean="0">
                  <a:solidFill>
                    <a:prstClr val="white"/>
                  </a:solidFill>
                  <a:latin typeface="Franklin Gothic Book"/>
                </a:endParaRPr>
              </a:p>
            </p:txBody>
          </p:sp>
          <p:sp>
            <p:nvSpPr>
              <p:cNvPr id="92" name="Rectangle 91"/>
              <p:cNvSpPr/>
              <p:nvPr/>
            </p:nvSpPr>
            <p:spPr>
              <a:xfrm>
                <a:off x="-6355080" y="12024360"/>
                <a:ext cx="640080" cy="3413760"/>
              </a:xfrm>
              <a:prstGeom prst="rect">
                <a:avLst/>
              </a:prstGeom>
              <a:noFill/>
              <a:ln w="63500">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lIns="91440" tIns="45720" rtlCol="0" anchor="ctr"/>
              <a:lstStyle/>
              <a:p>
                <a:pPr algn="ctr" fontAlgn="auto">
                  <a:lnSpc>
                    <a:spcPct val="85000"/>
                  </a:lnSpc>
                  <a:spcBef>
                    <a:spcPts val="0"/>
                  </a:spcBef>
                  <a:spcAft>
                    <a:spcPts val="0"/>
                  </a:spcAft>
                </a:pPr>
                <a:endParaRPr lang="en-US" sz="2000" dirty="0" smtClean="0">
                  <a:solidFill>
                    <a:prstClr val="white"/>
                  </a:solidFill>
                  <a:latin typeface="Franklin Gothic Book"/>
                </a:endParaRPr>
              </a:p>
            </p:txBody>
          </p:sp>
          <p:sp>
            <p:nvSpPr>
              <p:cNvPr id="93" name="Freeform 92"/>
              <p:cNvSpPr/>
              <p:nvPr/>
            </p:nvSpPr>
            <p:spPr>
              <a:xfrm>
                <a:off x="-5715001" y="11643360"/>
                <a:ext cx="159173" cy="3764280"/>
              </a:xfrm>
              <a:custGeom>
                <a:avLst/>
                <a:gdLst>
                  <a:gd name="connsiteX0" fmla="*/ 182880 w 228600"/>
                  <a:gd name="connsiteY0" fmla="*/ 0 h 3825240"/>
                  <a:gd name="connsiteX1" fmla="*/ 45720 w 228600"/>
                  <a:gd name="connsiteY1" fmla="*/ 365760 h 3825240"/>
                  <a:gd name="connsiteX2" fmla="*/ 0 w 228600"/>
                  <a:gd name="connsiteY2" fmla="*/ 3825240 h 3825240"/>
                  <a:gd name="connsiteX3" fmla="*/ 228600 w 228600"/>
                  <a:gd name="connsiteY3" fmla="*/ 3520440 h 3825240"/>
                  <a:gd name="connsiteX4" fmla="*/ 182880 w 228600"/>
                  <a:gd name="connsiteY4" fmla="*/ 0 h 3825240"/>
                  <a:gd name="connsiteX0" fmla="*/ 233680 w 233680"/>
                  <a:gd name="connsiteY0" fmla="*/ 0 h 3804920"/>
                  <a:gd name="connsiteX1" fmla="*/ 45720 w 233680"/>
                  <a:gd name="connsiteY1" fmla="*/ 345440 h 3804920"/>
                  <a:gd name="connsiteX2" fmla="*/ 0 w 233680"/>
                  <a:gd name="connsiteY2" fmla="*/ 3804920 h 3804920"/>
                  <a:gd name="connsiteX3" fmla="*/ 228600 w 233680"/>
                  <a:gd name="connsiteY3" fmla="*/ 3500120 h 3804920"/>
                  <a:gd name="connsiteX4" fmla="*/ 233680 w 233680"/>
                  <a:gd name="connsiteY4" fmla="*/ 0 h 3804920"/>
                  <a:gd name="connsiteX0" fmla="*/ 233680 w 233680"/>
                  <a:gd name="connsiteY0" fmla="*/ 0 h 3804920"/>
                  <a:gd name="connsiteX1" fmla="*/ 45720 w 233680"/>
                  <a:gd name="connsiteY1" fmla="*/ 345440 h 3804920"/>
                  <a:gd name="connsiteX2" fmla="*/ 0 w 233680"/>
                  <a:gd name="connsiteY2" fmla="*/ 3804920 h 3804920"/>
                  <a:gd name="connsiteX3" fmla="*/ 218440 w 233680"/>
                  <a:gd name="connsiteY3" fmla="*/ 3418840 h 3804920"/>
                  <a:gd name="connsiteX4" fmla="*/ 233680 w 233680"/>
                  <a:gd name="connsiteY4" fmla="*/ 0 h 3804920"/>
                  <a:gd name="connsiteX0" fmla="*/ 172720 w 220133"/>
                  <a:gd name="connsiteY0" fmla="*/ 0 h 3804920"/>
                  <a:gd name="connsiteX1" fmla="*/ 45720 w 220133"/>
                  <a:gd name="connsiteY1" fmla="*/ 345440 h 3804920"/>
                  <a:gd name="connsiteX2" fmla="*/ 0 w 220133"/>
                  <a:gd name="connsiteY2" fmla="*/ 3804920 h 3804920"/>
                  <a:gd name="connsiteX3" fmla="*/ 218440 w 220133"/>
                  <a:gd name="connsiteY3" fmla="*/ 3418840 h 3804920"/>
                  <a:gd name="connsiteX4" fmla="*/ 172720 w 220133"/>
                  <a:gd name="connsiteY4" fmla="*/ 0 h 3804920"/>
                  <a:gd name="connsiteX0" fmla="*/ 182880 w 220133"/>
                  <a:gd name="connsiteY0" fmla="*/ 0 h 3855720"/>
                  <a:gd name="connsiteX1" fmla="*/ 45720 w 220133"/>
                  <a:gd name="connsiteY1" fmla="*/ 396240 h 3855720"/>
                  <a:gd name="connsiteX2" fmla="*/ 0 w 220133"/>
                  <a:gd name="connsiteY2" fmla="*/ 3855720 h 3855720"/>
                  <a:gd name="connsiteX3" fmla="*/ 218440 w 220133"/>
                  <a:gd name="connsiteY3" fmla="*/ 3469640 h 3855720"/>
                  <a:gd name="connsiteX4" fmla="*/ 182880 w 220133"/>
                  <a:gd name="connsiteY4" fmla="*/ 0 h 3855720"/>
                  <a:gd name="connsiteX0" fmla="*/ 172720 w 220133"/>
                  <a:gd name="connsiteY0" fmla="*/ 0 h 3815080"/>
                  <a:gd name="connsiteX1" fmla="*/ 45720 w 220133"/>
                  <a:gd name="connsiteY1" fmla="*/ 355600 h 3815080"/>
                  <a:gd name="connsiteX2" fmla="*/ 0 w 220133"/>
                  <a:gd name="connsiteY2" fmla="*/ 3815080 h 3815080"/>
                  <a:gd name="connsiteX3" fmla="*/ 218440 w 220133"/>
                  <a:gd name="connsiteY3" fmla="*/ 3429000 h 3815080"/>
                  <a:gd name="connsiteX4" fmla="*/ 172720 w 220133"/>
                  <a:gd name="connsiteY4" fmla="*/ 0 h 3815080"/>
                  <a:gd name="connsiteX0" fmla="*/ 172720 w 189653"/>
                  <a:gd name="connsiteY0" fmla="*/ 0 h 3815080"/>
                  <a:gd name="connsiteX1" fmla="*/ 45720 w 189653"/>
                  <a:gd name="connsiteY1" fmla="*/ 355600 h 3815080"/>
                  <a:gd name="connsiteX2" fmla="*/ 0 w 189653"/>
                  <a:gd name="connsiteY2" fmla="*/ 3815080 h 3815080"/>
                  <a:gd name="connsiteX3" fmla="*/ 187960 w 189653"/>
                  <a:gd name="connsiteY3" fmla="*/ 3479800 h 3815080"/>
                  <a:gd name="connsiteX4" fmla="*/ 172720 w 189653"/>
                  <a:gd name="connsiteY4" fmla="*/ 0 h 3815080"/>
                  <a:gd name="connsiteX0" fmla="*/ 142240 w 159173"/>
                  <a:gd name="connsiteY0" fmla="*/ 0 h 3764280"/>
                  <a:gd name="connsiteX1" fmla="*/ 15240 w 159173"/>
                  <a:gd name="connsiteY1" fmla="*/ 355600 h 3764280"/>
                  <a:gd name="connsiteX2" fmla="*/ 0 w 159173"/>
                  <a:gd name="connsiteY2" fmla="*/ 3764280 h 3764280"/>
                  <a:gd name="connsiteX3" fmla="*/ 157480 w 159173"/>
                  <a:gd name="connsiteY3" fmla="*/ 3479800 h 3764280"/>
                  <a:gd name="connsiteX4" fmla="*/ 142240 w 159173"/>
                  <a:gd name="connsiteY4" fmla="*/ 0 h 3764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9173" h="3764280">
                    <a:moveTo>
                      <a:pt x="142240" y="0"/>
                    </a:moveTo>
                    <a:lnTo>
                      <a:pt x="15240" y="355600"/>
                    </a:lnTo>
                    <a:lnTo>
                      <a:pt x="0" y="3764280"/>
                    </a:lnTo>
                    <a:lnTo>
                      <a:pt x="157480" y="3479800"/>
                    </a:lnTo>
                    <a:cubicBezTo>
                      <a:pt x="159173" y="2313093"/>
                      <a:pt x="140547" y="1166707"/>
                      <a:pt x="142240" y="0"/>
                    </a:cubicBezTo>
                    <a:close/>
                  </a:path>
                </a:pathLst>
              </a:custGeom>
              <a:noFill/>
              <a:ln w="63500">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lIns="91440" tIns="45720" rtlCol="0" anchor="ctr"/>
              <a:lstStyle/>
              <a:p>
                <a:pPr algn="ctr" fontAlgn="auto">
                  <a:lnSpc>
                    <a:spcPct val="85000"/>
                  </a:lnSpc>
                  <a:spcBef>
                    <a:spcPts val="0"/>
                  </a:spcBef>
                  <a:spcAft>
                    <a:spcPts val="0"/>
                  </a:spcAft>
                </a:pPr>
                <a:endParaRPr lang="en-US" sz="2000" dirty="0" smtClean="0">
                  <a:solidFill>
                    <a:prstClr val="white"/>
                  </a:solidFill>
                  <a:latin typeface="Franklin Gothic Book"/>
                </a:endParaRPr>
              </a:p>
            </p:txBody>
          </p:sp>
        </p:grpSp>
        <p:cxnSp>
          <p:nvCxnSpPr>
            <p:cNvPr id="84" name="Straight Connector 83"/>
            <p:cNvCxnSpPr/>
            <p:nvPr/>
          </p:nvCxnSpPr>
          <p:spPr>
            <a:xfrm rot="5400000" flipH="1" flipV="1">
              <a:off x="-6278880" y="10688320"/>
              <a:ext cx="2265680" cy="883920"/>
            </a:xfrm>
            <a:prstGeom prst="line">
              <a:avLst/>
            </a:prstGeom>
            <a:ln w="66675" cmpd="dbl">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5" name="Straight Connector 84"/>
            <p:cNvCxnSpPr/>
            <p:nvPr/>
          </p:nvCxnSpPr>
          <p:spPr>
            <a:xfrm rot="5400000" flipH="1" flipV="1">
              <a:off x="-6278880" y="11163808"/>
              <a:ext cx="2265680" cy="883920"/>
            </a:xfrm>
            <a:prstGeom prst="line">
              <a:avLst/>
            </a:prstGeom>
            <a:ln w="66675" cmpd="dbl">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6" name="Straight Connector 85"/>
            <p:cNvCxnSpPr/>
            <p:nvPr/>
          </p:nvCxnSpPr>
          <p:spPr>
            <a:xfrm rot="5400000" flipH="1" flipV="1">
              <a:off x="-6278880" y="11639296"/>
              <a:ext cx="2265680" cy="883920"/>
            </a:xfrm>
            <a:prstGeom prst="line">
              <a:avLst/>
            </a:prstGeom>
            <a:ln w="66675" cmpd="dbl">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7" name="Straight Connector 86"/>
            <p:cNvCxnSpPr/>
            <p:nvPr/>
          </p:nvCxnSpPr>
          <p:spPr>
            <a:xfrm rot="5400000" flipH="1" flipV="1">
              <a:off x="-6278880" y="12114784"/>
              <a:ext cx="2265680" cy="883920"/>
            </a:xfrm>
            <a:prstGeom prst="line">
              <a:avLst/>
            </a:prstGeom>
            <a:ln w="66675" cmpd="dbl">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8" name="Straight Connector 87"/>
            <p:cNvCxnSpPr/>
            <p:nvPr/>
          </p:nvCxnSpPr>
          <p:spPr>
            <a:xfrm rot="5400000" flipH="1" flipV="1">
              <a:off x="-6278880" y="12590272"/>
              <a:ext cx="2265680" cy="883920"/>
            </a:xfrm>
            <a:prstGeom prst="line">
              <a:avLst/>
            </a:prstGeom>
            <a:ln w="66675" cmpd="dbl">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9" name="Straight Connector 88"/>
            <p:cNvCxnSpPr/>
            <p:nvPr/>
          </p:nvCxnSpPr>
          <p:spPr>
            <a:xfrm rot="5400000" flipH="1" flipV="1">
              <a:off x="-6278880" y="13065760"/>
              <a:ext cx="2265680" cy="883920"/>
            </a:xfrm>
            <a:prstGeom prst="line">
              <a:avLst/>
            </a:prstGeom>
            <a:ln w="66675" cmpd="dbl">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0" name="Straight Connector 89"/>
            <p:cNvCxnSpPr/>
            <p:nvPr/>
          </p:nvCxnSpPr>
          <p:spPr>
            <a:xfrm rot="5400000" flipH="1" flipV="1">
              <a:off x="-6299200" y="10403840"/>
              <a:ext cx="2265680" cy="883920"/>
            </a:xfrm>
            <a:prstGeom prst="line">
              <a:avLst/>
            </a:prstGeom>
            <a:ln w="66675" cmpd="dbl">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129" name="TextBox 128"/>
          <p:cNvSpPr txBox="1"/>
          <p:nvPr/>
        </p:nvSpPr>
        <p:spPr>
          <a:xfrm>
            <a:off x="1567792" y="3909164"/>
            <a:ext cx="567256" cy="394436"/>
          </a:xfrm>
          <a:prstGeom prst="rect">
            <a:avLst/>
          </a:prstGeom>
          <a:noFill/>
        </p:spPr>
        <p:txBody>
          <a:bodyPr wrap="square" rtlCol="0">
            <a:spAutoFit/>
          </a:bodyPr>
          <a:lstStyle/>
          <a:p>
            <a:pPr fontAlgn="auto">
              <a:spcBef>
                <a:spcPts val="0"/>
              </a:spcBef>
              <a:spcAft>
                <a:spcPts val="0"/>
              </a:spcAft>
            </a:pPr>
            <a:r>
              <a:rPr lang="en-US" sz="2400" b="1" dirty="0" smtClean="0">
                <a:solidFill>
                  <a:prstClr val="black"/>
                </a:solidFill>
                <a:latin typeface="Times New Roman" pitchFamily="18" charset="0"/>
                <a:cs typeface="Times New Roman" pitchFamily="18" charset="0"/>
              </a:rPr>
              <a:t>A~</a:t>
            </a:r>
            <a:endParaRPr lang="en-US" sz="2400" b="1" dirty="0">
              <a:solidFill>
                <a:prstClr val="black"/>
              </a:solidFill>
              <a:latin typeface="Times New Roman" pitchFamily="18" charset="0"/>
              <a:cs typeface="Times New Roman" pitchFamily="18" charset="0"/>
            </a:endParaRPr>
          </a:p>
        </p:txBody>
      </p:sp>
      <p:sp>
        <p:nvSpPr>
          <p:cNvPr id="130" name="TextBox 129"/>
          <p:cNvSpPr txBox="1"/>
          <p:nvPr/>
        </p:nvSpPr>
        <p:spPr>
          <a:xfrm>
            <a:off x="2702303" y="3909164"/>
            <a:ext cx="567256" cy="394436"/>
          </a:xfrm>
          <a:prstGeom prst="rect">
            <a:avLst/>
          </a:prstGeom>
          <a:noFill/>
        </p:spPr>
        <p:txBody>
          <a:bodyPr wrap="square" rtlCol="0">
            <a:spAutoFit/>
          </a:bodyPr>
          <a:lstStyle/>
          <a:p>
            <a:pPr fontAlgn="auto">
              <a:spcBef>
                <a:spcPts val="0"/>
              </a:spcBef>
              <a:spcAft>
                <a:spcPts val="0"/>
              </a:spcAft>
            </a:pPr>
            <a:r>
              <a:rPr lang="en-US" sz="2400" b="1" dirty="0">
                <a:solidFill>
                  <a:prstClr val="black"/>
                </a:solidFill>
                <a:latin typeface="Times New Roman" pitchFamily="18" charset="0"/>
                <a:cs typeface="Times New Roman" pitchFamily="18" charset="0"/>
              </a:rPr>
              <a:t>~</a:t>
            </a:r>
            <a:r>
              <a:rPr lang="en-US" sz="2400" b="1" dirty="0" smtClean="0">
                <a:solidFill>
                  <a:prstClr val="black"/>
                </a:solidFill>
                <a:latin typeface="Times New Roman" pitchFamily="18" charset="0"/>
                <a:cs typeface="Times New Roman" pitchFamily="18" charset="0"/>
              </a:rPr>
              <a:t>B</a:t>
            </a:r>
            <a:endParaRPr lang="en-US" sz="2400" b="1" dirty="0">
              <a:solidFill>
                <a:prstClr val="black"/>
              </a:solidFill>
              <a:latin typeface="Times New Roman" pitchFamily="18" charset="0"/>
              <a:cs typeface="Times New Roman" pitchFamily="18" charset="0"/>
            </a:endParaRPr>
          </a:p>
        </p:txBody>
      </p:sp>
      <p:grpSp>
        <p:nvGrpSpPr>
          <p:cNvPr id="152" name="Group 151"/>
          <p:cNvGrpSpPr/>
          <p:nvPr/>
        </p:nvGrpSpPr>
        <p:grpSpPr>
          <a:xfrm>
            <a:off x="3553186" y="3778957"/>
            <a:ext cx="2201264" cy="2220032"/>
            <a:chOff x="3553186" y="3778957"/>
            <a:chExt cx="2201264" cy="2220032"/>
          </a:xfrm>
        </p:grpSpPr>
        <p:sp>
          <p:nvSpPr>
            <p:cNvPr id="19" name="Rectangle 18"/>
            <p:cNvSpPr/>
            <p:nvPr/>
          </p:nvSpPr>
          <p:spPr>
            <a:xfrm>
              <a:off x="3872267" y="4924780"/>
              <a:ext cx="1446502" cy="1074209"/>
            </a:xfrm>
            <a:prstGeom prst="rect">
              <a:avLst/>
            </a:prstGeom>
            <a:noFill/>
            <a:ln w="76200">
              <a:solidFill>
                <a:schemeClr val="accent4">
                  <a:lumMod val="60000"/>
                  <a:lumOff val="40000"/>
                </a:schemeClr>
              </a:solidFill>
              <a:prstDash val="sysDash"/>
            </a:ln>
            <a:effectLst/>
          </p:spPr>
          <p:style>
            <a:lnRef idx="2">
              <a:schemeClr val="accent1">
                <a:shade val="50000"/>
              </a:schemeClr>
            </a:lnRef>
            <a:fillRef idx="1">
              <a:schemeClr val="accent1"/>
            </a:fillRef>
            <a:effectRef idx="0">
              <a:schemeClr val="accent1"/>
            </a:effectRef>
            <a:fontRef idx="minor">
              <a:schemeClr val="lt1"/>
            </a:fontRef>
          </p:style>
          <p:txBody>
            <a:bodyPr lIns="91440" tIns="45720" rtlCol="0" anchor="ctr"/>
            <a:lstStyle/>
            <a:p>
              <a:pPr algn="ctr" fontAlgn="auto">
                <a:lnSpc>
                  <a:spcPct val="85000"/>
                </a:lnSpc>
                <a:spcBef>
                  <a:spcPts val="0"/>
                </a:spcBef>
                <a:spcAft>
                  <a:spcPts val="0"/>
                </a:spcAft>
              </a:pPr>
              <a:endParaRPr lang="en-US" sz="2000" dirty="0" smtClean="0">
                <a:solidFill>
                  <a:prstClr val="white"/>
                </a:solidFill>
                <a:latin typeface="Franklin Gothic Book"/>
              </a:endParaRPr>
            </a:p>
          </p:txBody>
        </p:sp>
        <p:sp>
          <p:nvSpPr>
            <p:cNvPr id="20" name="Rounded Rectangle 19"/>
            <p:cNvSpPr/>
            <p:nvPr/>
          </p:nvSpPr>
          <p:spPr>
            <a:xfrm>
              <a:off x="4092079" y="5002904"/>
              <a:ext cx="106360" cy="917960"/>
            </a:xfrm>
            <a:prstGeom prst="roundRect">
              <a:avLst/>
            </a:prstGeom>
            <a:solidFill>
              <a:schemeClr val="tx2">
                <a:lumMod val="60000"/>
                <a:lumOff val="4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91440" tIns="45720" rtlCol="0" anchor="ctr"/>
            <a:lstStyle/>
            <a:p>
              <a:pPr algn="ctr" fontAlgn="auto">
                <a:lnSpc>
                  <a:spcPct val="85000"/>
                </a:lnSpc>
                <a:spcBef>
                  <a:spcPts val="0"/>
                </a:spcBef>
                <a:spcAft>
                  <a:spcPts val="0"/>
                </a:spcAft>
              </a:pPr>
              <a:endParaRPr lang="en-US" sz="2000" dirty="0" smtClean="0">
                <a:solidFill>
                  <a:prstClr val="white"/>
                </a:solidFill>
                <a:latin typeface="Franklin Gothic Book"/>
              </a:endParaRPr>
            </a:p>
          </p:txBody>
        </p:sp>
        <p:sp>
          <p:nvSpPr>
            <p:cNvPr id="21" name="Rounded Rectangle 20"/>
            <p:cNvSpPr/>
            <p:nvPr/>
          </p:nvSpPr>
          <p:spPr>
            <a:xfrm>
              <a:off x="4280691" y="5002904"/>
              <a:ext cx="106360" cy="917960"/>
            </a:xfrm>
            <a:prstGeom prst="roundRect">
              <a:avLst/>
            </a:prstGeom>
            <a:solidFill>
              <a:schemeClr val="tx2">
                <a:lumMod val="60000"/>
                <a:lumOff val="4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91440" tIns="45720" rtlCol="0" anchor="ctr"/>
            <a:lstStyle/>
            <a:p>
              <a:pPr algn="ctr" fontAlgn="auto">
                <a:lnSpc>
                  <a:spcPct val="85000"/>
                </a:lnSpc>
                <a:spcBef>
                  <a:spcPts val="0"/>
                </a:spcBef>
                <a:spcAft>
                  <a:spcPts val="0"/>
                </a:spcAft>
              </a:pPr>
              <a:endParaRPr lang="en-US" sz="2000" dirty="0" smtClean="0">
                <a:solidFill>
                  <a:prstClr val="white"/>
                </a:solidFill>
                <a:latin typeface="Franklin Gothic Book"/>
              </a:endParaRPr>
            </a:p>
          </p:txBody>
        </p:sp>
        <p:sp>
          <p:nvSpPr>
            <p:cNvPr id="22" name="Rounded Rectangle 21"/>
            <p:cNvSpPr/>
            <p:nvPr/>
          </p:nvSpPr>
          <p:spPr>
            <a:xfrm>
              <a:off x="4469303" y="5002904"/>
              <a:ext cx="106360" cy="917960"/>
            </a:xfrm>
            <a:prstGeom prst="roundRect">
              <a:avLst/>
            </a:prstGeom>
            <a:solidFill>
              <a:schemeClr val="tx2">
                <a:lumMod val="60000"/>
                <a:lumOff val="4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91440" tIns="45720" rtlCol="0" anchor="ctr"/>
            <a:lstStyle/>
            <a:p>
              <a:pPr algn="ctr" fontAlgn="auto">
                <a:lnSpc>
                  <a:spcPct val="85000"/>
                </a:lnSpc>
                <a:spcBef>
                  <a:spcPts val="0"/>
                </a:spcBef>
                <a:spcAft>
                  <a:spcPts val="0"/>
                </a:spcAft>
              </a:pPr>
              <a:endParaRPr lang="en-US" sz="2000" dirty="0" smtClean="0">
                <a:solidFill>
                  <a:prstClr val="white"/>
                </a:solidFill>
                <a:latin typeface="Franklin Gothic Book"/>
              </a:endParaRPr>
            </a:p>
          </p:txBody>
        </p:sp>
        <p:grpSp>
          <p:nvGrpSpPr>
            <p:cNvPr id="97" name="Group 96"/>
            <p:cNvGrpSpPr/>
            <p:nvPr/>
          </p:nvGrpSpPr>
          <p:grpSpPr>
            <a:xfrm>
              <a:off x="5254952" y="3778957"/>
              <a:ext cx="499498" cy="1312922"/>
              <a:chOff x="-6355080" y="9230360"/>
              <a:chExt cx="1754292" cy="6207760"/>
            </a:xfrm>
          </p:grpSpPr>
          <p:grpSp>
            <p:nvGrpSpPr>
              <p:cNvPr id="98" name="Group 440"/>
              <p:cNvGrpSpPr/>
              <p:nvPr/>
            </p:nvGrpSpPr>
            <p:grpSpPr>
              <a:xfrm>
                <a:off x="-6355080" y="11628120"/>
                <a:ext cx="799252" cy="3810000"/>
                <a:chOff x="-6355080" y="11628120"/>
                <a:chExt cx="799252" cy="3810000"/>
              </a:xfrm>
            </p:grpSpPr>
            <p:sp>
              <p:nvSpPr>
                <p:cNvPr id="110" name="Parallelogram 109"/>
                <p:cNvSpPr/>
                <p:nvPr/>
              </p:nvSpPr>
              <p:spPr>
                <a:xfrm>
                  <a:off x="-6355080" y="11628120"/>
                  <a:ext cx="777240" cy="411480"/>
                </a:xfrm>
                <a:prstGeom prst="parallelogram">
                  <a:avLst>
                    <a:gd name="adj" fmla="val 40000"/>
                  </a:avLst>
                </a:prstGeom>
                <a:noFill/>
                <a:ln w="63500">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lIns="91440" tIns="45720" rtlCol="0" anchor="ctr"/>
                <a:lstStyle/>
                <a:p>
                  <a:pPr algn="ctr" fontAlgn="auto">
                    <a:lnSpc>
                      <a:spcPct val="85000"/>
                    </a:lnSpc>
                    <a:spcBef>
                      <a:spcPts val="0"/>
                    </a:spcBef>
                    <a:spcAft>
                      <a:spcPts val="0"/>
                    </a:spcAft>
                  </a:pPr>
                  <a:endParaRPr lang="en-US" sz="2000" dirty="0" smtClean="0">
                    <a:solidFill>
                      <a:prstClr val="white"/>
                    </a:solidFill>
                    <a:latin typeface="Franklin Gothic Book"/>
                  </a:endParaRPr>
                </a:p>
              </p:txBody>
            </p:sp>
            <p:sp>
              <p:nvSpPr>
                <p:cNvPr id="111" name="Rectangle 110"/>
                <p:cNvSpPr/>
                <p:nvPr/>
              </p:nvSpPr>
              <p:spPr>
                <a:xfrm>
                  <a:off x="-6355080" y="12024360"/>
                  <a:ext cx="640080" cy="3413760"/>
                </a:xfrm>
                <a:prstGeom prst="rect">
                  <a:avLst/>
                </a:prstGeom>
                <a:noFill/>
                <a:ln w="63500">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lIns="91440" tIns="45720" rtlCol="0" anchor="ctr"/>
                <a:lstStyle/>
                <a:p>
                  <a:pPr algn="ctr" fontAlgn="auto">
                    <a:lnSpc>
                      <a:spcPct val="85000"/>
                    </a:lnSpc>
                    <a:spcBef>
                      <a:spcPts val="0"/>
                    </a:spcBef>
                    <a:spcAft>
                      <a:spcPts val="0"/>
                    </a:spcAft>
                  </a:pPr>
                  <a:endParaRPr lang="en-US" sz="2000" dirty="0" smtClean="0">
                    <a:solidFill>
                      <a:prstClr val="white"/>
                    </a:solidFill>
                    <a:latin typeface="Franklin Gothic Book"/>
                  </a:endParaRPr>
                </a:p>
              </p:txBody>
            </p:sp>
            <p:sp>
              <p:nvSpPr>
                <p:cNvPr id="112" name="Freeform 111"/>
                <p:cNvSpPr/>
                <p:nvPr/>
              </p:nvSpPr>
              <p:spPr>
                <a:xfrm>
                  <a:off x="-5715001" y="11643360"/>
                  <a:ext cx="159173" cy="3764280"/>
                </a:xfrm>
                <a:custGeom>
                  <a:avLst/>
                  <a:gdLst>
                    <a:gd name="connsiteX0" fmla="*/ 182880 w 228600"/>
                    <a:gd name="connsiteY0" fmla="*/ 0 h 3825240"/>
                    <a:gd name="connsiteX1" fmla="*/ 45720 w 228600"/>
                    <a:gd name="connsiteY1" fmla="*/ 365760 h 3825240"/>
                    <a:gd name="connsiteX2" fmla="*/ 0 w 228600"/>
                    <a:gd name="connsiteY2" fmla="*/ 3825240 h 3825240"/>
                    <a:gd name="connsiteX3" fmla="*/ 228600 w 228600"/>
                    <a:gd name="connsiteY3" fmla="*/ 3520440 h 3825240"/>
                    <a:gd name="connsiteX4" fmla="*/ 182880 w 228600"/>
                    <a:gd name="connsiteY4" fmla="*/ 0 h 3825240"/>
                    <a:gd name="connsiteX0" fmla="*/ 233680 w 233680"/>
                    <a:gd name="connsiteY0" fmla="*/ 0 h 3804920"/>
                    <a:gd name="connsiteX1" fmla="*/ 45720 w 233680"/>
                    <a:gd name="connsiteY1" fmla="*/ 345440 h 3804920"/>
                    <a:gd name="connsiteX2" fmla="*/ 0 w 233680"/>
                    <a:gd name="connsiteY2" fmla="*/ 3804920 h 3804920"/>
                    <a:gd name="connsiteX3" fmla="*/ 228600 w 233680"/>
                    <a:gd name="connsiteY3" fmla="*/ 3500120 h 3804920"/>
                    <a:gd name="connsiteX4" fmla="*/ 233680 w 233680"/>
                    <a:gd name="connsiteY4" fmla="*/ 0 h 3804920"/>
                    <a:gd name="connsiteX0" fmla="*/ 233680 w 233680"/>
                    <a:gd name="connsiteY0" fmla="*/ 0 h 3804920"/>
                    <a:gd name="connsiteX1" fmla="*/ 45720 w 233680"/>
                    <a:gd name="connsiteY1" fmla="*/ 345440 h 3804920"/>
                    <a:gd name="connsiteX2" fmla="*/ 0 w 233680"/>
                    <a:gd name="connsiteY2" fmla="*/ 3804920 h 3804920"/>
                    <a:gd name="connsiteX3" fmla="*/ 218440 w 233680"/>
                    <a:gd name="connsiteY3" fmla="*/ 3418840 h 3804920"/>
                    <a:gd name="connsiteX4" fmla="*/ 233680 w 233680"/>
                    <a:gd name="connsiteY4" fmla="*/ 0 h 3804920"/>
                    <a:gd name="connsiteX0" fmla="*/ 172720 w 220133"/>
                    <a:gd name="connsiteY0" fmla="*/ 0 h 3804920"/>
                    <a:gd name="connsiteX1" fmla="*/ 45720 w 220133"/>
                    <a:gd name="connsiteY1" fmla="*/ 345440 h 3804920"/>
                    <a:gd name="connsiteX2" fmla="*/ 0 w 220133"/>
                    <a:gd name="connsiteY2" fmla="*/ 3804920 h 3804920"/>
                    <a:gd name="connsiteX3" fmla="*/ 218440 w 220133"/>
                    <a:gd name="connsiteY3" fmla="*/ 3418840 h 3804920"/>
                    <a:gd name="connsiteX4" fmla="*/ 172720 w 220133"/>
                    <a:gd name="connsiteY4" fmla="*/ 0 h 3804920"/>
                    <a:gd name="connsiteX0" fmla="*/ 182880 w 220133"/>
                    <a:gd name="connsiteY0" fmla="*/ 0 h 3855720"/>
                    <a:gd name="connsiteX1" fmla="*/ 45720 w 220133"/>
                    <a:gd name="connsiteY1" fmla="*/ 396240 h 3855720"/>
                    <a:gd name="connsiteX2" fmla="*/ 0 w 220133"/>
                    <a:gd name="connsiteY2" fmla="*/ 3855720 h 3855720"/>
                    <a:gd name="connsiteX3" fmla="*/ 218440 w 220133"/>
                    <a:gd name="connsiteY3" fmla="*/ 3469640 h 3855720"/>
                    <a:gd name="connsiteX4" fmla="*/ 182880 w 220133"/>
                    <a:gd name="connsiteY4" fmla="*/ 0 h 3855720"/>
                    <a:gd name="connsiteX0" fmla="*/ 172720 w 220133"/>
                    <a:gd name="connsiteY0" fmla="*/ 0 h 3815080"/>
                    <a:gd name="connsiteX1" fmla="*/ 45720 w 220133"/>
                    <a:gd name="connsiteY1" fmla="*/ 355600 h 3815080"/>
                    <a:gd name="connsiteX2" fmla="*/ 0 w 220133"/>
                    <a:gd name="connsiteY2" fmla="*/ 3815080 h 3815080"/>
                    <a:gd name="connsiteX3" fmla="*/ 218440 w 220133"/>
                    <a:gd name="connsiteY3" fmla="*/ 3429000 h 3815080"/>
                    <a:gd name="connsiteX4" fmla="*/ 172720 w 220133"/>
                    <a:gd name="connsiteY4" fmla="*/ 0 h 3815080"/>
                    <a:gd name="connsiteX0" fmla="*/ 172720 w 189653"/>
                    <a:gd name="connsiteY0" fmla="*/ 0 h 3815080"/>
                    <a:gd name="connsiteX1" fmla="*/ 45720 w 189653"/>
                    <a:gd name="connsiteY1" fmla="*/ 355600 h 3815080"/>
                    <a:gd name="connsiteX2" fmla="*/ 0 w 189653"/>
                    <a:gd name="connsiteY2" fmla="*/ 3815080 h 3815080"/>
                    <a:gd name="connsiteX3" fmla="*/ 187960 w 189653"/>
                    <a:gd name="connsiteY3" fmla="*/ 3479800 h 3815080"/>
                    <a:gd name="connsiteX4" fmla="*/ 172720 w 189653"/>
                    <a:gd name="connsiteY4" fmla="*/ 0 h 3815080"/>
                    <a:gd name="connsiteX0" fmla="*/ 142240 w 159173"/>
                    <a:gd name="connsiteY0" fmla="*/ 0 h 3764280"/>
                    <a:gd name="connsiteX1" fmla="*/ 15240 w 159173"/>
                    <a:gd name="connsiteY1" fmla="*/ 355600 h 3764280"/>
                    <a:gd name="connsiteX2" fmla="*/ 0 w 159173"/>
                    <a:gd name="connsiteY2" fmla="*/ 3764280 h 3764280"/>
                    <a:gd name="connsiteX3" fmla="*/ 157480 w 159173"/>
                    <a:gd name="connsiteY3" fmla="*/ 3479800 h 3764280"/>
                    <a:gd name="connsiteX4" fmla="*/ 142240 w 159173"/>
                    <a:gd name="connsiteY4" fmla="*/ 0 h 3764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9173" h="3764280">
                      <a:moveTo>
                        <a:pt x="142240" y="0"/>
                      </a:moveTo>
                      <a:lnTo>
                        <a:pt x="15240" y="355600"/>
                      </a:lnTo>
                      <a:lnTo>
                        <a:pt x="0" y="3764280"/>
                      </a:lnTo>
                      <a:lnTo>
                        <a:pt x="157480" y="3479800"/>
                      </a:lnTo>
                      <a:cubicBezTo>
                        <a:pt x="159173" y="2313093"/>
                        <a:pt x="140547" y="1166707"/>
                        <a:pt x="142240" y="0"/>
                      </a:cubicBezTo>
                      <a:close/>
                    </a:path>
                  </a:pathLst>
                </a:custGeom>
                <a:noFill/>
                <a:ln w="63500">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lIns="91440" tIns="45720" rtlCol="0" anchor="ctr"/>
                <a:lstStyle/>
                <a:p>
                  <a:pPr algn="ctr" fontAlgn="auto">
                    <a:lnSpc>
                      <a:spcPct val="85000"/>
                    </a:lnSpc>
                    <a:spcBef>
                      <a:spcPts val="0"/>
                    </a:spcBef>
                    <a:spcAft>
                      <a:spcPts val="0"/>
                    </a:spcAft>
                  </a:pPr>
                  <a:endParaRPr lang="en-US" sz="2000" dirty="0" smtClean="0">
                    <a:solidFill>
                      <a:prstClr val="white"/>
                    </a:solidFill>
                    <a:latin typeface="Franklin Gothic Book"/>
                  </a:endParaRPr>
                </a:p>
              </p:txBody>
            </p:sp>
          </p:grpSp>
          <p:grpSp>
            <p:nvGrpSpPr>
              <p:cNvPr id="99" name="Group 441"/>
              <p:cNvGrpSpPr/>
              <p:nvPr/>
            </p:nvGrpSpPr>
            <p:grpSpPr>
              <a:xfrm>
                <a:off x="-5400040" y="9230360"/>
                <a:ext cx="799252" cy="3810000"/>
                <a:chOff x="-6355080" y="11628120"/>
                <a:chExt cx="799252" cy="3810000"/>
              </a:xfrm>
            </p:grpSpPr>
            <p:sp>
              <p:nvSpPr>
                <p:cNvPr id="107" name="Parallelogram 106"/>
                <p:cNvSpPr/>
                <p:nvPr/>
              </p:nvSpPr>
              <p:spPr>
                <a:xfrm>
                  <a:off x="-6355080" y="11628120"/>
                  <a:ext cx="777240" cy="411480"/>
                </a:xfrm>
                <a:prstGeom prst="parallelogram">
                  <a:avLst>
                    <a:gd name="adj" fmla="val 40000"/>
                  </a:avLst>
                </a:prstGeom>
                <a:noFill/>
                <a:ln w="63500">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lIns="91440" tIns="45720" rtlCol="0" anchor="ctr"/>
                <a:lstStyle/>
                <a:p>
                  <a:pPr algn="ctr" fontAlgn="auto">
                    <a:lnSpc>
                      <a:spcPct val="85000"/>
                    </a:lnSpc>
                    <a:spcBef>
                      <a:spcPts val="0"/>
                    </a:spcBef>
                    <a:spcAft>
                      <a:spcPts val="0"/>
                    </a:spcAft>
                  </a:pPr>
                  <a:endParaRPr lang="en-US" sz="2000" dirty="0" smtClean="0">
                    <a:solidFill>
                      <a:prstClr val="white"/>
                    </a:solidFill>
                    <a:latin typeface="Franklin Gothic Book"/>
                  </a:endParaRPr>
                </a:p>
              </p:txBody>
            </p:sp>
            <p:sp>
              <p:nvSpPr>
                <p:cNvPr id="108" name="Rectangle 107"/>
                <p:cNvSpPr/>
                <p:nvPr/>
              </p:nvSpPr>
              <p:spPr>
                <a:xfrm>
                  <a:off x="-6355080" y="12024360"/>
                  <a:ext cx="640080" cy="3413760"/>
                </a:xfrm>
                <a:prstGeom prst="rect">
                  <a:avLst/>
                </a:prstGeom>
                <a:noFill/>
                <a:ln w="63500">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lIns="91440" tIns="45720" rtlCol="0" anchor="ctr"/>
                <a:lstStyle/>
                <a:p>
                  <a:pPr algn="ctr" fontAlgn="auto">
                    <a:lnSpc>
                      <a:spcPct val="85000"/>
                    </a:lnSpc>
                    <a:spcBef>
                      <a:spcPts val="0"/>
                    </a:spcBef>
                    <a:spcAft>
                      <a:spcPts val="0"/>
                    </a:spcAft>
                  </a:pPr>
                  <a:endParaRPr lang="en-US" sz="2000" dirty="0" smtClean="0">
                    <a:solidFill>
                      <a:prstClr val="white"/>
                    </a:solidFill>
                    <a:latin typeface="Franklin Gothic Book"/>
                  </a:endParaRPr>
                </a:p>
              </p:txBody>
            </p:sp>
            <p:sp>
              <p:nvSpPr>
                <p:cNvPr id="109" name="Freeform 108"/>
                <p:cNvSpPr/>
                <p:nvPr/>
              </p:nvSpPr>
              <p:spPr>
                <a:xfrm>
                  <a:off x="-5715001" y="11643360"/>
                  <a:ext cx="159173" cy="3764280"/>
                </a:xfrm>
                <a:custGeom>
                  <a:avLst/>
                  <a:gdLst>
                    <a:gd name="connsiteX0" fmla="*/ 182880 w 228600"/>
                    <a:gd name="connsiteY0" fmla="*/ 0 h 3825240"/>
                    <a:gd name="connsiteX1" fmla="*/ 45720 w 228600"/>
                    <a:gd name="connsiteY1" fmla="*/ 365760 h 3825240"/>
                    <a:gd name="connsiteX2" fmla="*/ 0 w 228600"/>
                    <a:gd name="connsiteY2" fmla="*/ 3825240 h 3825240"/>
                    <a:gd name="connsiteX3" fmla="*/ 228600 w 228600"/>
                    <a:gd name="connsiteY3" fmla="*/ 3520440 h 3825240"/>
                    <a:gd name="connsiteX4" fmla="*/ 182880 w 228600"/>
                    <a:gd name="connsiteY4" fmla="*/ 0 h 3825240"/>
                    <a:gd name="connsiteX0" fmla="*/ 233680 w 233680"/>
                    <a:gd name="connsiteY0" fmla="*/ 0 h 3804920"/>
                    <a:gd name="connsiteX1" fmla="*/ 45720 w 233680"/>
                    <a:gd name="connsiteY1" fmla="*/ 345440 h 3804920"/>
                    <a:gd name="connsiteX2" fmla="*/ 0 w 233680"/>
                    <a:gd name="connsiteY2" fmla="*/ 3804920 h 3804920"/>
                    <a:gd name="connsiteX3" fmla="*/ 228600 w 233680"/>
                    <a:gd name="connsiteY3" fmla="*/ 3500120 h 3804920"/>
                    <a:gd name="connsiteX4" fmla="*/ 233680 w 233680"/>
                    <a:gd name="connsiteY4" fmla="*/ 0 h 3804920"/>
                    <a:gd name="connsiteX0" fmla="*/ 233680 w 233680"/>
                    <a:gd name="connsiteY0" fmla="*/ 0 h 3804920"/>
                    <a:gd name="connsiteX1" fmla="*/ 45720 w 233680"/>
                    <a:gd name="connsiteY1" fmla="*/ 345440 h 3804920"/>
                    <a:gd name="connsiteX2" fmla="*/ 0 w 233680"/>
                    <a:gd name="connsiteY2" fmla="*/ 3804920 h 3804920"/>
                    <a:gd name="connsiteX3" fmla="*/ 218440 w 233680"/>
                    <a:gd name="connsiteY3" fmla="*/ 3418840 h 3804920"/>
                    <a:gd name="connsiteX4" fmla="*/ 233680 w 233680"/>
                    <a:gd name="connsiteY4" fmla="*/ 0 h 3804920"/>
                    <a:gd name="connsiteX0" fmla="*/ 172720 w 220133"/>
                    <a:gd name="connsiteY0" fmla="*/ 0 h 3804920"/>
                    <a:gd name="connsiteX1" fmla="*/ 45720 w 220133"/>
                    <a:gd name="connsiteY1" fmla="*/ 345440 h 3804920"/>
                    <a:gd name="connsiteX2" fmla="*/ 0 w 220133"/>
                    <a:gd name="connsiteY2" fmla="*/ 3804920 h 3804920"/>
                    <a:gd name="connsiteX3" fmla="*/ 218440 w 220133"/>
                    <a:gd name="connsiteY3" fmla="*/ 3418840 h 3804920"/>
                    <a:gd name="connsiteX4" fmla="*/ 172720 w 220133"/>
                    <a:gd name="connsiteY4" fmla="*/ 0 h 3804920"/>
                    <a:gd name="connsiteX0" fmla="*/ 182880 w 220133"/>
                    <a:gd name="connsiteY0" fmla="*/ 0 h 3855720"/>
                    <a:gd name="connsiteX1" fmla="*/ 45720 w 220133"/>
                    <a:gd name="connsiteY1" fmla="*/ 396240 h 3855720"/>
                    <a:gd name="connsiteX2" fmla="*/ 0 w 220133"/>
                    <a:gd name="connsiteY2" fmla="*/ 3855720 h 3855720"/>
                    <a:gd name="connsiteX3" fmla="*/ 218440 w 220133"/>
                    <a:gd name="connsiteY3" fmla="*/ 3469640 h 3855720"/>
                    <a:gd name="connsiteX4" fmla="*/ 182880 w 220133"/>
                    <a:gd name="connsiteY4" fmla="*/ 0 h 3855720"/>
                    <a:gd name="connsiteX0" fmla="*/ 172720 w 220133"/>
                    <a:gd name="connsiteY0" fmla="*/ 0 h 3815080"/>
                    <a:gd name="connsiteX1" fmla="*/ 45720 w 220133"/>
                    <a:gd name="connsiteY1" fmla="*/ 355600 h 3815080"/>
                    <a:gd name="connsiteX2" fmla="*/ 0 w 220133"/>
                    <a:gd name="connsiteY2" fmla="*/ 3815080 h 3815080"/>
                    <a:gd name="connsiteX3" fmla="*/ 218440 w 220133"/>
                    <a:gd name="connsiteY3" fmla="*/ 3429000 h 3815080"/>
                    <a:gd name="connsiteX4" fmla="*/ 172720 w 220133"/>
                    <a:gd name="connsiteY4" fmla="*/ 0 h 3815080"/>
                    <a:gd name="connsiteX0" fmla="*/ 172720 w 189653"/>
                    <a:gd name="connsiteY0" fmla="*/ 0 h 3815080"/>
                    <a:gd name="connsiteX1" fmla="*/ 45720 w 189653"/>
                    <a:gd name="connsiteY1" fmla="*/ 355600 h 3815080"/>
                    <a:gd name="connsiteX2" fmla="*/ 0 w 189653"/>
                    <a:gd name="connsiteY2" fmla="*/ 3815080 h 3815080"/>
                    <a:gd name="connsiteX3" fmla="*/ 187960 w 189653"/>
                    <a:gd name="connsiteY3" fmla="*/ 3479800 h 3815080"/>
                    <a:gd name="connsiteX4" fmla="*/ 172720 w 189653"/>
                    <a:gd name="connsiteY4" fmla="*/ 0 h 3815080"/>
                    <a:gd name="connsiteX0" fmla="*/ 142240 w 159173"/>
                    <a:gd name="connsiteY0" fmla="*/ 0 h 3764280"/>
                    <a:gd name="connsiteX1" fmla="*/ 15240 w 159173"/>
                    <a:gd name="connsiteY1" fmla="*/ 355600 h 3764280"/>
                    <a:gd name="connsiteX2" fmla="*/ 0 w 159173"/>
                    <a:gd name="connsiteY2" fmla="*/ 3764280 h 3764280"/>
                    <a:gd name="connsiteX3" fmla="*/ 157480 w 159173"/>
                    <a:gd name="connsiteY3" fmla="*/ 3479800 h 3764280"/>
                    <a:gd name="connsiteX4" fmla="*/ 142240 w 159173"/>
                    <a:gd name="connsiteY4" fmla="*/ 0 h 3764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9173" h="3764280">
                      <a:moveTo>
                        <a:pt x="142240" y="0"/>
                      </a:moveTo>
                      <a:lnTo>
                        <a:pt x="15240" y="355600"/>
                      </a:lnTo>
                      <a:lnTo>
                        <a:pt x="0" y="3764280"/>
                      </a:lnTo>
                      <a:lnTo>
                        <a:pt x="157480" y="3479800"/>
                      </a:lnTo>
                      <a:cubicBezTo>
                        <a:pt x="159173" y="2313093"/>
                        <a:pt x="140547" y="1166707"/>
                        <a:pt x="142240" y="0"/>
                      </a:cubicBezTo>
                      <a:close/>
                    </a:path>
                  </a:pathLst>
                </a:custGeom>
                <a:noFill/>
                <a:ln w="63500">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lIns="91440" tIns="45720" rtlCol="0" anchor="ctr"/>
                <a:lstStyle/>
                <a:p>
                  <a:pPr algn="ctr" fontAlgn="auto">
                    <a:lnSpc>
                      <a:spcPct val="85000"/>
                    </a:lnSpc>
                    <a:spcBef>
                      <a:spcPts val="0"/>
                    </a:spcBef>
                    <a:spcAft>
                      <a:spcPts val="0"/>
                    </a:spcAft>
                  </a:pPr>
                  <a:endParaRPr lang="en-US" sz="2000" dirty="0" smtClean="0">
                    <a:solidFill>
                      <a:prstClr val="white"/>
                    </a:solidFill>
                    <a:latin typeface="Franklin Gothic Book"/>
                  </a:endParaRPr>
                </a:p>
              </p:txBody>
            </p:sp>
          </p:grpSp>
          <p:cxnSp>
            <p:nvCxnSpPr>
              <p:cNvPr id="100" name="Straight Connector 99"/>
              <p:cNvCxnSpPr/>
              <p:nvPr/>
            </p:nvCxnSpPr>
            <p:spPr>
              <a:xfrm rot="5400000" flipH="1" flipV="1">
                <a:off x="-6278880" y="10688320"/>
                <a:ext cx="2265680" cy="883920"/>
              </a:xfrm>
              <a:prstGeom prst="line">
                <a:avLst/>
              </a:prstGeom>
              <a:ln w="66675" cmpd="dbl">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1" name="Straight Connector 100"/>
              <p:cNvCxnSpPr/>
              <p:nvPr/>
            </p:nvCxnSpPr>
            <p:spPr>
              <a:xfrm rot="5400000" flipH="1" flipV="1">
                <a:off x="-6278880" y="11163808"/>
                <a:ext cx="2265680" cy="883920"/>
              </a:xfrm>
              <a:prstGeom prst="line">
                <a:avLst/>
              </a:prstGeom>
              <a:ln w="66675" cmpd="dbl">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2" name="Straight Connector 101"/>
              <p:cNvCxnSpPr/>
              <p:nvPr/>
            </p:nvCxnSpPr>
            <p:spPr>
              <a:xfrm rot="5400000" flipH="1" flipV="1">
                <a:off x="-6278880" y="11639296"/>
                <a:ext cx="2265680" cy="883920"/>
              </a:xfrm>
              <a:prstGeom prst="line">
                <a:avLst/>
              </a:prstGeom>
              <a:ln w="66675" cmpd="dbl">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3" name="Straight Connector 102"/>
              <p:cNvCxnSpPr/>
              <p:nvPr/>
            </p:nvCxnSpPr>
            <p:spPr>
              <a:xfrm rot="5400000" flipH="1" flipV="1">
                <a:off x="-6278880" y="12114784"/>
                <a:ext cx="2265680" cy="883920"/>
              </a:xfrm>
              <a:prstGeom prst="line">
                <a:avLst/>
              </a:prstGeom>
              <a:ln w="66675" cmpd="dbl">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4" name="Straight Connector 103"/>
              <p:cNvCxnSpPr/>
              <p:nvPr/>
            </p:nvCxnSpPr>
            <p:spPr>
              <a:xfrm rot="5400000" flipH="1" flipV="1">
                <a:off x="-6278880" y="12590272"/>
                <a:ext cx="2265680" cy="883920"/>
              </a:xfrm>
              <a:prstGeom prst="line">
                <a:avLst/>
              </a:prstGeom>
              <a:ln w="66675" cmpd="dbl">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5" name="Straight Connector 104"/>
              <p:cNvCxnSpPr/>
              <p:nvPr/>
            </p:nvCxnSpPr>
            <p:spPr>
              <a:xfrm rot="5400000" flipH="1" flipV="1">
                <a:off x="-6278880" y="13065760"/>
                <a:ext cx="2265680" cy="883920"/>
              </a:xfrm>
              <a:prstGeom prst="line">
                <a:avLst/>
              </a:prstGeom>
              <a:ln w="66675" cmpd="dbl">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6" name="Straight Connector 105"/>
              <p:cNvCxnSpPr/>
              <p:nvPr/>
            </p:nvCxnSpPr>
            <p:spPr>
              <a:xfrm rot="5400000" flipH="1" flipV="1">
                <a:off x="-6299200" y="10403840"/>
                <a:ext cx="2265680" cy="883920"/>
              </a:xfrm>
              <a:prstGeom prst="line">
                <a:avLst/>
              </a:prstGeom>
              <a:ln w="66675" cmpd="dbl">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13" name="Group 112"/>
            <p:cNvGrpSpPr/>
            <p:nvPr/>
          </p:nvGrpSpPr>
          <p:grpSpPr>
            <a:xfrm flipH="1">
              <a:off x="3553186" y="3909164"/>
              <a:ext cx="497923" cy="1367175"/>
              <a:chOff x="-6355080" y="9230360"/>
              <a:chExt cx="1754292" cy="6207760"/>
            </a:xfrm>
          </p:grpSpPr>
          <p:grpSp>
            <p:nvGrpSpPr>
              <p:cNvPr id="114" name="Group 440"/>
              <p:cNvGrpSpPr/>
              <p:nvPr/>
            </p:nvGrpSpPr>
            <p:grpSpPr>
              <a:xfrm>
                <a:off x="-6355080" y="11628120"/>
                <a:ext cx="799252" cy="3810000"/>
                <a:chOff x="-6355080" y="11628120"/>
                <a:chExt cx="799252" cy="3810000"/>
              </a:xfrm>
            </p:grpSpPr>
            <p:sp>
              <p:nvSpPr>
                <p:cNvPr id="126" name="Parallelogram 125"/>
                <p:cNvSpPr/>
                <p:nvPr/>
              </p:nvSpPr>
              <p:spPr>
                <a:xfrm>
                  <a:off x="-6355080" y="11628120"/>
                  <a:ext cx="777240" cy="411480"/>
                </a:xfrm>
                <a:prstGeom prst="parallelogram">
                  <a:avLst>
                    <a:gd name="adj" fmla="val 40000"/>
                  </a:avLst>
                </a:prstGeom>
                <a:noFill/>
                <a:ln w="63500">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lIns="91440" tIns="45720" rtlCol="0" anchor="ctr"/>
                <a:lstStyle/>
                <a:p>
                  <a:pPr algn="ctr" fontAlgn="auto">
                    <a:lnSpc>
                      <a:spcPct val="85000"/>
                    </a:lnSpc>
                    <a:spcBef>
                      <a:spcPts val="0"/>
                    </a:spcBef>
                    <a:spcAft>
                      <a:spcPts val="0"/>
                    </a:spcAft>
                  </a:pPr>
                  <a:endParaRPr lang="en-US" sz="2000" dirty="0" smtClean="0">
                    <a:solidFill>
                      <a:prstClr val="white"/>
                    </a:solidFill>
                    <a:latin typeface="Franklin Gothic Book"/>
                  </a:endParaRPr>
                </a:p>
              </p:txBody>
            </p:sp>
            <p:sp>
              <p:nvSpPr>
                <p:cNvPr id="127" name="Rectangle 126"/>
                <p:cNvSpPr/>
                <p:nvPr/>
              </p:nvSpPr>
              <p:spPr>
                <a:xfrm>
                  <a:off x="-6355080" y="12024360"/>
                  <a:ext cx="640080" cy="3413760"/>
                </a:xfrm>
                <a:prstGeom prst="rect">
                  <a:avLst/>
                </a:prstGeom>
                <a:noFill/>
                <a:ln w="63500">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lIns="91440" tIns="45720" rtlCol="0" anchor="ctr"/>
                <a:lstStyle/>
                <a:p>
                  <a:pPr algn="ctr" fontAlgn="auto">
                    <a:lnSpc>
                      <a:spcPct val="85000"/>
                    </a:lnSpc>
                    <a:spcBef>
                      <a:spcPts val="0"/>
                    </a:spcBef>
                    <a:spcAft>
                      <a:spcPts val="0"/>
                    </a:spcAft>
                  </a:pPr>
                  <a:endParaRPr lang="en-US" sz="2000" dirty="0" smtClean="0">
                    <a:solidFill>
                      <a:prstClr val="white"/>
                    </a:solidFill>
                    <a:latin typeface="Franklin Gothic Book"/>
                  </a:endParaRPr>
                </a:p>
              </p:txBody>
            </p:sp>
            <p:sp>
              <p:nvSpPr>
                <p:cNvPr id="128" name="Freeform 127"/>
                <p:cNvSpPr/>
                <p:nvPr/>
              </p:nvSpPr>
              <p:spPr>
                <a:xfrm>
                  <a:off x="-5715001" y="11643360"/>
                  <a:ext cx="159173" cy="3764280"/>
                </a:xfrm>
                <a:custGeom>
                  <a:avLst/>
                  <a:gdLst>
                    <a:gd name="connsiteX0" fmla="*/ 182880 w 228600"/>
                    <a:gd name="connsiteY0" fmla="*/ 0 h 3825240"/>
                    <a:gd name="connsiteX1" fmla="*/ 45720 w 228600"/>
                    <a:gd name="connsiteY1" fmla="*/ 365760 h 3825240"/>
                    <a:gd name="connsiteX2" fmla="*/ 0 w 228600"/>
                    <a:gd name="connsiteY2" fmla="*/ 3825240 h 3825240"/>
                    <a:gd name="connsiteX3" fmla="*/ 228600 w 228600"/>
                    <a:gd name="connsiteY3" fmla="*/ 3520440 h 3825240"/>
                    <a:gd name="connsiteX4" fmla="*/ 182880 w 228600"/>
                    <a:gd name="connsiteY4" fmla="*/ 0 h 3825240"/>
                    <a:gd name="connsiteX0" fmla="*/ 233680 w 233680"/>
                    <a:gd name="connsiteY0" fmla="*/ 0 h 3804920"/>
                    <a:gd name="connsiteX1" fmla="*/ 45720 w 233680"/>
                    <a:gd name="connsiteY1" fmla="*/ 345440 h 3804920"/>
                    <a:gd name="connsiteX2" fmla="*/ 0 w 233680"/>
                    <a:gd name="connsiteY2" fmla="*/ 3804920 h 3804920"/>
                    <a:gd name="connsiteX3" fmla="*/ 228600 w 233680"/>
                    <a:gd name="connsiteY3" fmla="*/ 3500120 h 3804920"/>
                    <a:gd name="connsiteX4" fmla="*/ 233680 w 233680"/>
                    <a:gd name="connsiteY4" fmla="*/ 0 h 3804920"/>
                    <a:gd name="connsiteX0" fmla="*/ 233680 w 233680"/>
                    <a:gd name="connsiteY0" fmla="*/ 0 h 3804920"/>
                    <a:gd name="connsiteX1" fmla="*/ 45720 w 233680"/>
                    <a:gd name="connsiteY1" fmla="*/ 345440 h 3804920"/>
                    <a:gd name="connsiteX2" fmla="*/ 0 w 233680"/>
                    <a:gd name="connsiteY2" fmla="*/ 3804920 h 3804920"/>
                    <a:gd name="connsiteX3" fmla="*/ 218440 w 233680"/>
                    <a:gd name="connsiteY3" fmla="*/ 3418840 h 3804920"/>
                    <a:gd name="connsiteX4" fmla="*/ 233680 w 233680"/>
                    <a:gd name="connsiteY4" fmla="*/ 0 h 3804920"/>
                    <a:gd name="connsiteX0" fmla="*/ 172720 w 220133"/>
                    <a:gd name="connsiteY0" fmla="*/ 0 h 3804920"/>
                    <a:gd name="connsiteX1" fmla="*/ 45720 w 220133"/>
                    <a:gd name="connsiteY1" fmla="*/ 345440 h 3804920"/>
                    <a:gd name="connsiteX2" fmla="*/ 0 w 220133"/>
                    <a:gd name="connsiteY2" fmla="*/ 3804920 h 3804920"/>
                    <a:gd name="connsiteX3" fmla="*/ 218440 w 220133"/>
                    <a:gd name="connsiteY3" fmla="*/ 3418840 h 3804920"/>
                    <a:gd name="connsiteX4" fmla="*/ 172720 w 220133"/>
                    <a:gd name="connsiteY4" fmla="*/ 0 h 3804920"/>
                    <a:gd name="connsiteX0" fmla="*/ 182880 w 220133"/>
                    <a:gd name="connsiteY0" fmla="*/ 0 h 3855720"/>
                    <a:gd name="connsiteX1" fmla="*/ 45720 w 220133"/>
                    <a:gd name="connsiteY1" fmla="*/ 396240 h 3855720"/>
                    <a:gd name="connsiteX2" fmla="*/ 0 w 220133"/>
                    <a:gd name="connsiteY2" fmla="*/ 3855720 h 3855720"/>
                    <a:gd name="connsiteX3" fmla="*/ 218440 w 220133"/>
                    <a:gd name="connsiteY3" fmla="*/ 3469640 h 3855720"/>
                    <a:gd name="connsiteX4" fmla="*/ 182880 w 220133"/>
                    <a:gd name="connsiteY4" fmla="*/ 0 h 3855720"/>
                    <a:gd name="connsiteX0" fmla="*/ 172720 w 220133"/>
                    <a:gd name="connsiteY0" fmla="*/ 0 h 3815080"/>
                    <a:gd name="connsiteX1" fmla="*/ 45720 w 220133"/>
                    <a:gd name="connsiteY1" fmla="*/ 355600 h 3815080"/>
                    <a:gd name="connsiteX2" fmla="*/ 0 w 220133"/>
                    <a:gd name="connsiteY2" fmla="*/ 3815080 h 3815080"/>
                    <a:gd name="connsiteX3" fmla="*/ 218440 w 220133"/>
                    <a:gd name="connsiteY3" fmla="*/ 3429000 h 3815080"/>
                    <a:gd name="connsiteX4" fmla="*/ 172720 w 220133"/>
                    <a:gd name="connsiteY4" fmla="*/ 0 h 3815080"/>
                    <a:gd name="connsiteX0" fmla="*/ 172720 w 189653"/>
                    <a:gd name="connsiteY0" fmla="*/ 0 h 3815080"/>
                    <a:gd name="connsiteX1" fmla="*/ 45720 w 189653"/>
                    <a:gd name="connsiteY1" fmla="*/ 355600 h 3815080"/>
                    <a:gd name="connsiteX2" fmla="*/ 0 w 189653"/>
                    <a:gd name="connsiteY2" fmla="*/ 3815080 h 3815080"/>
                    <a:gd name="connsiteX3" fmla="*/ 187960 w 189653"/>
                    <a:gd name="connsiteY3" fmla="*/ 3479800 h 3815080"/>
                    <a:gd name="connsiteX4" fmla="*/ 172720 w 189653"/>
                    <a:gd name="connsiteY4" fmla="*/ 0 h 3815080"/>
                    <a:gd name="connsiteX0" fmla="*/ 142240 w 159173"/>
                    <a:gd name="connsiteY0" fmla="*/ 0 h 3764280"/>
                    <a:gd name="connsiteX1" fmla="*/ 15240 w 159173"/>
                    <a:gd name="connsiteY1" fmla="*/ 355600 h 3764280"/>
                    <a:gd name="connsiteX2" fmla="*/ 0 w 159173"/>
                    <a:gd name="connsiteY2" fmla="*/ 3764280 h 3764280"/>
                    <a:gd name="connsiteX3" fmla="*/ 157480 w 159173"/>
                    <a:gd name="connsiteY3" fmla="*/ 3479800 h 3764280"/>
                    <a:gd name="connsiteX4" fmla="*/ 142240 w 159173"/>
                    <a:gd name="connsiteY4" fmla="*/ 0 h 3764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9173" h="3764280">
                      <a:moveTo>
                        <a:pt x="142240" y="0"/>
                      </a:moveTo>
                      <a:lnTo>
                        <a:pt x="15240" y="355600"/>
                      </a:lnTo>
                      <a:lnTo>
                        <a:pt x="0" y="3764280"/>
                      </a:lnTo>
                      <a:lnTo>
                        <a:pt x="157480" y="3479800"/>
                      </a:lnTo>
                      <a:cubicBezTo>
                        <a:pt x="159173" y="2313093"/>
                        <a:pt x="140547" y="1166707"/>
                        <a:pt x="142240" y="0"/>
                      </a:cubicBezTo>
                      <a:close/>
                    </a:path>
                  </a:pathLst>
                </a:custGeom>
                <a:noFill/>
                <a:ln w="63500">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lIns="91440" tIns="45720" rtlCol="0" anchor="ctr"/>
                <a:lstStyle/>
                <a:p>
                  <a:pPr algn="ctr" fontAlgn="auto">
                    <a:lnSpc>
                      <a:spcPct val="85000"/>
                    </a:lnSpc>
                    <a:spcBef>
                      <a:spcPts val="0"/>
                    </a:spcBef>
                    <a:spcAft>
                      <a:spcPts val="0"/>
                    </a:spcAft>
                  </a:pPr>
                  <a:endParaRPr lang="en-US" sz="2000" dirty="0" smtClean="0">
                    <a:solidFill>
                      <a:prstClr val="white"/>
                    </a:solidFill>
                    <a:latin typeface="Franklin Gothic Book"/>
                  </a:endParaRPr>
                </a:p>
              </p:txBody>
            </p:sp>
          </p:grpSp>
          <p:grpSp>
            <p:nvGrpSpPr>
              <p:cNvPr id="115" name="Group 441"/>
              <p:cNvGrpSpPr/>
              <p:nvPr/>
            </p:nvGrpSpPr>
            <p:grpSpPr>
              <a:xfrm>
                <a:off x="-5400040" y="9230360"/>
                <a:ext cx="799252" cy="3810000"/>
                <a:chOff x="-6355080" y="11628120"/>
                <a:chExt cx="799252" cy="3810000"/>
              </a:xfrm>
            </p:grpSpPr>
            <p:sp>
              <p:nvSpPr>
                <p:cNvPr id="123" name="Parallelogram 122"/>
                <p:cNvSpPr/>
                <p:nvPr/>
              </p:nvSpPr>
              <p:spPr>
                <a:xfrm>
                  <a:off x="-6355080" y="11628120"/>
                  <a:ext cx="777240" cy="411480"/>
                </a:xfrm>
                <a:prstGeom prst="parallelogram">
                  <a:avLst>
                    <a:gd name="adj" fmla="val 40000"/>
                  </a:avLst>
                </a:prstGeom>
                <a:noFill/>
                <a:ln w="63500">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lIns="91440" tIns="45720" rtlCol="0" anchor="ctr"/>
                <a:lstStyle/>
                <a:p>
                  <a:pPr algn="ctr" fontAlgn="auto">
                    <a:lnSpc>
                      <a:spcPct val="85000"/>
                    </a:lnSpc>
                    <a:spcBef>
                      <a:spcPts val="0"/>
                    </a:spcBef>
                    <a:spcAft>
                      <a:spcPts val="0"/>
                    </a:spcAft>
                  </a:pPr>
                  <a:endParaRPr lang="en-US" sz="2000" dirty="0" smtClean="0">
                    <a:solidFill>
                      <a:prstClr val="white"/>
                    </a:solidFill>
                    <a:latin typeface="Franklin Gothic Book"/>
                  </a:endParaRPr>
                </a:p>
              </p:txBody>
            </p:sp>
            <p:sp>
              <p:nvSpPr>
                <p:cNvPr id="124" name="Rectangle 123"/>
                <p:cNvSpPr/>
                <p:nvPr/>
              </p:nvSpPr>
              <p:spPr>
                <a:xfrm>
                  <a:off x="-6355080" y="12024360"/>
                  <a:ext cx="640080" cy="3413760"/>
                </a:xfrm>
                <a:prstGeom prst="rect">
                  <a:avLst/>
                </a:prstGeom>
                <a:noFill/>
                <a:ln w="63500">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lIns="91440" tIns="45720" rtlCol="0" anchor="ctr"/>
                <a:lstStyle/>
                <a:p>
                  <a:pPr algn="ctr" fontAlgn="auto">
                    <a:lnSpc>
                      <a:spcPct val="85000"/>
                    </a:lnSpc>
                    <a:spcBef>
                      <a:spcPts val="0"/>
                    </a:spcBef>
                    <a:spcAft>
                      <a:spcPts val="0"/>
                    </a:spcAft>
                  </a:pPr>
                  <a:endParaRPr lang="en-US" sz="2000" dirty="0" smtClean="0">
                    <a:solidFill>
                      <a:prstClr val="white"/>
                    </a:solidFill>
                    <a:latin typeface="Franklin Gothic Book"/>
                  </a:endParaRPr>
                </a:p>
              </p:txBody>
            </p:sp>
            <p:sp>
              <p:nvSpPr>
                <p:cNvPr id="125" name="Freeform 124"/>
                <p:cNvSpPr/>
                <p:nvPr/>
              </p:nvSpPr>
              <p:spPr>
                <a:xfrm>
                  <a:off x="-5715001" y="11643360"/>
                  <a:ext cx="159173" cy="3764280"/>
                </a:xfrm>
                <a:custGeom>
                  <a:avLst/>
                  <a:gdLst>
                    <a:gd name="connsiteX0" fmla="*/ 182880 w 228600"/>
                    <a:gd name="connsiteY0" fmla="*/ 0 h 3825240"/>
                    <a:gd name="connsiteX1" fmla="*/ 45720 w 228600"/>
                    <a:gd name="connsiteY1" fmla="*/ 365760 h 3825240"/>
                    <a:gd name="connsiteX2" fmla="*/ 0 w 228600"/>
                    <a:gd name="connsiteY2" fmla="*/ 3825240 h 3825240"/>
                    <a:gd name="connsiteX3" fmla="*/ 228600 w 228600"/>
                    <a:gd name="connsiteY3" fmla="*/ 3520440 h 3825240"/>
                    <a:gd name="connsiteX4" fmla="*/ 182880 w 228600"/>
                    <a:gd name="connsiteY4" fmla="*/ 0 h 3825240"/>
                    <a:gd name="connsiteX0" fmla="*/ 233680 w 233680"/>
                    <a:gd name="connsiteY0" fmla="*/ 0 h 3804920"/>
                    <a:gd name="connsiteX1" fmla="*/ 45720 w 233680"/>
                    <a:gd name="connsiteY1" fmla="*/ 345440 h 3804920"/>
                    <a:gd name="connsiteX2" fmla="*/ 0 w 233680"/>
                    <a:gd name="connsiteY2" fmla="*/ 3804920 h 3804920"/>
                    <a:gd name="connsiteX3" fmla="*/ 228600 w 233680"/>
                    <a:gd name="connsiteY3" fmla="*/ 3500120 h 3804920"/>
                    <a:gd name="connsiteX4" fmla="*/ 233680 w 233680"/>
                    <a:gd name="connsiteY4" fmla="*/ 0 h 3804920"/>
                    <a:gd name="connsiteX0" fmla="*/ 233680 w 233680"/>
                    <a:gd name="connsiteY0" fmla="*/ 0 h 3804920"/>
                    <a:gd name="connsiteX1" fmla="*/ 45720 w 233680"/>
                    <a:gd name="connsiteY1" fmla="*/ 345440 h 3804920"/>
                    <a:gd name="connsiteX2" fmla="*/ 0 w 233680"/>
                    <a:gd name="connsiteY2" fmla="*/ 3804920 h 3804920"/>
                    <a:gd name="connsiteX3" fmla="*/ 218440 w 233680"/>
                    <a:gd name="connsiteY3" fmla="*/ 3418840 h 3804920"/>
                    <a:gd name="connsiteX4" fmla="*/ 233680 w 233680"/>
                    <a:gd name="connsiteY4" fmla="*/ 0 h 3804920"/>
                    <a:gd name="connsiteX0" fmla="*/ 172720 w 220133"/>
                    <a:gd name="connsiteY0" fmla="*/ 0 h 3804920"/>
                    <a:gd name="connsiteX1" fmla="*/ 45720 w 220133"/>
                    <a:gd name="connsiteY1" fmla="*/ 345440 h 3804920"/>
                    <a:gd name="connsiteX2" fmla="*/ 0 w 220133"/>
                    <a:gd name="connsiteY2" fmla="*/ 3804920 h 3804920"/>
                    <a:gd name="connsiteX3" fmla="*/ 218440 w 220133"/>
                    <a:gd name="connsiteY3" fmla="*/ 3418840 h 3804920"/>
                    <a:gd name="connsiteX4" fmla="*/ 172720 w 220133"/>
                    <a:gd name="connsiteY4" fmla="*/ 0 h 3804920"/>
                    <a:gd name="connsiteX0" fmla="*/ 182880 w 220133"/>
                    <a:gd name="connsiteY0" fmla="*/ 0 h 3855720"/>
                    <a:gd name="connsiteX1" fmla="*/ 45720 w 220133"/>
                    <a:gd name="connsiteY1" fmla="*/ 396240 h 3855720"/>
                    <a:gd name="connsiteX2" fmla="*/ 0 w 220133"/>
                    <a:gd name="connsiteY2" fmla="*/ 3855720 h 3855720"/>
                    <a:gd name="connsiteX3" fmla="*/ 218440 w 220133"/>
                    <a:gd name="connsiteY3" fmla="*/ 3469640 h 3855720"/>
                    <a:gd name="connsiteX4" fmla="*/ 182880 w 220133"/>
                    <a:gd name="connsiteY4" fmla="*/ 0 h 3855720"/>
                    <a:gd name="connsiteX0" fmla="*/ 172720 w 220133"/>
                    <a:gd name="connsiteY0" fmla="*/ 0 h 3815080"/>
                    <a:gd name="connsiteX1" fmla="*/ 45720 w 220133"/>
                    <a:gd name="connsiteY1" fmla="*/ 355600 h 3815080"/>
                    <a:gd name="connsiteX2" fmla="*/ 0 w 220133"/>
                    <a:gd name="connsiteY2" fmla="*/ 3815080 h 3815080"/>
                    <a:gd name="connsiteX3" fmla="*/ 218440 w 220133"/>
                    <a:gd name="connsiteY3" fmla="*/ 3429000 h 3815080"/>
                    <a:gd name="connsiteX4" fmla="*/ 172720 w 220133"/>
                    <a:gd name="connsiteY4" fmla="*/ 0 h 3815080"/>
                    <a:gd name="connsiteX0" fmla="*/ 172720 w 189653"/>
                    <a:gd name="connsiteY0" fmla="*/ 0 h 3815080"/>
                    <a:gd name="connsiteX1" fmla="*/ 45720 w 189653"/>
                    <a:gd name="connsiteY1" fmla="*/ 355600 h 3815080"/>
                    <a:gd name="connsiteX2" fmla="*/ 0 w 189653"/>
                    <a:gd name="connsiteY2" fmla="*/ 3815080 h 3815080"/>
                    <a:gd name="connsiteX3" fmla="*/ 187960 w 189653"/>
                    <a:gd name="connsiteY3" fmla="*/ 3479800 h 3815080"/>
                    <a:gd name="connsiteX4" fmla="*/ 172720 w 189653"/>
                    <a:gd name="connsiteY4" fmla="*/ 0 h 3815080"/>
                    <a:gd name="connsiteX0" fmla="*/ 142240 w 159173"/>
                    <a:gd name="connsiteY0" fmla="*/ 0 h 3764280"/>
                    <a:gd name="connsiteX1" fmla="*/ 15240 w 159173"/>
                    <a:gd name="connsiteY1" fmla="*/ 355600 h 3764280"/>
                    <a:gd name="connsiteX2" fmla="*/ 0 w 159173"/>
                    <a:gd name="connsiteY2" fmla="*/ 3764280 h 3764280"/>
                    <a:gd name="connsiteX3" fmla="*/ 157480 w 159173"/>
                    <a:gd name="connsiteY3" fmla="*/ 3479800 h 3764280"/>
                    <a:gd name="connsiteX4" fmla="*/ 142240 w 159173"/>
                    <a:gd name="connsiteY4" fmla="*/ 0 h 3764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9173" h="3764280">
                      <a:moveTo>
                        <a:pt x="142240" y="0"/>
                      </a:moveTo>
                      <a:lnTo>
                        <a:pt x="15240" y="355600"/>
                      </a:lnTo>
                      <a:lnTo>
                        <a:pt x="0" y="3764280"/>
                      </a:lnTo>
                      <a:lnTo>
                        <a:pt x="157480" y="3479800"/>
                      </a:lnTo>
                      <a:cubicBezTo>
                        <a:pt x="159173" y="2313093"/>
                        <a:pt x="140547" y="1166707"/>
                        <a:pt x="142240" y="0"/>
                      </a:cubicBezTo>
                      <a:close/>
                    </a:path>
                  </a:pathLst>
                </a:custGeom>
                <a:noFill/>
                <a:ln w="63500">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lIns="91440" tIns="45720" rtlCol="0" anchor="ctr"/>
                <a:lstStyle/>
                <a:p>
                  <a:pPr algn="ctr" fontAlgn="auto">
                    <a:lnSpc>
                      <a:spcPct val="85000"/>
                    </a:lnSpc>
                    <a:spcBef>
                      <a:spcPts val="0"/>
                    </a:spcBef>
                    <a:spcAft>
                      <a:spcPts val="0"/>
                    </a:spcAft>
                  </a:pPr>
                  <a:endParaRPr lang="en-US" sz="2000" dirty="0" smtClean="0">
                    <a:solidFill>
                      <a:prstClr val="white"/>
                    </a:solidFill>
                    <a:latin typeface="Franklin Gothic Book"/>
                  </a:endParaRPr>
                </a:p>
              </p:txBody>
            </p:sp>
          </p:grpSp>
          <p:cxnSp>
            <p:nvCxnSpPr>
              <p:cNvPr id="116" name="Straight Connector 115"/>
              <p:cNvCxnSpPr/>
              <p:nvPr/>
            </p:nvCxnSpPr>
            <p:spPr>
              <a:xfrm rot="5400000" flipH="1" flipV="1">
                <a:off x="-6278880" y="10688320"/>
                <a:ext cx="2265680" cy="883920"/>
              </a:xfrm>
              <a:prstGeom prst="line">
                <a:avLst/>
              </a:prstGeom>
              <a:ln w="66675" cmpd="dbl">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7" name="Straight Connector 116"/>
              <p:cNvCxnSpPr/>
              <p:nvPr/>
            </p:nvCxnSpPr>
            <p:spPr>
              <a:xfrm rot="5400000" flipH="1" flipV="1">
                <a:off x="-6278880" y="11163808"/>
                <a:ext cx="2265680" cy="883920"/>
              </a:xfrm>
              <a:prstGeom prst="line">
                <a:avLst/>
              </a:prstGeom>
              <a:ln w="66675" cmpd="dbl">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8" name="Straight Connector 117"/>
              <p:cNvCxnSpPr/>
              <p:nvPr/>
            </p:nvCxnSpPr>
            <p:spPr>
              <a:xfrm rot="5400000" flipH="1" flipV="1">
                <a:off x="-6278880" y="11639296"/>
                <a:ext cx="2265680" cy="883920"/>
              </a:xfrm>
              <a:prstGeom prst="line">
                <a:avLst/>
              </a:prstGeom>
              <a:ln w="66675" cmpd="dbl">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9" name="Straight Connector 118"/>
              <p:cNvCxnSpPr/>
              <p:nvPr/>
            </p:nvCxnSpPr>
            <p:spPr>
              <a:xfrm rot="5400000" flipH="1" flipV="1">
                <a:off x="-6278880" y="12114784"/>
                <a:ext cx="2265680" cy="883920"/>
              </a:xfrm>
              <a:prstGeom prst="line">
                <a:avLst/>
              </a:prstGeom>
              <a:ln w="66675" cmpd="dbl">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0" name="Straight Connector 119"/>
              <p:cNvCxnSpPr/>
              <p:nvPr/>
            </p:nvCxnSpPr>
            <p:spPr>
              <a:xfrm rot="5400000" flipH="1" flipV="1">
                <a:off x="-6278880" y="12590272"/>
                <a:ext cx="2265680" cy="883920"/>
              </a:xfrm>
              <a:prstGeom prst="line">
                <a:avLst/>
              </a:prstGeom>
              <a:ln w="66675" cmpd="dbl">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1" name="Straight Connector 120"/>
              <p:cNvCxnSpPr/>
              <p:nvPr/>
            </p:nvCxnSpPr>
            <p:spPr>
              <a:xfrm rot="5400000" flipH="1" flipV="1">
                <a:off x="-6278880" y="13065760"/>
                <a:ext cx="2265680" cy="883920"/>
              </a:xfrm>
              <a:prstGeom prst="line">
                <a:avLst/>
              </a:prstGeom>
              <a:ln w="66675" cmpd="dbl">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2" name="Straight Connector 121"/>
              <p:cNvCxnSpPr/>
              <p:nvPr/>
            </p:nvCxnSpPr>
            <p:spPr>
              <a:xfrm rot="5400000" flipH="1" flipV="1">
                <a:off x="-6299200" y="10403840"/>
                <a:ext cx="2265680" cy="883920"/>
              </a:xfrm>
              <a:prstGeom prst="line">
                <a:avLst/>
              </a:prstGeom>
              <a:ln w="66675" cmpd="dbl">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131" name="TextBox 130"/>
            <p:cNvSpPr txBox="1"/>
            <p:nvPr/>
          </p:nvSpPr>
          <p:spPr>
            <a:xfrm>
              <a:off x="3765907" y="4038600"/>
              <a:ext cx="567256" cy="394436"/>
            </a:xfrm>
            <a:prstGeom prst="rect">
              <a:avLst/>
            </a:prstGeom>
            <a:noFill/>
          </p:spPr>
          <p:txBody>
            <a:bodyPr wrap="square" rtlCol="0">
              <a:spAutoFit/>
            </a:bodyPr>
            <a:lstStyle/>
            <a:p>
              <a:pPr fontAlgn="auto">
                <a:spcBef>
                  <a:spcPts val="0"/>
                </a:spcBef>
                <a:spcAft>
                  <a:spcPts val="0"/>
                </a:spcAft>
              </a:pPr>
              <a:r>
                <a:rPr lang="en-US" sz="2400" b="1" dirty="0" smtClean="0">
                  <a:solidFill>
                    <a:prstClr val="black"/>
                  </a:solidFill>
                  <a:latin typeface="Times New Roman" pitchFamily="18" charset="0"/>
                  <a:cs typeface="Times New Roman" pitchFamily="18" charset="0"/>
                </a:rPr>
                <a:t>B~</a:t>
              </a:r>
              <a:endParaRPr lang="en-US" sz="2400" b="1" dirty="0">
                <a:solidFill>
                  <a:prstClr val="black"/>
                </a:solidFill>
                <a:latin typeface="Times New Roman" pitchFamily="18" charset="0"/>
                <a:cs typeface="Times New Roman" pitchFamily="18" charset="0"/>
              </a:endParaRPr>
            </a:p>
          </p:txBody>
        </p:sp>
        <p:sp>
          <p:nvSpPr>
            <p:cNvPr id="132" name="TextBox 131"/>
            <p:cNvSpPr txBox="1"/>
            <p:nvPr/>
          </p:nvSpPr>
          <p:spPr>
            <a:xfrm>
              <a:off x="4687697" y="4234682"/>
              <a:ext cx="567256" cy="394436"/>
            </a:xfrm>
            <a:prstGeom prst="rect">
              <a:avLst/>
            </a:prstGeom>
            <a:noFill/>
          </p:spPr>
          <p:txBody>
            <a:bodyPr wrap="square" rtlCol="0">
              <a:spAutoFit/>
            </a:bodyPr>
            <a:lstStyle/>
            <a:p>
              <a:pPr fontAlgn="auto">
                <a:spcBef>
                  <a:spcPts val="0"/>
                </a:spcBef>
                <a:spcAft>
                  <a:spcPts val="0"/>
                </a:spcAft>
              </a:pPr>
              <a:r>
                <a:rPr lang="en-US" sz="2400" b="1" dirty="0" smtClean="0">
                  <a:solidFill>
                    <a:prstClr val="black"/>
                  </a:solidFill>
                  <a:latin typeface="Times New Roman" pitchFamily="18" charset="0"/>
                  <a:cs typeface="Times New Roman" pitchFamily="18" charset="0"/>
                </a:rPr>
                <a:t>~C</a:t>
              </a:r>
              <a:endParaRPr lang="en-US" sz="2400" b="1" dirty="0">
                <a:solidFill>
                  <a:prstClr val="black"/>
                </a:solidFill>
                <a:latin typeface="Times New Roman" pitchFamily="18" charset="0"/>
                <a:cs typeface="Times New Roman" pitchFamily="18" charset="0"/>
              </a:endParaRPr>
            </a:p>
          </p:txBody>
        </p:sp>
      </p:grpSp>
      <p:sp>
        <p:nvSpPr>
          <p:cNvPr id="133" name="TextBox 132"/>
          <p:cNvSpPr txBox="1"/>
          <p:nvPr/>
        </p:nvSpPr>
        <p:spPr>
          <a:xfrm>
            <a:off x="6602184" y="3905349"/>
            <a:ext cx="567256" cy="394436"/>
          </a:xfrm>
          <a:prstGeom prst="rect">
            <a:avLst/>
          </a:prstGeom>
          <a:noFill/>
        </p:spPr>
        <p:txBody>
          <a:bodyPr wrap="square" rtlCol="0">
            <a:spAutoFit/>
          </a:bodyPr>
          <a:lstStyle/>
          <a:p>
            <a:pPr fontAlgn="auto">
              <a:spcBef>
                <a:spcPts val="0"/>
              </a:spcBef>
              <a:spcAft>
                <a:spcPts val="0"/>
              </a:spcAft>
            </a:pPr>
            <a:r>
              <a:rPr lang="en-US" sz="2400" b="1" dirty="0" smtClean="0">
                <a:solidFill>
                  <a:prstClr val="black"/>
                </a:solidFill>
                <a:latin typeface="Times New Roman" pitchFamily="18" charset="0"/>
                <a:cs typeface="Times New Roman" pitchFamily="18" charset="0"/>
              </a:rPr>
              <a:t>C~</a:t>
            </a:r>
            <a:endParaRPr lang="en-US" sz="2400" b="1" dirty="0">
              <a:solidFill>
                <a:prstClr val="black"/>
              </a:solidFill>
              <a:latin typeface="Times New Roman" pitchFamily="18" charset="0"/>
              <a:cs typeface="Times New Roman" pitchFamily="18" charset="0"/>
            </a:endParaRPr>
          </a:p>
        </p:txBody>
      </p:sp>
      <p:sp>
        <p:nvSpPr>
          <p:cNvPr id="134" name="TextBox 133"/>
          <p:cNvSpPr txBox="1"/>
          <p:nvPr/>
        </p:nvSpPr>
        <p:spPr>
          <a:xfrm>
            <a:off x="7878509" y="3905349"/>
            <a:ext cx="567256" cy="394436"/>
          </a:xfrm>
          <a:prstGeom prst="rect">
            <a:avLst/>
          </a:prstGeom>
          <a:noFill/>
        </p:spPr>
        <p:txBody>
          <a:bodyPr wrap="square" rtlCol="0">
            <a:spAutoFit/>
          </a:bodyPr>
          <a:lstStyle/>
          <a:p>
            <a:pPr fontAlgn="auto">
              <a:spcBef>
                <a:spcPts val="0"/>
              </a:spcBef>
              <a:spcAft>
                <a:spcPts val="0"/>
              </a:spcAft>
            </a:pPr>
            <a:r>
              <a:rPr lang="en-US" sz="2400" b="1" dirty="0" smtClean="0">
                <a:solidFill>
                  <a:prstClr val="black"/>
                </a:solidFill>
                <a:latin typeface="Times New Roman" pitchFamily="18" charset="0"/>
                <a:cs typeface="Times New Roman" pitchFamily="18" charset="0"/>
              </a:rPr>
              <a:t>~E</a:t>
            </a:r>
            <a:endParaRPr lang="en-US" sz="2400" b="1" dirty="0">
              <a:solidFill>
                <a:prstClr val="black"/>
              </a:solidFill>
              <a:latin typeface="Times New Roman" pitchFamily="18" charset="0"/>
              <a:cs typeface="Times New Roman" pitchFamily="18" charset="0"/>
            </a:endParaRPr>
          </a:p>
        </p:txBody>
      </p:sp>
      <p:sp>
        <p:nvSpPr>
          <p:cNvPr id="135" name="TextBox 134"/>
          <p:cNvSpPr txBox="1"/>
          <p:nvPr/>
        </p:nvSpPr>
        <p:spPr>
          <a:xfrm>
            <a:off x="4616790" y="979504"/>
            <a:ext cx="709069" cy="394436"/>
          </a:xfrm>
          <a:prstGeom prst="rect">
            <a:avLst/>
          </a:prstGeom>
          <a:noFill/>
        </p:spPr>
        <p:txBody>
          <a:bodyPr wrap="square" rtlCol="0">
            <a:spAutoFit/>
          </a:bodyPr>
          <a:lstStyle/>
          <a:p>
            <a:pPr fontAlgn="auto">
              <a:spcBef>
                <a:spcPts val="0"/>
              </a:spcBef>
              <a:spcAft>
                <a:spcPts val="0"/>
              </a:spcAft>
            </a:pPr>
            <a:r>
              <a:rPr lang="en-US" sz="2400" b="1" dirty="0" smtClean="0">
                <a:solidFill>
                  <a:prstClr val="black"/>
                </a:solidFill>
                <a:latin typeface="Times New Roman" pitchFamily="18" charset="0"/>
                <a:cs typeface="Times New Roman" pitchFamily="18" charset="0"/>
              </a:rPr>
              <a:t>A~</a:t>
            </a:r>
            <a:endParaRPr lang="en-US" sz="2400" b="1" dirty="0">
              <a:solidFill>
                <a:prstClr val="black"/>
              </a:solidFill>
              <a:latin typeface="Times New Roman" pitchFamily="18" charset="0"/>
              <a:cs typeface="Times New Roman" pitchFamily="18" charset="0"/>
            </a:endParaRPr>
          </a:p>
        </p:txBody>
      </p:sp>
      <p:sp>
        <p:nvSpPr>
          <p:cNvPr id="136" name="TextBox 135"/>
          <p:cNvSpPr txBox="1"/>
          <p:nvPr/>
        </p:nvSpPr>
        <p:spPr>
          <a:xfrm>
            <a:off x="6956719" y="979504"/>
            <a:ext cx="709069" cy="394436"/>
          </a:xfrm>
          <a:prstGeom prst="rect">
            <a:avLst/>
          </a:prstGeom>
          <a:noFill/>
        </p:spPr>
        <p:txBody>
          <a:bodyPr wrap="square" rtlCol="0">
            <a:spAutoFit/>
          </a:bodyPr>
          <a:lstStyle/>
          <a:p>
            <a:pPr fontAlgn="auto">
              <a:spcBef>
                <a:spcPts val="0"/>
              </a:spcBef>
              <a:spcAft>
                <a:spcPts val="0"/>
              </a:spcAft>
            </a:pPr>
            <a:r>
              <a:rPr lang="en-US" sz="2400" b="1" dirty="0" smtClean="0">
                <a:solidFill>
                  <a:prstClr val="black"/>
                </a:solidFill>
                <a:latin typeface="Times New Roman" pitchFamily="18" charset="0"/>
                <a:cs typeface="Times New Roman" pitchFamily="18" charset="0"/>
              </a:rPr>
              <a:t>~Z</a:t>
            </a:r>
            <a:endParaRPr lang="en-US" sz="2400" b="1" dirty="0">
              <a:solidFill>
                <a:prstClr val="black"/>
              </a:solidFill>
              <a:latin typeface="Times New Roman" pitchFamily="18" charset="0"/>
              <a:cs typeface="Times New Roman" pitchFamily="18" charset="0"/>
            </a:endParaRPr>
          </a:p>
        </p:txBody>
      </p:sp>
      <p:sp>
        <p:nvSpPr>
          <p:cNvPr id="137" name="TextBox 136"/>
          <p:cNvSpPr txBox="1"/>
          <p:nvPr/>
        </p:nvSpPr>
        <p:spPr>
          <a:xfrm>
            <a:off x="3624093" y="2867507"/>
            <a:ext cx="567256" cy="394436"/>
          </a:xfrm>
          <a:prstGeom prst="rect">
            <a:avLst/>
          </a:prstGeom>
          <a:noFill/>
        </p:spPr>
        <p:txBody>
          <a:bodyPr wrap="square" rtlCol="0">
            <a:spAutoFit/>
          </a:bodyPr>
          <a:lstStyle/>
          <a:p>
            <a:pPr fontAlgn="auto">
              <a:spcBef>
                <a:spcPts val="0"/>
              </a:spcBef>
              <a:spcAft>
                <a:spcPts val="0"/>
              </a:spcAft>
            </a:pPr>
            <a:r>
              <a:rPr lang="en-US" sz="2400" b="1" dirty="0" smtClean="0">
                <a:solidFill>
                  <a:prstClr val="black"/>
                </a:solidFill>
                <a:latin typeface="Times New Roman" pitchFamily="18" charset="0"/>
                <a:cs typeface="Times New Roman" pitchFamily="18" charset="0"/>
              </a:rPr>
              <a:t>A</a:t>
            </a:r>
            <a:endParaRPr lang="en-US" sz="2400" b="1" dirty="0">
              <a:solidFill>
                <a:prstClr val="black"/>
              </a:solidFill>
              <a:latin typeface="Times New Roman" pitchFamily="18" charset="0"/>
              <a:cs typeface="Times New Roman" pitchFamily="18" charset="0"/>
            </a:endParaRPr>
          </a:p>
        </p:txBody>
      </p:sp>
      <p:sp>
        <p:nvSpPr>
          <p:cNvPr id="138" name="TextBox 137"/>
          <p:cNvSpPr txBox="1"/>
          <p:nvPr/>
        </p:nvSpPr>
        <p:spPr>
          <a:xfrm>
            <a:off x="4120441" y="2867507"/>
            <a:ext cx="567256" cy="394436"/>
          </a:xfrm>
          <a:prstGeom prst="rect">
            <a:avLst/>
          </a:prstGeom>
          <a:noFill/>
        </p:spPr>
        <p:txBody>
          <a:bodyPr wrap="square" rtlCol="0">
            <a:spAutoFit/>
          </a:bodyPr>
          <a:lstStyle/>
          <a:p>
            <a:pPr fontAlgn="auto">
              <a:spcBef>
                <a:spcPts val="0"/>
              </a:spcBef>
              <a:spcAft>
                <a:spcPts val="0"/>
              </a:spcAft>
            </a:pPr>
            <a:r>
              <a:rPr lang="en-US" sz="2400" b="1" dirty="0">
                <a:solidFill>
                  <a:prstClr val="black"/>
                </a:solidFill>
                <a:latin typeface="Times New Roman" pitchFamily="18" charset="0"/>
                <a:cs typeface="Times New Roman" pitchFamily="18" charset="0"/>
              </a:rPr>
              <a:t>C</a:t>
            </a:r>
          </a:p>
        </p:txBody>
      </p:sp>
      <p:sp>
        <p:nvSpPr>
          <p:cNvPr id="139" name="TextBox 138"/>
          <p:cNvSpPr txBox="1"/>
          <p:nvPr/>
        </p:nvSpPr>
        <p:spPr>
          <a:xfrm>
            <a:off x="4545883" y="2867507"/>
            <a:ext cx="567256" cy="394436"/>
          </a:xfrm>
          <a:prstGeom prst="rect">
            <a:avLst/>
          </a:prstGeom>
          <a:noFill/>
        </p:spPr>
        <p:txBody>
          <a:bodyPr wrap="square" rtlCol="0">
            <a:spAutoFit/>
          </a:bodyPr>
          <a:lstStyle/>
          <a:p>
            <a:pPr fontAlgn="auto">
              <a:spcBef>
                <a:spcPts val="0"/>
              </a:spcBef>
              <a:spcAft>
                <a:spcPts val="0"/>
              </a:spcAft>
            </a:pPr>
            <a:r>
              <a:rPr lang="en-US" sz="2400" b="1" dirty="0" smtClean="0">
                <a:solidFill>
                  <a:prstClr val="black"/>
                </a:solidFill>
                <a:latin typeface="Times New Roman" pitchFamily="18" charset="0"/>
                <a:cs typeface="Times New Roman" pitchFamily="18" charset="0"/>
              </a:rPr>
              <a:t>E</a:t>
            </a:r>
            <a:endParaRPr lang="en-US" sz="2400" b="1" dirty="0">
              <a:solidFill>
                <a:prstClr val="black"/>
              </a:solidFill>
              <a:latin typeface="Times New Roman" pitchFamily="18" charset="0"/>
              <a:cs typeface="Times New Roman" pitchFamily="18" charset="0"/>
            </a:endParaRPr>
          </a:p>
        </p:txBody>
      </p:sp>
      <p:sp>
        <p:nvSpPr>
          <p:cNvPr id="140" name="TextBox 139"/>
          <p:cNvSpPr txBox="1"/>
          <p:nvPr/>
        </p:nvSpPr>
        <p:spPr>
          <a:xfrm>
            <a:off x="5396766" y="914400"/>
            <a:ext cx="567256" cy="394436"/>
          </a:xfrm>
          <a:prstGeom prst="rect">
            <a:avLst/>
          </a:prstGeom>
          <a:noFill/>
        </p:spPr>
        <p:txBody>
          <a:bodyPr wrap="square" rtlCol="0">
            <a:spAutoFit/>
          </a:bodyPr>
          <a:lstStyle/>
          <a:p>
            <a:pPr fontAlgn="auto">
              <a:spcBef>
                <a:spcPts val="0"/>
              </a:spcBef>
              <a:spcAft>
                <a:spcPts val="0"/>
              </a:spcAft>
            </a:pPr>
            <a:r>
              <a:rPr lang="en-US" sz="2400" b="1" dirty="0" smtClean="0">
                <a:solidFill>
                  <a:prstClr val="black"/>
                </a:solidFill>
                <a:latin typeface="Times New Roman" pitchFamily="18" charset="0"/>
                <a:cs typeface="Times New Roman" pitchFamily="18" charset="0"/>
              </a:rPr>
              <a:t>A</a:t>
            </a:r>
            <a:endParaRPr lang="en-US" sz="2400" b="1" dirty="0">
              <a:solidFill>
                <a:prstClr val="black"/>
              </a:solidFill>
              <a:latin typeface="Times New Roman" pitchFamily="18" charset="0"/>
              <a:cs typeface="Times New Roman" pitchFamily="18" charset="0"/>
            </a:endParaRPr>
          </a:p>
        </p:txBody>
      </p:sp>
      <p:sp>
        <p:nvSpPr>
          <p:cNvPr id="141" name="TextBox 140"/>
          <p:cNvSpPr txBox="1"/>
          <p:nvPr/>
        </p:nvSpPr>
        <p:spPr>
          <a:xfrm>
            <a:off x="5893115" y="914400"/>
            <a:ext cx="567256" cy="394436"/>
          </a:xfrm>
          <a:prstGeom prst="rect">
            <a:avLst/>
          </a:prstGeom>
          <a:noFill/>
        </p:spPr>
        <p:txBody>
          <a:bodyPr wrap="square" rtlCol="0">
            <a:spAutoFit/>
          </a:bodyPr>
          <a:lstStyle/>
          <a:p>
            <a:pPr fontAlgn="auto">
              <a:spcBef>
                <a:spcPts val="0"/>
              </a:spcBef>
              <a:spcAft>
                <a:spcPts val="0"/>
              </a:spcAft>
            </a:pPr>
            <a:r>
              <a:rPr lang="en-US" sz="2400" b="1" dirty="0">
                <a:solidFill>
                  <a:prstClr val="black"/>
                </a:solidFill>
                <a:latin typeface="Times New Roman" pitchFamily="18" charset="0"/>
                <a:cs typeface="Times New Roman" pitchFamily="18" charset="0"/>
              </a:rPr>
              <a:t>M</a:t>
            </a:r>
          </a:p>
        </p:txBody>
      </p:sp>
      <p:sp>
        <p:nvSpPr>
          <p:cNvPr id="142" name="TextBox 141"/>
          <p:cNvSpPr txBox="1"/>
          <p:nvPr/>
        </p:nvSpPr>
        <p:spPr>
          <a:xfrm>
            <a:off x="6389463" y="914400"/>
            <a:ext cx="567256" cy="394436"/>
          </a:xfrm>
          <a:prstGeom prst="rect">
            <a:avLst/>
          </a:prstGeom>
          <a:noFill/>
        </p:spPr>
        <p:txBody>
          <a:bodyPr wrap="square" rtlCol="0">
            <a:spAutoFit/>
          </a:bodyPr>
          <a:lstStyle/>
          <a:p>
            <a:pPr fontAlgn="auto">
              <a:spcBef>
                <a:spcPts val="0"/>
              </a:spcBef>
              <a:spcAft>
                <a:spcPts val="0"/>
              </a:spcAft>
            </a:pPr>
            <a:r>
              <a:rPr lang="en-US" sz="2400" b="1" dirty="0" smtClean="0">
                <a:solidFill>
                  <a:prstClr val="black"/>
                </a:solidFill>
                <a:latin typeface="Times New Roman" pitchFamily="18" charset="0"/>
                <a:cs typeface="Times New Roman" pitchFamily="18" charset="0"/>
              </a:rPr>
              <a:t>V</a:t>
            </a:r>
            <a:endParaRPr lang="en-US" sz="2400" b="1" dirty="0">
              <a:solidFill>
                <a:prstClr val="black"/>
              </a:solidFill>
              <a:latin typeface="Times New Roman" pitchFamily="18" charset="0"/>
              <a:cs typeface="Times New Roman" pitchFamily="18" charset="0"/>
            </a:endParaRPr>
          </a:p>
        </p:txBody>
      </p:sp>
      <p:sp>
        <p:nvSpPr>
          <p:cNvPr id="145" name="TextBox 144"/>
          <p:cNvSpPr txBox="1"/>
          <p:nvPr/>
        </p:nvSpPr>
        <p:spPr>
          <a:xfrm>
            <a:off x="3132232" y="2573305"/>
            <a:ext cx="709069" cy="394436"/>
          </a:xfrm>
          <a:prstGeom prst="rect">
            <a:avLst/>
          </a:prstGeom>
          <a:noFill/>
        </p:spPr>
        <p:txBody>
          <a:bodyPr wrap="square" rtlCol="0">
            <a:spAutoFit/>
          </a:bodyPr>
          <a:lstStyle/>
          <a:p>
            <a:pPr fontAlgn="auto">
              <a:spcBef>
                <a:spcPts val="0"/>
              </a:spcBef>
              <a:spcAft>
                <a:spcPts val="0"/>
              </a:spcAft>
            </a:pPr>
            <a:r>
              <a:rPr lang="en-US" sz="2400" b="1" dirty="0" smtClean="0">
                <a:solidFill>
                  <a:prstClr val="black"/>
                </a:solidFill>
                <a:latin typeface="Times New Roman" pitchFamily="18" charset="0"/>
                <a:cs typeface="Times New Roman" pitchFamily="18" charset="0"/>
              </a:rPr>
              <a:t>A~</a:t>
            </a:r>
            <a:endParaRPr lang="en-US" sz="2400" b="1" dirty="0">
              <a:solidFill>
                <a:prstClr val="black"/>
              </a:solidFill>
              <a:latin typeface="Times New Roman" pitchFamily="18" charset="0"/>
              <a:cs typeface="Times New Roman" pitchFamily="18" charset="0"/>
            </a:endParaRPr>
          </a:p>
        </p:txBody>
      </p:sp>
      <p:sp>
        <p:nvSpPr>
          <p:cNvPr id="146" name="TextBox 145"/>
          <p:cNvSpPr txBox="1"/>
          <p:nvPr/>
        </p:nvSpPr>
        <p:spPr>
          <a:xfrm>
            <a:off x="4846565" y="2565064"/>
            <a:ext cx="709069" cy="394436"/>
          </a:xfrm>
          <a:prstGeom prst="rect">
            <a:avLst/>
          </a:prstGeom>
          <a:noFill/>
        </p:spPr>
        <p:txBody>
          <a:bodyPr wrap="square" rtlCol="0">
            <a:spAutoFit/>
          </a:bodyPr>
          <a:lstStyle/>
          <a:p>
            <a:pPr fontAlgn="auto">
              <a:spcBef>
                <a:spcPts val="0"/>
              </a:spcBef>
              <a:spcAft>
                <a:spcPts val="0"/>
              </a:spcAft>
            </a:pPr>
            <a:r>
              <a:rPr lang="en-US" sz="2400" b="1" dirty="0" smtClean="0">
                <a:solidFill>
                  <a:prstClr val="black"/>
                </a:solidFill>
                <a:latin typeface="Times New Roman" pitchFamily="18" charset="0"/>
                <a:cs typeface="Times New Roman" pitchFamily="18" charset="0"/>
              </a:rPr>
              <a:t>~M</a:t>
            </a:r>
            <a:endParaRPr lang="en-US" sz="2400" b="1" dirty="0">
              <a:solidFill>
                <a:prstClr val="black"/>
              </a:solidFill>
              <a:latin typeface="Times New Roman" pitchFamily="18" charset="0"/>
              <a:cs typeface="Times New Roman" pitchFamily="18" charset="0"/>
            </a:endParaRPr>
          </a:p>
        </p:txBody>
      </p:sp>
      <p:cxnSp>
        <p:nvCxnSpPr>
          <p:cNvPr id="150" name="Straight Connector 149"/>
          <p:cNvCxnSpPr/>
          <p:nvPr/>
        </p:nvCxnSpPr>
        <p:spPr>
          <a:xfrm rot="16200000" flipH="1">
            <a:off x="7469512" y="1369689"/>
            <a:ext cx="833326" cy="2208751"/>
          </a:xfrm>
          <a:prstGeom prst="line">
            <a:avLst/>
          </a:prstGeom>
          <a:ln w="254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sp>
        <p:nvSpPr>
          <p:cNvPr id="151" name="TextBox 150"/>
          <p:cNvSpPr txBox="1"/>
          <p:nvPr/>
        </p:nvSpPr>
        <p:spPr>
          <a:xfrm>
            <a:off x="2709344" y="3881735"/>
            <a:ext cx="567256" cy="461665"/>
          </a:xfrm>
          <a:prstGeom prst="rect">
            <a:avLst/>
          </a:prstGeom>
          <a:noFill/>
        </p:spPr>
        <p:txBody>
          <a:bodyPr wrap="square" rtlCol="0">
            <a:spAutoFit/>
          </a:bodyPr>
          <a:lstStyle/>
          <a:p>
            <a:pPr fontAlgn="auto">
              <a:spcBef>
                <a:spcPts val="0"/>
              </a:spcBef>
              <a:spcAft>
                <a:spcPts val="0"/>
              </a:spcAft>
            </a:pPr>
            <a:r>
              <a:rPr lang="en-US" sz="2400" b="1" dirty="0" smtClean="0">
                <a:solidFill>
                  <a:prstClr val="black"/>
                </a:solidFill>
                <a:latin typeface="Times New Roman" pitchFamily="18" charset="0"/>
                <a:cs typeface="Times New Roman" pitchFamily="18" charset="0"/>
              </a:rPr>
              <a:t>~</a:t>
            </a:r>
            <a:r>
              <a:rPr lang="en-US" sz="2400" b="1" dirty="0">
                <a:solidFill>
                  <a:prstClr val="black"/>
                </a:solidFill>
                <a:latin typeface="Times New Roman" pitchFamily="18" charset="0"/>
                <a:cs typeface="Times New Roman" pitchFamily="18" charset="0"/>
              </a:rPr>
              <a:t>C</a:t>
            </a:r>
          </a:p>
        </p:txBody>
      </p:sp>
      <p:sp>
        <p:nvSpPr>
          <p:cNvPr id="155" name="TextBox 154"/>
          <p:cNvSpPr txBox="1"/>
          <p:nvPr/>
        </p:nvSpPr>
        <p:spPr>
          <a:xfrm>
            <a:off x="760839" y="1466781"/>
            <a:ext cx="3595137" cy="954107"/>
          </a:xfrm>
          <a:prstGeom prst="rect">
            <a:avLst/>
          </a:prstGeom>
          <a:noFill/>
        </p:spPr>
        <p:txBody>
          <a:bodyPr wrap="square" rtlCol="0">
            <a:spAutoFit/>
          </a:bodyPr>
          <a:lstStyle/>
          <a:p>
            <a:r>
              <a:rPr lang="en-US" sz="2800" b="1" i="1" u="sng" dirty="0" smtClean="0">
                <a:solidFill>
                  <a:prstClr val="black"/>
                </a:solidFill>
              </a:rPr>
              <a:t>Define key ranges in each page.</a:t>
            </a:r>
            <a:endParaRPr lang="en-US" sz="2800" b="1" i="1" u="sng" dirty="0">
              <a:solidFill>
                <a:prstClr val="black"/>
              </a:solidFill>
            </a:endParaRPr>
          </a:p>
        </p:txBody>
      </p:sp>
    </p:spTree>
    <p:extLst>
      <p:ext uri="{BB962C8B-B14F-4D97-AF65-F5344CB8AC3E}">
        <p14:creationId xmlns:p14="http://schemas.microsoft.com/office/powerpoint/2010/main" val="24145476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7"/>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3" presetClass="exit" presetSubtype="10" fill="hold" grpId="0" nodeType="clickEffect">
                                  <p:stCondLst>
                                    <p:cond delay="0"/>
                                  </p:stCondLst>
                                  <p:childTnLst>
                                    <p:animEffect transition="out" filter="blinds(horizontal)">
                                      <p:cBhvr>
                                        <p:cTn id="14" dur="500"/>
                                        <p:tgtEl>
                                          <p:spTgt spid="151"/>
                                        </p:tgtEl>
                                      </p:cBhvr>
                                    </p:animEffect>
                                    <p:set>
                                      <p:cBhvr>
                                        <p:cTn id="15" dur="1" fill="hold">
                                          <p:stCondLst>
                                            <p:cond delay="499"/>
                                          </p:stCondLst>
                                        </p:cTn>
                                        <p:tgtEl>
                                          <p:spTgt spid="151"/>
                                        </p:tgtEl>
                                        <p:attrNameLst>
                                          <p:attrName>style.visibility</p:attrName>
                                        </p:attrNameLst>
                                      </p:cBhvr>
                                      <p:to>
                                        <p:strVal val="hidden"/>
                                      </p:to>
                                    </p:set>
                                  </p:childTnLst>
                                </p:cTn>
                              </p:par>
                              <p:par>
                                <p:cTn id="16" presetID="3" presetClass="entr" presetSubtype="10" fill="hold" grpId="0" nodeType="withEffect">
                                  <p:stCondLst>
                                    <p:cond delay="0"/>
                                  </p:stCondLst>
                                  <p:childTnLst>
                                    <p:set>
                                      <p:cBhvr>
                                        <p:cTn id="17" dur="1" fill="hold">
                                          <p:stCondLst>
                                            <p:cond delay="0"/>
                                          </p:stCondLst>
                                        </p:cTn>
                                        <p:tgtEl>
                                          <p:spTgt spid="130"/>
                                        </p:tgtEl>
                                        <p:attrNameLst>
                                          <p:attrName>style.visibility</p:attrName>
                                        </p:attrNameLst>
                                      </p:cBhvr>
                                      <p:to>
                                        <p:strVal val="visible"/>
                                      </p:to>
                                    </p:set>
                                    <p:animEffect transition="in" filter="blinds(horizontal)">
                                      <p:cBhvr>
                                        <p:cTn id="18" dur="500"/>
                                        <p:tgtEl>
                                          <p:spTgt spid="130"/>
                                        </p:tgtEl>
                                      </p:cBhvr>
                                    </p:animEffect>
                                  </p:childTnLst>
                                </p:cTn>
                              </p:par>
                              <p:par>
                                <p:cTn id="19" presetID="5" presetClass="entr" presetSubtype="10" fill="hold" nodeType="withEffect">
                                  <p:stCondLst>
                                    <p:cond delay="0"/>
                                  </p:stCondLst>
                                  <p:childTnLst>
                                    <p:set>
                                      <p:cBhvr>
                                        <p:cTn id="20" dur="1" fill="hold">
                                          <p:stCondLst>
                                            <p:cond delay="0"/>
                                          </p:stCondLst>
                                        </p:cTn>
                                        <p:tgtEl>
                                          <p:spTgt spid="152"/>
                                        </p:tgtEl>
                                        <p:attrNameLst>
                                          <p:attrName>style.visibility</p:attrName>
                                        </p:attrNameLst>
                                      </p:cBhvr>
                                      <p:to>
                                        <p:strVal val="visible"/>
                                      </p:to>
                                    </p:set>
                                    <p:animEffect transition="in" filter="checkerboard(across)">
                                      <p:cBhvr>
                                        <p:cTn id="21" dur="500"/>
                                        <p:tgtEl>
                                          <p:spTgt spid="152"/>
                                        </p:tgtEl>
                                      </p:cBhvr>
                                    </p:animEffect>
                                  </p:childTnLst>
                                </p:cTn>
                              </p:par>
                            </p:childTnLst>
                          </p:cTn>
                        </p:par>
                        <p:par>
                          <p:cTn id="22" fill="hold">
                            <p:stCondLst>
                              <p:cond delay="500"/>
                            </p:stCondLst>
                            <p:childTnLst>
                              <p:par>
                                <p:cTn id="23" presetID="1" presetClass="exit" presetSubtype="0" fill="hold" grpId="1" nodeType="afterEffect">
                                  <p:stCondLst>
                                    <p:cond delay="0"/>
                                  </p:stCondLst>
                                  <p:childTnLst>
                                    <p:set>
                                      <p:cBhvr>
                                        <p:cTn id="24" dur="1" fill="hold">
                                          <p:stCondLst>
                                            <p:cond delay="0"/>
                                          </p:stCondLst>
                                        </p:cTn>
                                        <p:tgtEl>
                                          <p:spTgt spid="16"/>
                                        </p:tgtEl>
                                        <p:attrNameLst>
                                          <p:attrName>style.visibility</p:attrName>
                                        </p:attrNameLst>
                                      </p:cBhvr>
                                      <p:to>
                                        <p:strVal val="hidden"/>
                                      </p:to>
                                    </p:set>
                                  </p:childTnLst>
                                </p:cTn>
                              </p:par>
                              <p:par>
                                <p:cTn id="25" presetID="1" presetClass="exit" presetSubtype="0" fill="hold" grpId="1" nodeType="withEffect">
                                  <p:stCondLst>
                                    <p:cond delay="0"/>
                                  </p:stCondLst>
                                  <p:childTnLst>
                                    <p:set>
                                      <p:cBhvr>
                                        <p:cTn id="26" dur="1" fill="hold">
                                          <p:stCondLst>
                                            <p:cond delay="0"/>
                                          </p:stCondLst>
                                        </p:cTn>
                                        <p:tgtEl>
                                          <p:spTgt spid="17"/>
                                        </p:tgtEl>
                                        <p:attrNameLst>
                                          <p:attrName>style.visibility</p:attrName>
                                        </p:attrNameLst>
                                      </p:cBhvr>
                                      <p:to>
                                        <p:strVal val="hidden"/>
                                      </p:to>
                                    </p:set>
                                  </p:childTnLst>
                                </p:cTn>
                              </p:par>
                              <p:par>
                                <p:cTn id="27" presetID="1" presetClass="exit" presetSubtype="0" fill="hold" grpId="1" nodeType="withEffect">
                                  <p:stCondLst>
                                    <p:cond delay="0"/>
                                  </p:stCondLst>
                                  <p:childTnLst>
                                    <p:set>
                                      <p:cBhvr>
                                        <p:cTn id="28" dur="1" fill="hold">
                                          <p:stCondLst>
                                            <p:cond delay="0"/>
                                          </p:stCondLst>
                                        </p:cTn>
                                        <p:tgtEl>
                                          <p:spTgt spid="1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6" grpId="1" animBg="1"/>
      <p:bldP spid="17" grpId="0" animBg="1"/>
      <p:bldP spid="17" grpId="1" animBg="1"/>
      <p:bldP spid="18" grpId="0" animBg="1"/>
      <p:bldP spid="18" grpId="1" animBg="1"/>
      <p:bldP spid="130" grpId="0"/>
      <p:bldP spid="151"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00398"/>
            <a:ext cx="8579296" cy="868362"/>
          </a:xfrm>
        </p:spPr>
        <p:txBody>
          <a:bodyPr/>
          <a:lstStyle/>
          <a:p>
            <a:r>
              <a:rPr lang="en-US" dirty="0" smtClean="0"/>
              <a:t>Key-Range Lock Mode </a:t>
            </a:r>
            <a:r>
              <a:rPr lang="en-US" sz="3200" dirty="0" smtClean="0"/>
              <a:t>[</a:t>
            </a:r>
            <a:r>
              <a:rPr lang="en-US" sz="3200" dirty="0" err="1" smtClean="0"/>
              <a:t>Lomet</a:t>
            </a:r>
            <a:r>
              <a:rPr lang="en-US" sz="3200" dirty="0" smtClean="0"/>
              <a:t> '93]</a:t>
            </a:r>
            <a:endParaRPr lang="en-US" sz="3200" dirty="0"/>
          </a:p>
        </p:txBody>
      </p:sp>
      <p:sp>
        <p:nvSpPr>
          <p:cNvPr id="4" name="Rectangle 3"/>
          <p:cNvSpPr/>
          <p:nvPr/>
        </p:nvSpPr>
        <p:spPr>
          <a:xfrm>
            <a:off x="827584" y="3815309"/>
            <a:ext cx="1152128" cy="720080"/>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dirty="0" smtClean="0">
                <a:solidFill>
                  <a:schemeClr val="tx1"/>
                </a:solidFill>
              </a:rPr>
              <a:t>10</a:t>
            </a:r>
            <a:endParaRPr lang="en-US" sz="5400" dirty="0">
              <a:solidFill>
                <a:schemeClr val="tx1"/>
              </a:solidFill>
            </a:endParaRPr>
          </a:p>
        </p:txBody>
      </p:sp>
      <p:sp>
        <p:nvSpPr>
          <p:cNvPr id="5" name="Rectangle 4"/>
          <p:cNvSpPr/>
          <p:nvPr/>
        </p:nvSpPr>
        <p:spPr>
          <a:xfrm>
            <a:off x="4139952" y="3815309"/>
            <a:ext cx="1152128" cy="720080"/>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dirty="0">
                <a:solidFill>
                  <a:schemeClr val="tx1"/>
                </a:solidFill>
              </a:rPr>
              <a:t>2</a:t>
            </a:r>
            <a:r>
              <a:rPr lang="en-US" sz="5400" dirty="0" smtClean="0">
                <a:solidFill>
                  <a:schemeClr val="tx1"/>
                </a:solidFill>
              </a:rPr>
              <a:t>0</a:t>
            </a:r>
            <a:endParaRPr lang="en-US" sz="5400" dirty="0">
              <a:solidFill>
                <a:schemeClr val="tx1"/>
              </a:solidFill>
            </a:endParaRPr>
          </a:p>
        </p:txBody>
      </p:sp>
      <p:sp>
        <p:nvSpPr>
          <p:cNvPr id="6" name="Rectangle 5"/>
          <p:cNvSpPr/>
          <p:nvPr/>
        </p:nvSpPr>
        <p:spPr>
          <a:xfrm>
            <a:off x="7380312" y="3815309"/>
            <a:ext cx="1152128" cy="720080"/>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dirty="0" smtClean="0">
                <a:solidFill>
                  <a:schemeClr val="tx1"/>
                </a:solidFill>
              </a:rPr>
              <a:t>30</a:t>
            </a:r>
            <a:endParaRPr lang="en-US" sz="5400" dirty="0">
              <a:solidFill>
                <a:schemeClr val="tx1"/>
              </a:solidFill>
            </a:endParaRPr>
          </a:p>
        </p:txBody>
      </p:sp>
      <p:sp>
        <p:nvSpPr>
          <p:cNvPr id="7" name="Rectangle 6"/>
          <p:cNvSpPr/>
          <p:nvPr/>
        </p:nvSpPr>
        <p:spPr>
          <a:xfrm>
            <a:off x="2555776" y="2492896"/>
            <a:ext cx="2358262" cy="720080"/>
          </a:xfrm>
          <a:prstGeom prst="rect">
            <a:avLst/>
          </a:prstGeom>
          <a:no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u="sng" dirty="0" err="1" smtClean="0">
                <a:solidFill>
                  <a:schemeClr val="tx1"/>
                </a:solidFill>
                <a:latin typeface="Times New Roman" pitchFamily="18" charset="0"/>
                <a:cs typeface="Times New Roman" pitchFamily="18" charset="0"/>
              </a:rPr>
              <a:t>RangeX</a:t>
            </a:r>
            <a:r>
              <a:rPr lang="en-US" sz="3600" u="sng" dirty="0" smtClean="0">
                <a:solidFill>
                  <a:schemeClr val="tx1"/>
                </a:solidFill>
                <a:latin typeface="Times New Roman" pitchFamily="18" charset="0"/>
                <a:cs typeface="Times New Roman" pitchFamily="18" charset="0"/>
              </a:rPr>
              <a:t>-S</a:t>
            </a:r>
            <a:endParaRPr lang="en-US" sz="3600" u="sng" dirty="0">
              <a:solidFill>
                <a:schemeClr val="tx1"/>
              </a:solidFill>
              <a:latin typeface="Times New Roman" pitchFamily="18" charset="0"/>
              <a:cs typeface="Times New Roman" pitchFamily="18" charset="0"/>
            </a:endParaRPr>
          </a:p>
        </p:txBody>
      </p:sp>
      <p:sp>
        <p:nvSpPr>
          <p:cNvPr id="8" name="Right Brace 7"/>
          <p:cNvSpPr/>
          <p:nvPr/>
        </p:nvSpPr>
        <p:spPr>
          <a:xfrm rot="16200000" flipV="1">
            <a:off x="2891160" y="3044304"/>
            <a:ext cx="360040" cy="2137544"/>
          </a:xfrm>
          <a:prstGeom prst="rightBrace">
            <a:avLst>
              <a:gd name="adj1" fmla="val 68299"/>
              <a:gd name="adj2" fmla="val 50000"/>
            </a:avLst>
          </a:prstGeom>
          <a:ln w="285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9" name="Right Brace 8"/>
          <p:cNvSpPr/>
          <p:nvPr/>
        </p:nvSpPr>
        <p:spPr>
          <a:xfrm rot="16200000" flipV="1">
            <a:off x="6167524" y="3080308"/>
            <a:ext cx="360040" cy="2065536"/>
          </a:xfrm>
          <a:prstGeom prst="rightBrace">
            <a:avLst>
              <a:gd name="adj1" fmla="val 68299"/>
              <a:gd name="adj2" fmla="val 50000"/>
            </a:avLst>
          </a:prstGeom>
          <a:ln w="285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0" name="Rectangle 9"/>
          <p:cNvSpPr/>
          <p:nvPr/>
        </p:nvSpPr>
        <p:spPr>
          <a:xfrm>
            <a:off x="2609165" y="2996952"/>
            <a:ext cx="1026731" cy="837827"/>
          </a:xfrm>
          <a:prstGeom prst="rect">
            <a:avLst/>
          </a:prstGeom>
          <a:no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smtClean="0">
                <a:solidFill>
                  <a:schemeClr val="tx1"/>
                </a:solidFill>
                <a:latin typeface="Times New Roman" pitchFamily="18" charset="0"/>
                <a:cs typeface="Times New Roman" pitchFamily="18" charset="0"/>
              </a:rPr>
              <a:t>X</a:t>
            </a:r>
            <a:endParaRPr lang="en-US" sz="3600" dirty="0">
              <a:solidFill>
                <a:schemeClr val="tx1"/>
              </a:solidFill>
              <a:latin typeface="Times New Roman" pitchFamily="18" charset="0"/>
              <a:cs typeface="Times New Roman" pitchFamily="18" charset="0"/>
            </a:endParaRPr>
          </a:p>
        </p:txBody>
      </p:sp>
      <p:sp>
        <p:nvSpPr>
          <p:cNvPr id="11" name="Rectangle 10"/>
          <p:cNvSpPr/>
          <p:nvPr/>
        </p:nvSpPr>
        <p:spPr>
          <a:xfrm>
            <a:off x="4121332" y="2924944"/>
            <a:ext cx="1026731" cy="837827"/>
          </a:xfrm>
          <a:prstGeom prst="rect">
            <a:avLst/>
          </a:prstGeom>
          <a:no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tx1"/>
                </a:solidFill>
                <a:latin typeface="Times New Roman" pitchFamily="18" charset="0"/>
                <a:cs typeface="Times New Roman" pitchFamily="18" charset="0"/>
              </a:rPr>
              <a:t>S</a:t>
            </a:r>
          </a:p>
        </p:txBody>
      </p:sp>
      <p:sp>
        <p:nvSpPr>
          <p:cNvPr id="13" name="Rectangle 12"/>
          <p:cNvSpPr/>
          <p:nvPr/>
        </p:nvSpPr>
        <p:spPr>
          <a:xfrm>
            <a:off x="5598114" y="2492896"/>
            <a:ext cx="2358262" cy="720080"/>
          </a:xfrm>
          <a:prstGeom prst="rect">
            <a:avLst/>
          </a:prstGeom>
          <a:no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u="sng" dirty="0" err="1" smtClean="0">
                <a:solidFill>
                  <a:schemeClr val="tx1"/>
                </a:solidFill>
                <a:latin typeface="Times New Roman" pitchFamily="18" charset="0"/>
                <a:cs typeface="Times New Roman" pitchFamily="18" charset="0"/>
              </a:rPr>
              <a:t>RangeI</a:t>
            </a:r>
            <a:r>
              <a:rPr lang="en-US" sz="3600" u="sng" dirty="0" smtClean="0">
                <a:solidFill>
                  <a:schemeClr val="tx1"/>
                </a:solidFill>
                <a:latin typeface="Times New Roman" pitchFamily="18" charset="0"/>
                <a:cs typeface="Times New Roman" pitchFamily="18" charset="0"/>
              </a:rPr>
              <a:t>-N</a:t>
            </a:r>
            <a:endParaRPr lang="en-US" sz="3600" u="sng" dirty="0">
              <a:solidFill>
                <a:schemeClr val="tx1"/>
              </a:solidFill>
              <a:latin typeface="Times New Roman" pitchFamily="18" charset="0"/>
              <a:cs typeface="Times New Roman" pitchFamily="18" charset="0"/>
            </a:endParaRPr>
          </a:p>
        </p:txBody>
      </p:sp>
      <p:sp>
        <p:nvSpPr>
          <p:cNvPr id="14" name="Rectangle 13"/>
          <p:cNvSpPr/>
          <p:nvPr/>
        </p:nvSpPr>
        <p:spPr>
          <a:xfrm>
            <a:off x="5868144" y="2924944"/>
            <a:ext cx="1026731" cy="837827"/>
          </a:xfrm>
          <a:prstGeom prst="rect">
            <a:avLst/>
          </a:prstGeom>
          <a:no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tx1"/>
                </a:solidFill>
                <a:latin typeface="Times New Roman" pitchFamily="18" charset="0"/>
                <a:cs typeface="Times New Roman" pitchFamily="18" charset="0"/>
              </a:rPr>
              <a:t>I</a:t>
            </a:r>
          </a:p>
        </p:txBody>
      </p:sp>
      <p:sp>
        <p:nvSpPr>
          <p:cNvPr id="15" name="Content Placeholder 2"/>
          <p:cNvSpPr>
            <a:spLocks noGrp="1"/>
          </p:cNvSpPr>
          <p:nvPr>
            <p:ph sz="quarter" idx="1"/>
          </p:nvPr>
        </p:nvSpPr>
        <p:spPr>
          <a:xfrm>
            <a:off x="457200" y="1196752"/>
            <a:ext cx="8507288" cy="1584176"/>
          </a:xfrm>
        </p:spPr>
        <p:txBody>
          <a:bodyPr/>
          <a:lstStyle/>
          <a:p>
            <a:r>
              <a:rPr lang="en-US" dirty="0" smtClean="0"/>
              <a:t>Adds a few new lock modes</a:t>
            </a:r>
          </a:p>
          <a:p>
            <a:r>
              <a:rPr lang="en-US" dirty="0" smtClean="0"/>
              <a:t>Consists of 2 parts; </a:t>
            </a:r>
            <a:r>
              <a:rPr lang="en-US" i="1" dirty="0" smtClean="0"/>
              <a:t>Range</a:t>
            </a:r>
            <a:r>
              <a:rPr lang="en-US" dirty="0" smtClean="0"/>
              <a:t> and </a:t>
            </a:r>
            <a:r>
              <a:rPr lang="en-US" i="1" dirty="0" smtClean="0"/>
              <a:t>Key</a:t>
            </a:r>
            <a:endParaRPr lang="en-US" dirty="0" smtClean="0"/>
          </a:p>
        </p:txBody>
      </p:sp>
      <p:sp>
        <p:nvSpPr>
          <p:cNvPr id="16" name="Rectangle 15"/>
          <p:cNvSpPr/>
          <p:nvPr/>
        </p:nvSpPr>
        <p:spPr>
          <a:xfrm>
            <a:off x="2195736" y="4941168"/>
            <a:ext cx="3042338" cy="720080"/>
          </a:xfrm>
          <a:prstGeom prst="rect">
            <a:avLst/>
          </a:prstGeom>
          <a:no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u="sng" dirty="0" err="1" smtClean="0">
                <a:solidFill>
                  <a:schemeClr val="tx1"/>
                </a:solidFill>
                <a:latin typeface="Times New Roman" pitchFamily="18" charset="0"/>
                <a:cs typeface="Times New Roman" pitchFamily="18" charset="0"/>
              </a:rPr>
              <a:t>RangeS</a:t>
            </a:r>
            <a:r>
              <a:rPr lang="en-US" sz="3600" u="sng" dirty="0" smtClean="0">
                <a:solidFill>
                  <a:schemeClr val="tx1"/>
                </a:solidFill>
                <a:latin typeface="Times New Roman" pitchFamily="18" charset="0"/>
                <a:cs typeface="Times New Roman" pitchFamily="18" charset="0"/>
              </a:rPr>
              <a:t>-S</a:t>
            </a:r>
            <a:endParaRPr lang="en-US" sz="3600" u="sng" dirty="0">
              <a:solidFill>
                <a:schemeClr val="tx1"/>
              </a:solidFill>
              <a:latin typeface="Times New Roman" pitchFamily="18" charset="0"/>
              <a:cs typeface="Times New Roman" pitchFamily="18" charset="0"/>
            </a:endParaRPr>
          </a:p>
        </p:txBody>
      </p:sp>
      <p:sp>
        <p:nvSpPr>
          <p:cNvPr id="17" name="Rectangle 16"/>
          <p:cNvSpPr/>
          <p:nvPr/>
        </p:nvSpPr>
        <p:spPr>
          <a:xfrm>
            <a:off x="5724128" y="4941168"/>
            <a:ext cx="3275856" cy="720080"/>
          </a:xfrm>
          <a:prstGeom prst="rect">
            <a:avLst/>
          </a:prstGeom>
          <a:no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u="sng" dirty="0" smtClean="0">
                <a:solidFill>
                  <a:schemeClr val="tx1"/>
                </a:solidFill>
                <a:latin typeface="Times New Roman" pitchFamily="18" charset="0"/>
                <a:cs typeface="Times New Roman" pitchFamily="18" charset="0"/>
              </a:rPr>
              <a:t>S (</a:t>
            </a:r>
            <a:r>
              <a:rPr lang="en-US" sz="3600" u="sng" dirty="0" err="1" smtClean="0">
                <a:solidFill>
                  <a:schemeClr val="tx1"/>
                </a:solidFill>
                <a:latin typeface="Times New Roman" pitchFamily="18" charset="0"/>
                <a:cs typeface="Times New Roman" pitchFamily="18" charset="0"/>
              </a:rPr>
              <a:t>RangeN</a:t>
            </a:r>
            <a:r>
              <a:rPr lang="en-US" sz="3600" u="sng" dirty="0" smtClean="0">
                <a:solidFill>
                  <a:schemeClr val="tx1"/>
                </a:solidFill>
                <a:latin typeface="Times New Roman" pitchFamily="18" charset="0"/>
                <a:cs typeface="Times New Roman" pitchFamily="18" charset="0"/>
              </a:rPr>
              <a:t>-S)</a:t>
            </a:r>
            <a:endParaRPr lang="en-US" sz="3600" u="sng" dirty="0">
              <a:solidFill>
                <a:schemeClr val="tx1"/>
              </a:solidFill>
              <a:latin typeface="Times New Roman" pitchFamily="18" charset="0"/>
              <a:cs typeface="Times New Roman" pitchFamily="18" charset="0"/>
            </a:endParaRPr>
          </a:p>
        </p:txBody>
      </p:sp>
      <p:sp>
        <p:nvSpPr>
          <p:cNvPr id="18" name="Content Placeholder 2"/>
          <p:cNvSpPr txBox="1">
            <a:spLocks/>
          </p:cNvSpPr>
          <p:nvPr/>
        </p:nvSpPr>
        <p:spPr>
          <a:xfrm>
            <a:off x="467544" y="5661248"/>
            <a:ext cx="8507288" cy="792088"/>
          </a:xfrm>
          <a:prstGeom prst="rect">
            <a:avLst/>
          </a:prstGeom>
        </p:spPr>
        <p:txBody>
          <a:bodyPr vert="horz">
            <a:normAutofit/>
          </a:bodyPr>
          <a:lstStyle>
            <a:lvl1pPr marL="274320" indent="-274320" algn="l" rtl="0" eaLnBrk="1" latinLnBrk="0" hangingPunct="1">
              <a:spcBef>
                <a:spcPts val="580"/>
              </a:spcBef>
              <a:buClr>
                <a:schemeClr val="accent1"/>
              </a:buClr>
              <a:buSzPct val="85000"/>
              <a:buFont typeface="Wingdings 2"/>
              <a:buChar char=""/>
              <a:defRPr kumimoji="0" sz="4000" kern="1200">
                <a:solidFill>
                  <a:schemeClr val="tx1"/>
                </a:solidFill>
                <a:latin typeface="+mn-lt"/>
                <a:ea typeface="+mn-ea"/>
                <a:cs typeface="+mn-cs"/>
              </a:defRPr>
            </a:lvl1pPr>
            <a:lvl2pPr marL="548640" indent="-228600" algn="l" rtl="0" eaLnBrk="1" latinLnBrk="0" hangingPunct="1">
              <a:spcBef>
                <a:spcPts val="370"/>
              </a:spcBef>
              <a:buClr>
                <a:schemeClr val="accent2"/>
              </a:buClr>
              <a:buSzPct val="85000"/>
              <a:buFont typeface="Wingdings 2"/>
              <a:buChar char=""/>
              <a:defRPr kumimoji="0" sz="4000" kern="1200">
                <a:solidFill>
                  <a:schemeClr val="tx1"/>
                </a:solidFill>
                <a:latin typeface="+mn-lt"/>
                <a:ea typeface="+mn-ea"/>
                <a:cs typeface="+mn-cs"/>
              </a:defRPr>
            </a:lvl2pPr>
            <a:lvl3pPr marL="822960" indent="-228600" algn="l" rtl="0" eaLnBrk="1" latinLnBrk="0" hangingPunct="1">
              <a:spcBef>
                <a:spcPts val="370"/>
              </a:spcBef>
              <a:buClr>
                <a:schemeClr val="accent1">
                  <a:tint val="60000"/>
                </a:schemeClr>
              </a:buClr>
              <a:buSzPct val="85000"/>
              <a:buFont typeface="Wingdings 2"/>
              <a:buChar char=""/>
              <a:defRPr kumimoji="0" sz="3600" kern="1200">
                <a:solidFill>
                  <a:schemeClr val="tx1"/>
                </a:solidFill>
                <a:latin typeface="+mn-lt"/>
                <a:ea typeface="+mn-ea"/>
                <a:cs typeface="+mn-cs"/>
              </a:defRPr>
            </a:lvl3pPr>
            <a:lvl4pPr marL="1097280" indent="-228600" algn="l" rtl="0" eaLnBrk="1" latinLnBrk="0" hangingPunct="1">
              <a:spcBef>
                <a:spcPts val="370"/>
              </a:spcBef>
              <a:buClr>
                <a:schemeClr val="accent3"/>
              </a:buClr>
              <a:buSzPct val="80000"/>
              <a:buFont typeface="Wingdings 2"/>
              <a:buChar char=""/>
              <a:defRPr kumimoji="0" sz="3600" kern="1200">
                <a:solidFill>
                  <a:schemeClr val="tx1"/>
                </a:solidFill>
                <a:latin typeface="+mn-lt"/>
                <a:ea typeface="+mn-ea"/>
                <a:cs typeface="+mn-cs"/>
              </a:defRPr>
            </a:lvl4pPr>
            <a:lvl5pPr marL="1371600" indent="-228600" algn="l" rtl="0" eaLnBrk="1" latinLnBrk="0" hangingPunct="1">
              <a:spcBef>
                <a:spcPts val="370"/>
              </a:spcBef>
              <a:buClr>
                <a:schemeClr val="accent3"/>
              </a:buClr>
              <a:buFontTx/>
              <a:buChar char="o"/>
              <a:defRPr kumimoji="0" sz="3600" kern="1200">
                <a:solidFill>
                  <a:schemeClr val="tx1"/>
                </a:solidFill>
                <a:latin typeface="+mn-lt"/>
                <a:ea typeface="+mn-ea"/>
                <a:cs typeface="+mn-cs"/>
              </a:defRPr>
            </a:lvl5pPr>
            <a:lvl6pPr marL="1645920" indent="-228600" algn="l" rtl="0" eaLnBrk="1" latinLnBrk="0" hangingPunct="1">
              <a:spcBef>
                <a:spcPts val="370"/>
              </a:spcBef>
              <a:buClr>
                <a:schemeClr val="accent3"/>
              </a:buClr>
              <a:buChar char="•"/>
              <a:defRPr kumimoji="0" sz="1800" kern="1200" baseline="0">
                <a:solidFill>
                  <a:schemeClr val="tx1"/>
                </a:solidFill>
                <a:latin typeface="+mn-lt"/>
                <a:ea typeface="+mn-ea"/>
                <a:cs typeface="+mn-cs"/>
              </a:defRPr>
            </a:lvl6pPr>
            <a:lvl7pPr marL="1920240" indent="-228600" algn="l" rtl="0" eaLnBrk="1" latinLnBrk="0" hangingPunct="1">
              <a:spcBef>
                <a:spcPts val="370"/>
              </a:spcBef>
              <a:buClr>
                <a:schemeClr val="accent2"/>
              </a:buClr>
              <a:buChar char="•"/>
              <a:defRPr kumimoji="0" sz="1800" kern="1200">
                <a:solidFill>
                  <a:schemeClr val="tx1"/>
                </a:solidFill>
                <a:latin typeface="+mn-lt"/>
                <a:ea typeface="+mn-ea"/>
                <a:cs typeface="+mn-cs"/>
              </a:defRPr>
            </a:lvl7pPr>
            <a:lvl8pPr marL="2194560" indent="-228600" algn="l" rtl="0" eaLnBrk="1" latinLnBrk="0" hangingPunct="1">
              <a:spcBef>
                <a:spcPts val="370"/>
              </a:spcBef>
              <a:buClr>
                <a:schemeClr val="accent1">
                  <a:tint val="60000"/>
                </a:schemeClr>
              </a:buClr>
              <a:buChar char="•"/>
              <a:defRPr kumimoji="0" sz="1800" kern="1200">
                <a:solidFill>
                  <a:schemeClr val="tx1"/>
                </a:solidFill>
                <a:latin typeface="+mn-lt"/>
                <a:ea typeface="+mn-ea"/>
                <a:cs typeface="+mn-cs"/>
              </a:defRPr>
            </a:lvl8pPr>
            <a:lvl9pPr marL="2468880" indent="-228600" algn="l" rtl="0" eaLnBrk="1" latinLnBrk="0" hangingPunct="1">
              <a:spcBef>
                <a:spcPts val="370"/>
              </a:spcBef>
              <a:buClr>
                <a:schemeClr val="accent2">
                  <a:tint val="60000"/>
                </a:schemeClr>
              </a:buClr>
              <a:buChar char="•"/>
              <a:defRPr kumimoji="0" sz="1800" kern="1200">
                <a:solidFill>
                  <a:schemeClr val="tx1"/>
                </a:solidFill>
                <a:latin typeface="+mn-lt"/>
                <a:ea typeface="+mn-ea"/>
                <a:cs typeface="+mn-cs"/>
              </a:defRPr>
            </a:lvl9pPr>
          </a:lstStyle>
          <a:p>
            <a:r>
              <a:rPr lang="en-US" i="1" dirty="0" smtClean="0">
                <a:solidFill>
                  <a:srgbClr val="FF0000"/>
                </a:solidFill>
              </a:rPr>
              <a:t>But</a:t>
            </a:r>
            <a:r>
              <a:rPr lang="en-US" dirty="0" smtClean="0">
                <a:solidFill>
                  <a:srgbClr val="FF0000"/>
                </a:solidFill>
              </a:rPr>
              <a:t>, still lacks a few lock modes</a:t>
            </a:r>
          </a:p>
        </p:txBody>
      </p:sp>
      <p:cxnSp>
        <p:nvCxnSpPr>
          <p:cNvPr id="12" name="Straight Arrow Connector 11"/>
          <p:cNvCxnSpPr>
            <a:stCxn id="10" idx="2"/>
          </p:cNvCxnSpPr>
          <p:nvPr/>
        </p:nvCxnSpPr>
        <p:spPr>
          <a:xfrm flipH="1">
            <a:off x="3122530" y="3834779"/>
            <a:ext cx="1" cy="1106389"/>
          </a:xfrm>
          <a:prstGeom prst="straightConnector1">
            <a:avLst/>
          </a:prstGeom>
          <a:ln w="28575">
            <a:solidFill>
              <a:srgbClr val="FF0000"/>
            </a:solidFill>
            <a:headEnd type="arrow" w="lg" len="lg"/>
            <a:tailEnd type="arrow" w="lg" len="lg"/>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p:nvPr/>
        </p:nvCxnSpPr>
        <p:spPr>
          <a:xfrm flipH="1">
            <a:off x="4644007" y="3834779"/>
            <a:ext cx="1" cy="1106389"/>
          </a:xfrm>
          <a:prstGeom prst="straightConnector1">
            <a:avLst/>
          </a:prstGeom>
          <a:ln w="28575">
            <a:solidFill>
              <a:srgbClr val="0000FF"/>
            </a:solidFill>
            <a:headEnd type="arrow" w="lg" len="lg"/>
            <a:tailEnd type="arrow" w="lg" len="lg"/>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p:nvPr/>
        </p:nvCxnSpPr>
        <p:spPr>
          <a:xfrm flipH="1">
            <a:off x="7956375" y="3717032"/>
            <a:ext cx="1" cy="1106389"/>
          </a:xfrm>
          <a:prstGeom prst="straightConnector1">
            <a:avLst/>
          </a:prstGeom>
          <a:ln w="28575">
            <a:solidFill>
              <a:srgbClr val="0000FF"/>
            </a:solidFill>
            <a:headEnd type="arrow" w="lg" len="lg"/>
            <a:tailEnd type="arrow" w="lg" len="lg"/>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p:nvPr/>
        </p:nvCxnSpPr>
        <p:spPr>
          <a:xfrm flipH="1">
            <a:off x="6372199" y="3717032"/>
            <a:ext cx="1" cy="1106389"/>
          </a:xfrm>
          <a:prstGeom prst="straightConnector1">
            <a:avLst/>
          </a:prstGeom>
          <a:ln w="28575">
            <a:solidFill>
              <a:srgbClr val="0000FF"/>
            </a:solidFill>
            <a:headEnd type="arrow" w="lg" len="lg"/>
            <a:tailEnd type="arrow" w="lg" len="lg"/>
          </a:ln>
        </p:spPr>
        <p:style>
          <a:lnRef idx="1">
            <a:schemeClr val="accent1"/>
          </a:lnRef>
          <a:fillRef idx="0">
            <a:schemeClr val="accent1"/>
          </a:fillRef>
          <a:effectRef idx="0">
            <a:schemeClr val="accent1"/>
          </a:effectRef>
          <a:fontRef idx="minor">
            <a:schemeClr val="tx1"/>
          </a:fontRef>
        </p:style>
      </p:cxnSp>
      <p:sp>
        <p:nvSpPr>
          <p:cNvPr id="25" name="Up-Down Arrow 24"/>
          <p:cNvSpPr/>
          <p:nvPr/>
        </p:nvSpPr>
        <p:spPr>
          <a:xfrm>
            <a:off x="3734907" y="3573016"/>
            <a:ext cx="261029" cy="1512168"/>
          </a:xfrm>
          <a:prstGeom prst="up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Up-Down Arrow 26"/>
          <p:cNvSpPr/>
          <p:nvPr/>
        </p:nvSpPr>
        <p:spPr>
          <a:xfrm>
            <a:off x="6975267" y="3573016"/>
            <a:ext cx="261029" cy="1512168"/>
          </a:xfrm>
          <a:prstGeom prst="upDownArrow">
            <a:avLst/>
          </a:prstGeom>
          <a:solidFill>
            <a:srgbClr val="0000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8" name="Straight Connector 27"/>
          <p:cNvCxnSpPr/>
          <p:nvPr/>
        </p:nvCxnSpPr>
        <p:spPr>
          <a:xfrm flipV="1">
            <a:off x="4121332" y="2348880"/>
            <a:ext cx="599856" cy="288032"/>
          </a:xfrm>
          <a:prstGeom prst="line">
            <a:avLst/>
          </a:prstGeom>
          <a:ln w="28575">
            <a:solidFill>
              <a:srgbClr val="7030A0"/>
            </a:solidFill>
            <a:prstDash val="sysDash"/>
          </a:ln>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a:xfrm flipV="1">
            <a:off x="4548208" y="2348880"/>
            <a:ext cx="1968008" cy="288032"/>
          </a:xfrm>
          <a:prstGeom prst="line">
            <a:avLst/>
          </a:prstGeom>
          <a:ln w="28575">
            <a:solidFill>
              <a:srgbClr val="7030A0"/>
            </a:solidFill>
            <a:prstDash val="sysDash"/>
          </a:ln>
        </p:spPr>
        <p:style>
          <a:lnRef idx="1">
            <a:schemeClr val="accent1"/>
          </a:lnRef>
          <a:fillRef idx="0">
            <a:schemeClr val="accent1"/>
          </a:fillRef>
          <a:effectRef idx="0">
            <a:schemeClr val="accent1"/>
          </a:effectRef>
          <a:fontRef idx="minor">
            <a:schemeClr val="tx1"/>
          </a:fontRef>
        </p:style>
      </p:cxnSp>
      <p:sp>
        <p:nvSpPr>
          <p:cNvPr id="32" name="Rectangle 31"/>
          <p:cNvSpPr/>
          <p:nvPr/>
        </p:nvSpPr>
        <p:spPr>
          <a:xfrm>
            <a:off x="6300192" y="3068960"/>
            <a:ext cx="540060" cy="467181"/>
          </a:xfrm>
          <a:prstGeom prst="rect">
            <a:avLst/>
          </a:prstGeom>
          <a:no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solidFill>
                  <a:schemeClr val="tx1"/>
                </a:solidFill>
                <a:latin typeface="Times New Roman" pitchFamily="18" charset="0"/>
                <a:cs typeface="Times New Roman" pitchFamily="18" charset="0"/>
              </a:rPr>
              <a:t>*</a:t>
            </a:r>
            <a:endParaRPr lang="en-US" sz="2000" dirty="0">
              <a:solidFill>
                <a:schemeClr val="tx1"/>
              </a:solidFill>
              <a:latin typeface="Times New Roman" pitchFamily="18" charset="0"/>
              <a:cs typeface="Times New Roman" pitchFamily="18" charset="0"/>
            </a:endParaRPr>
          </a:p>
        </p:txBody>
      </p:sp>
      <p:sp>
        <p:nvSpPr>
          <p:cNvPr id="33" name="Rectangle 32"/>
          <p:cNvSpPr/>
          <p:nvPr/>
        </p:nvSpPr>
        <p:spPr>
          <a:xfrm>
            <a:off x="7560840" y="2852936"/>
            <a:ext cx="1475656" cy="648072"/>
          </a:xfrm>
          <a:prstGeom prst="rect">
            <a:avLst/>
          </a:prstGeom>
          <a:no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solidFill>
                  <a:schemeClr val="tx1"/>
                </a:solidFill>
                <a:latin typeface="Times New Roman" pitchFamily="18" charset="0"/>
                <a:cs typeface="Times New Roman" pitchFamily="18" charset="0"/>
              </a:rPr>
              <a:t>(*) Instant</a:t>
            </a:r>
          </a:p>
          <a:p>
            <a:pPr algn="ctr"/>
            <a:r>
              <a:rPr lang="en-US" sz="2000" dirty="0" smtClean="0">
                <a:solidFill>
                  <a:schemeClr val="tx1"/>
                </a:solidFill>
                <a:latin typeface="Times New Roman" pitchFamily="18" charset="0"/>
                <a:cs typeface="Times New Roman" pitchFamily="18" charset="0"/>
              </a:rPr>
              <a:t>X lock</a:t>
            </a:r>
            <a:endParaRPr lang="en-US" sz="2000" dirty="0">
              <a:solidFill>
                <a:schemeClr val="tx1"/>
              </a:solidFill>
              <a:latin typeface="Times New Roman" pitchFamily="18" charset="0"/>
              <a:cs typeface="Times New Roman" pitchFamily="18" charset="0"/>
            </a:endParaRPr>
          </a:p>
        </p:txBody>
      </p:sp>
    </p:spTree>
    <p:extLst>
      <p:ext uri="{BB962C8B-B14F-4D97-AF65-F5344CB8AC3E}">
        <p14:creationId xmlns:p14="http://schemas.microsoft.com/office/powerpoint/2010/main" val="29896769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nodeType="afterEffect">
                                  <p:stCondLst>
                                    <p:cond delay="250"/>
                                  </p:stCondLst>
                                  <p:childTnLst>
                                    <p:set>
                                      <p:cBhvr>
                                        <p:cTn id="9" dur="1" fill="hold">
                                          <p:stCondLst>
                                            <p:cond delay="0"/>
                                          </p:stCondLst>
                                        </p:cTn>
                                        <p:tgtEl>
                                          <p:spTgt spid="12"/>
                                        </p:tgtEl>
                                        <p:attrNameLst>
                                          <p:attrName>style.visibility</p:attrName>
                                        </p:attrNameLst>
                                      </p:cBhvr>
                                      <p:to>
                                        <p:strVal val="visible"/>
                                      </p:to>
                                    </p:set>
                                  </p:childTnLst>
                                </p:cTn>
                              </p:par>
                            </p:childTnLst>
                          </p:cTn>
                        </p:par>
                        <p:par>
                          <p:cTn id="10" fill="hold">
                            <p:stCondLst>
                              <p:cond delay="250"/>
                            </p:stCondLst>
                            <p:childTnLst>
                              <p:par>
                                <p:cTn id="11" presetID="1" presetClass="entr" presetSubtype="0" fill="hold" nodeType="afterEffect">
                                  <p:stCondLst>
                                    <p:cond delay="250"/>
                                  </p:stCondLst>
                                  <p:childTnLst>
                                    <p:set>
                                      <p:cBhvr>
                                        <p:cTn id="12" dur="1" fill="hold">
                                          <p:stCondLst>
                                            <p:cond delay="0"/>
                                          </p:stCondLst>
                                        </p:cTn>
                                        <p:tgtEl>
                                          <p:spTgt spid="19"/>
                                        </p:tgtEl>
                                        <p:attrNameLst>
                                          <p:attrName>style.visibility</p:attrName>
                                        </p:attrNameLst>
                                      </p:cBhvr>
                                      <p:to>
                                        <p:strVal val="visible"/>
                                      </p:to>
                                    </p:set>
                                  </p:childTnLst>
                                </p:cTn>
                              </p:par>
                            </p:childTnLst>
                          </p:cTn>
                        </p:par>
                        <p:par>
                          <p:cTn id="13" fill="hold">
                            <p:stCondLst>
                              <p:cond delay="500"/>
                            </p:stCondLst>
                            <p:childTnLst>
                              <p:par>
                                <p:cTn id="14" presetID="1" presetClass="entr" presetSubtype="0" fill="hold" grpId="0" nodeType="afterEffect">
                                  <p:stCondLst>
                                    <p:cond delay="250"/>
                                  </p:stCondLst>
                                  <p:childTnLst>
                                    <p:set>
                                      <p:cBhvr>
                                        <p:cTn id="15" dur="1" fill="hold">
                                          <p:stCondLst>
                                            <p:cond delay="0"/>
                                          </p:stCondLst>
                                        </p:cTn>
                                        <p:tgtEl>
                                          <p:spTgt spid="25"/>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grpId="0" nodeType="clickEffect">
                                  <p:stCondLst>
                                    <p:cond delay="0"/>
                                  </p:stCondLst>
                                  <p:childTnLst>
                                    <p:set>
                                      <p:cBhvr>
                                        <p:cTn id="19" dur="1" fill="hold">
                                          <p:stCondLst>
                                            <p:cond delay="0"/>
                                          </p:stCondLst>
                                        </p:cTn>
                                        <p:tgtEl>
                                          <p:spTgt spid="17"/>
                                        </p:tgtEl>
                                        <p:attrNameLst>
                                          <p:attrName>style.visibility</p:attrName>
                                        </p:attrNameLst>
                                      </p:cBhvr>
                                      <p:to>
                                        <p:strVal val="visible"/>
                                      </p:to>
                                    </p:set>
                                  </p:childTnLst>
                                </p:cTn>
                              </p:par>
                            </p:childTnLst>
                          </p:cTn>
                        </p:par>
                        <p:par>
                          <p:cTn id="20" fill="hold">
                            <p:stCondLst>
                              <p:cond delay="0"/>
                            </p:stCondLst>
                            <p:childTnLst>
                              <p:par>
                                <p:cTn id="21" presetID="1" presetClass="entr" presetSubtype="0" fill="hold" nodeType="afterEffect">
                                  <p:stCondLst>
                                    <p:cond delay="250"/>
                                  </p:stCondLst>
                                  <p:childTnLst>
                                    <p:set>
                                      <p:cBhvr>
                                        <p:cTn id="22" dur="1" fill="hold">
                                          <p:stCondLst>
                                            <p:cond delay="0"/>
                                          </p:stCondLst>
                                        </p:cTn>
                                        <p:tgtEl>
                                          <p:spTgt spid="21"/>
                                        </p:tgtEl>
                                        <p:attrNameLst>
                                          <p:attrName>style.visibility</p:attrName>
                                        </p:attrNameLst>
                                      </p:cBhvr>
                                      <p:to>
                                        <p:strVal val="visible"/>
                                      </p:to>
                                    </p:set>
                                  </p:childTnLst>
                                </p:cTn>
                              </p:par>
                              <p:par>
                                <p:cTn id="23" presetID="1" presetClass="entr" presetSubtype="0" fill="hold" nodeType="withEffect">
                                  <p:stCondLst>
                                    <p:cond delay="250"/>
                                  </p:stCondLst>
                                  <p:childTnLst>
                                    <p:set>
                                      <p:cBhvr>
                                        <p:cTn id="24" dur="1" fill="hold">
                                          <p:stCondLst>
                                            <p:cond delay="0"/>
                                          </p:stCondLst>
                                        </p:cTn>
                                        <p:tgtEl>
                                          <p:spTgt spid="20"/>
                                        </p:tgtEl>
                                        <p:attrNameLst>
                                          <p:attrName>style.visibility</p:attrName>
                                        </p:attrNameLst>
                                      </p:cBhvr>
                                      <p:to>
                                        <p:strVal val="visible"/>
                                      </p:to>
                                    </p:set>
                                  </p:childTnLst>
                                </p:cTn>
                              </p:par>
                            </p:childTnLst>
                          </p:cTn>
                        </p:par>
                        <p:par>
                          <p:cTn id="25" fill="hold">
                            <p:stCondLst>
                              <p:cond delay="250"/>
                            </p:stCondLst>
                            <p:childTnLst>
                              <p:par>
                                <p:cTn id="26" presetID="1" presetClass="entr" presetSubtype="0" fill="hold" grpId="0" nodeType="afterEffect">
                                  <p:stCondLst>
                                    <p:cond delay="250"/>
                                  </p:stCondLst>
                                  <p:childTnLst>
                                    <p:set>
                                      <p:cBhvr>
                                        <p:cTn id="27" dur="1" fill="hold">
                                          <p:stCondLst>
                                            <p:cond delay="0"/>
                                          </p:stCondLst>
                                        </p:cTn>
                                        <p:tgtEl>
                                          <p:spTgt spid="2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7" grpId="0"/>
      <p:bldP spid="25" grpId="0" animBg="1"/>
      <p:bldP spid="27"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6856" y="441018"/>
            <a:ext cx="8157592" cy="868362"/>
          </a:xfrm>
        </p:spPr>
        <p:txBody>
          <a:bodyPr/>
          <a:lstStyle/>
          <a:p>
            <a:r>
              <a:rPr lang="en-US" dirty="0" smtClean="0"/>
              <a:t>Example: Missing lock modes</a:t>
            </a:r>
            <a:endParaRPr lang="en-US" dirty="0"/>
          </a:p>
        </p:txBody>
      </p:sp>
      <p:sp>
        <p:nvSpPr>
          <p:cNvPr id="4" name="Rectangle 3"/>
          <p:cNvSpPr/>
          <p:nvPr/>
        </p:nvSpPr>
        <p:spPr>
          <a:xfrm>
            <a:off x="827584" y="3140968"/>
            <a:ext cx="1152128" cy="720080"/>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dirty="0" smtClean="0">
                <a:solidFill>
                  <a:schemeClr val="tx1"/>
                </a:solidFill>
              </a:rPr>
              <a:t>10</a:t>
            </a:r>
            <a:endParaRPr lang="en-US" sz="5400" dirty="0">
              <a:solidFill>
                <a:schemeClr val="tx1"/>
              </a:solidFill>
            </a:endParaRPr>
          </a:p>
        </p:txBody>
      </p:sp>
      <p:sp>
        <p:nvSpPr>
          <p:cNvPr id="5" name="Rectangle 4"/>
          <p:cNvSpPr/>
          <p:nvPr/>
        </p:nvSpPr>
        <p:spPr>
          <a:xfrm>
            <a:off x="4139952" y="3212976"/>
            <a:ext cx="1152128" cy="720080"/>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dirty="0">
                <a:solidFill>
                  <a:schemeClr val="tx1"/>
                </a:solidFill>
              </a:rPr>
              <a:t>2</a:t>
            </a:r>
            <a:r>
              <a:rPr lang="en-US" sz="5400" dirty="0" smtClean="0">
                <a:solidFill>
                  <a:schemeClr val="tx1"/>
                </a:solidFill>
              </a:rPr>
              <a:t>0</a:t>
            </a:r>
            <a:endParaRPr lang="en-US" sz="5400" dirty="0">
              <a:solidFill>
                <a:schemeClr val="tx1"/>
              </a:solidFill>
            </a:endParaRPr>
          </a:p>
        </p:txBody>
      </p:sp>
      <p:sp>
        <p:nvSpPr>
          <p:cNvPr id="6" name="Rectangle 5"/>
          <p:cNvSpPr/>
          <p:nvPr/>
        </p:nvSpPr>
        <p:spPr>
          <a:xfrm>
            <a:off x="7380312" y="3140968"/>
            <a:ext cx="1152128" cy="720080"/>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dirty="0" smtClean="0">
                <a:solidFill>
                  <a:schemeClr val="tx1"/>
                </a:solidFill>
              </a:rPr>
              <a:t>30</a:t>
            </a:r>
            <a:endParaRPr lang="en-US" sz="5400" dirty="0">
              <a:solidFill>
                <a:schemeClr val="tx1"/>
              </a:solidFill>
            </a:endParaRPr>
          </a:p>
        </p:txBody>
      </p:sp>
      <p:sp>
        <p:nvSpPr>
          <p:cNvPr id="7" name="Rectangle 6"/>
          <p:cNvSpPr/>
          <p:nvPr/>
        </p:nvSpPr>
        <p:spPr>
          <a:xfrm>
            <a:off x="1835696" y="1268760"/>
            <a:ext cx="5616624" cy="864096"/>
          </a:xfrm>
          <a:prstGeom prst="rect">
            <a:avLst/>
          </a:prstGeom>
          <a:no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dirty="0" smtClean="0">
                <a:solidFill>
                  <a:schemeClr val="tx1"/>
                </a:solidFill>
              </a:rPr>
              <a:t>SELECT Key=15</a:t>
            </a:r>
            <a:endParaRPr lang="en-US" sz="5400" dirty="0">
              <a:solidFill>
                <a:schemeClr val="tx1"/>
              </a:solidFill>
            </a:endParaRPr>
          </a:p>
        </p:txBody>
      </p:sp>
      <p:sp>
        <p:nvSpPr>
          <p:cNvPr id="8" name="Rectangle 7"/>
          <p:cNvSpPr/>
          <p:nvPr/>
        </p:nvSpPr>
        <p:spPr>
          <a:xfrm>
            <a:off x="1700064" y="4365104"/>
            <a:ext cx="5616624" cy="864096"/>
          </a:xfrm>
          <a:prstGeom prst="rect">
            <a:avLst/>
          </a:prstGeom>
          <a:no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dirty="0" smtClean="0">
                <a:solidFill>
                  <a:schemeClr val="tx1"/>
                </a:solidFill>
              </a:rPr>
              <a:t>UPDATE Key=20</a:t>
            </a:r>
            <a:endParaRPr lang="en-US" sz="5400" dirty="0">
              <a:solidFill>
                <a:schemeClr val="tx1"/>
              </a:solidFill>
            </a:endParaRPr>
          </a:p>
        </p:txBody>
      </p:sp>
      <p:sp>
        <p:nvSpPr>
          <p:cNvPr id="9" name="Rectangle 8"/>
          <p:cNvSpPr/>
          <p:nvPr/>
        </p:nvSpPr>
        <p:spPr>
          <a:xfrm>
            <a:off x="2663788" y="1916832"/>
            <a:ext cx="2412268" cy="720080"/>
          </a:xfrm>
          <a:prstGeom prst="rect">
            <a:avLst/>
          </a:prstGeom>
          <a:no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err="1" smtClean="0">
                <a:solidFill>
                  <a:schemeClr val="tx1">
                    <a:lumMod val="50000"/>
                    <a:lumOff val="50000"/>
                  </a:schemeClr>
                </a:solidFill>
                <a:latin typeface="Times New Roman" pitchFamily="18" charset="0"/>
                <a:cs typeface="Times New Roman" pitchFamily="18" charset="0"/>
              </a:rPr>
              <a:t>RangeS</a:t>
            </a:r>
            <a:r>
              <a:rPr lang="en-US" sz="3600" dirty="0" smtClean="0">
                <a:solidFill>
                  <a:schemeClr val="tx1">
                    <a:lumMod val="50000"/>
                    <a:lumOff val="50000"/>
                  </a:schemeClr>
                </a:solidFill>
                <a:latin typeface="Times New Roman" pitchFamily="18" charset="0"/>
                <a:cs typeface="Times New Roman" pitchFamily="18" charset="0"/>
              </a:rPr>
              <a:t>-N?</a:t>
            </a:r>
            <a:endParaRPr lang="en-US" sz="3600" dirty="0">
              <a:solidFill>
                <a:schemeClr val="tx1">
                  <a:lumMod val="50000"/>
                  <a:lumOff val="50000"/>
                </a:schemeClr>
              </a:solidFill>
              <a:latin typeface="Times New Roman" pitchFamily="18" charset="0"/>
              <a:cs typeface="Times New Roman" pitchFamily="18" charset="0"/>
            </a:endParaRPr>
          </a:p>
        </p:txBody>
      </p:sp>
      <p:sp>
        <p:nvSpPr>
          <p:cNvPr id="10" name="Rectangle 9"/>
          <p:cNvSpPr/>
          <p:nvPr/>
        </p:nvSpPr>
        <p:spPr>
          <a:xfrm>
            <a:off x="2699792" y="2492896"/>
            <a:ext cx="2088232" cy="720080"/>
          </a:xfrm>
          <a:prstGeom prst="rect">
            <a:avLst/>
          </a:prstGeom>
          <a:no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err="1" smtClean="0">
                <a:solidFill>
                  <a:schemeClr val="tx1"/>
                </a:solidFill>
                <a:latin typeface="Times New Roman" pitchFamily="18" charset="0"/>
                <a:cs typeface="Times New Roman" pitchFamily="18" charset="0"/>
              </a:rPr>
              <a:t>RangeS</a:t>
            </a:r>
            <a:r>
              <a:rPr lang="en-US" sz="3600" dirty="0" smtClean="0">
                <a:solidFill>
                  <a:schemeClr val="tx1"/>
                </a:solidFill>
                <a:latin typeface="Times New Roman" pitchFamily="18" charset="0"/>
                <a:cs typeface="Times New Roman" pitchFamily="18" charset="0"/>
              </a:rPr>
              <a:t>-S</a:t>
            </a:r>
            <a:endParaRPr lang="en-US" sz="3600" dirty="0">
              <a:solidFill>
                <a:schemeClr val="tx1"/>
              </a:solidFill>
              <a:latin typeface="Times New Roman" pitchFamily="18" charset="0"/>
              <a:cs typeface="Times New Roman" pitchFamily="18" charset="0"/>
            </a:endParaRPr>
          </a:p>
        </p:txBody>
      </p:sp>
      <p:sp>
        <p:nvSpPr>
          <p:cNvPr id="15" name="Rectangle 14"/>
          <p:cNvSpPr/>
          <p:nvPr/>
        </p:nvSpPr>
        <p:spPr>
          <a:xfrm>
            <a:off x="4355976" y="3861048"/>
            <a:ext cx="792088" cy="720080"/>
          </a:xfrm>
          <a:prstGeom prst="rect">
            <a:avLst/>
          </a:prstGeom>
          <a:no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smtClean="0">
                <a:solidFill>
                  <a:schemeClr val="tx1"/>
                </a:solidFill>
                <a:latin typeface="Times New Roman" pitchFamily="18" charset="0"/>
                <a:cs typeface="Times New Roman" pitchFamily="18" charset="0"/>
              </a:rPr>
              <a:t>X</a:t>
            </a:r>
            <a:endParaRPr lang="en-US" sz="3600" dirty="0">
              <a:solidFill>
                <a:schemeClr val="tx1"/>
              </a:solidFill>
              <a:latin typeface="Times New Roman" pitchFamily="18" charset="0"/>
              <a:cs typeface="Times New Roman" pitchFamily="18" charset="0"/>
            </a:endParaRPr>
          </a:p>
        </p:txBody>
      </p:sp>
      <p:sp>
        <p:nvSpPr>
          <p:cNvPr id="16" name="Up-Down Arrow 15"/>
          <p:cNvSpPr/>
          <p:nvPr/>
        </p:nvSpPr>
        <p:spPr>
          <a:xfrm>
            <a:off x="3806915" y="3212976"/>
            <a:ext cx="261029" cy="1152128"/>
          </a:xfrm>
          <a:prstGeom prst="up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827584" y="5373216"/>
            <a:ext cx="2358262" cy="720080"/>
          </a:xfrm>
          <a:prstGeom prst="rect">
            <a:avLst/>
          </a:prstGeom>
          <a:no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u="sng" dirty="0" err="1" smtClean="0">
                <a:solidFill>
                  <a:schemeClr val="tx1"/>
                </a:solidFill>
                <a:latin typeface="Times New Roman" pitchFamily="18" charset="0"/>
                <a:cs typeface="Times New Roman" pitchFamily="18" charset="0"/>
              </a:rPr>
              <a:t>RangeA</a:t>
            </a:r>
            <a:r>
              <a:rPr lang="en-US" sz="3600" u="sng" dirty="0" smtClean="0">
                <a:solidFill>
                  <a:schemeClr val="tx1"/>
                </a:solidFill>
                <a:latin typeface="Times New Roman" pitchFamily="18" charset="0"/>
                <a:cs typeface="Times New Roman" pitchFamily="18" charset="0"/>
              </a:rPr>
              <a:t>-B</a:t>
            </a:r>
            <a:endParaRPr lang="en-US" sz="3600" u="sng" dirty="0">
              <a:solidFill>
                <a:schemeClr val="tx1"/>
              </a:solidFill>
              <a:latin typeface="Times New Roman" pitchFamily="18" charset="0"/>
              <a:cs typeface="Times New Roman" pitchFamily="18" charset="0"/>
            </a:endParaRPr>
          </a:p>
        </p:txBody>
      </p:sp>
    </p:spTree>
    <p:extLst>
      <p:ext uri="{BB962C8B-B14F-4D97-AF65-F5344CB8AC3E}">
        <p14:creationId xmlns:p14="http://schemas.microsoft.com/office/powerpoint/2010/main" val="33355049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5" grpId="0"/>
      <p:bldP spid="16"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Graefe Lock Modes</a:t>
            </a:r>
            <a:endParaRPr lang="en-US" dirty="0"/>
          </a:p>
        </p:txBody>
      </p:sp>
      <p:pic>
        <p:nvPicPr>
          <p:cNvPr id="1617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4927" y="1334442"/>
            <a:ext cx="7035385" cy="519090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7" name="Straight Connector 6"/>
          <p:cNvCxnSpPr/>
          <p:nvPr/>
        </p:nvCxnSpPr>
        <p:spPr>
          <a:xfrm>
            <a:off x="2915816" y="1772816"/>
            <a:ext cx="545344"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6588224" y="1772816"/>
            <a:ext cx="545344"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a:off x="7366384" y="869811"/>
            <a:ext cx="1763688" cy="830997"/>
          </a:xfrm>
          <a:prstGeom prst="rect">
            <a:avLst/>
          </a:prstGeom>
          <a:noFill/>
        </p:spPr>
        <p:txBody>
          <a:bodyPr wrap="square" rtlCol="0">
            <a:spAutoFit/>
          </a:bodyPr>
          <a:lstStyle/>
          <a:p>
            <a:r>
              <a:rPr lang="en-US" sz="2400" dirty="0" smtClean="0">
                <a:solidFill>
                  <a:srgbClr val="FF0000"/>
                </a:solidFill>
              </a:rPr>
              <a:t>New lock</a:t>
            </a:r>
          </a:p>
          <a:p>
            <a:r>
              <a:rPr lang="en-US" sz="2400" dirty="0" smtClean="0">
                <a:solidFill>
                  <a:srgbClr val="FF0000"/>
                </a:solidFill>
              </a:rPr>
              <a:t>modes</a:t>
            </a:r>
            <a:endParaRPr lang="en-US" sz="2400" dirty="0">
              <a:solidFill>
                <a:srgbClr val="FF0000"/>
              </a:solidFill>
            </a:endParaRPr>
          </a:p>
        </p:txBody>
      </p:sp>
      <p:sp>
        <p:nvSpPr>
          <p:cNvPr id="10" name="Rectangle 9"/>
          <p:cNvSpPr/>
          <p:nvPr/>
        </p:nvSpPr>
        <p:spPr>
          <a:xfrm>
            <a:off x="7524328" y="4358778"/>
            <a:ext cx="1403648" cy="1512168"/>
          </a:xfrm>
          <a:prstGeom prst="rect">
            <a:avLst/>
          </a:prstGeom>
          <a:no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200" dirty="0" smtClean="0">
                <a:solidFill>
                  <a:schemeClr val="tx1"/>
                </a:solidFill>
                <a:latin typeface="Times New Roman" pitchFamily="18" charset="0"/>
                <a:cs typeface="Times New Roman" pitchFamily="18" charset="0"/>
              </a:rPr>
              <a:t>(*)</a:t>
            </a:r>
          </a:p>
          <a:p>
            <a:r>
              <a:rPr lang="en-US" sz="3200" dirty="0" err="1" smtClean="0">
                <a:solidFill>
                  <a:schemeClr val="tx1"/>
                </a:solidFill>
                <a:latin typeface="Times New Roman" pitchFamily="18" charset="0"/>
                <a:cs typeface="Times New Roman" pitchFamily="18" charset="0"/>
              </a:rPr>
              <a:t>S≡SS</a:t>
            </a:r>
            <a:endParaRPr lang="en-US" sz="3200" dirty="0" smtClean="0">
              <a:solidFill>
                <a:schemeClr val="tx1"/>
              </a:solidFill>
              <a:latin typeface="Times New Roman" pitchFamily="18" charset="0"/>
              <a:cs typeface="Times New Roman" pitchFamily="18" charset="0"/>
            </a:endParaRPr>
          </a:p>
          <a:p>
            <a:r>
              <a:rPr lang="en-US" sz="3200" dirty="0" err="1" smtClean="0">
                <a:solidFill>
                  <a:schemeClr val="tx1"/>
                </a:solidFill>
                <a:latin typeface="Times New Roman" pitchFamily="18" charset="0"/>
                <a:cs typeface="Times New Roman" pitchFamily="18" charset="0"/>
              </a:rPr>
              <a:t>X≡XX</a:t>
            </a:r>
            <a:endParaRPr lang="en-US" sz="3200" dirty="0" smtClean="0">
              <a:solidFill>
                <a:schemeClr val="tx1"/>
              </a:solidFill>
              <a:latin typeface="Times New Roman" pitchFamily="18" charset="0"/>
              <a:cs typeface="Times New Roman" pitchFamily="18" charset="0"/>
            </a:endParaRPr>
          </a:p>
        </p:txBody>
      </p:sp>
      <p:sp>
        <p:nvSpPr>
          <p:cNvPr id="3" name="Rectangle 2"/>
          <p:cNvSpPr/>
          <p:nvPr/>
        </p:nvSpPr>
        <p:spPr>
          <a:xfrm>
            <a:off x="2051720" y="1331476"/>
            <a:ext cx="300082" cy="369332"/>
          </a:xfrm>
          <a:prstGeom prst="rect">
            <a:avLst/>
          </a:prstGeom>
        </p:spPr>
        <p:txBody>
          <a:bodyPr wrap="none">
            <a:spAutoFit/>
          </a:bodyPr>
          <a:lstStyle/>
          <a:p>
            <a:r>
              <a:rPr lang="en-US" dirty="0" smtClean="0">
                <a:latin typeface="Times New Roman" pitchFamily="18" charset="0"/>
                <a:cs typeface="Times New Roman" pitchFamily="18" charset="0"/>
              </a:rPr>
              <a:t>*</a:t>
            </a:r>
            <a:endParaRPr lang="en-US" dirty="0">
              <a:latin typeface="Times New Roman" pitchFamily="18" charset="0"/>
              <a:cs typeface="Times New Roman" pitchFamily="18" charset="0"/>
            </a:endParaRPr>
          </a:p>
        </p:txBody>
      </p:sp>
      <p:cxnSp>
        <p:nvCxnSpPr>
          <p:cNvPr id="14" name="Straight Connector 13"/>
          <p:cNvCxnSpPr/>
          <p:nvPr/>
        </p:nvCxnSpPr>
        <p:spPr>
          <a:xfrm>
            <a:off x="3666616" y="1772816"/>
            <a:ext cx="545344"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67881454"/>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sz="quarter" idx="1"/>
          </p:nvPr>
        </p:nvSpPr>
        <p:spPr/>
        <p:txBody>
          <a:bodyPr/>
          <a:lstStyle/>
          <a:p>
            <a:endParaRPr lang="en-US"/>
          </a:p>
        </p:txBody>
      </p:sp>
      <p:sp>
        <p:nvSpPr>
          <p:cNvPr id="4" name="TextBox 3"/>
          <p:cNvSpPr txBox="1"/>
          <p:nvPr/>
        </p:nvSpPr>
        <p:spPr>
          <a:xfrm>
            <a:off x="4457440" y="2278614"/>
            <a:ext cx="4533540" cy="646331"/>
          </a:xfrm>
          <a:prstGeom prst="rect">
            <a:avLst/>
          </a:prstGeom>
          <a:noFill/>
        </p:spPr>
        <p:txBody>
          <a:bodyPr wrap="square" rtlCol="0">
            <a:spAutoFit/>
          </a:bodyPr>
          <a:lstStyle/>
          <a:p>
            <a:r>
              <a:rPr lang="en-US" dirty="0" smtClean="0"/>
              <a:t>(**) Ours locks the key </a:t>
            </a:r>
            <a:r>
              <a:rPr lang="en-US" i="1" dirty="0" smtClean="0"/>
              <a:t>prior</a:t>
            </a:r>
            <a:r>
              <a:rPr lang="en-US" dirty="0" smtClean="0"/>
              <a:t> to the range while SQL Server uses </a:t>
            </a:r>
            <a:r>
              <a:rPr lang="en-US" i="1" dirty="0" smtClean="0"/>
              <a:t>next</a:t>
            </a:r>
            <a:r>
              <a:rPr lang="en-US" dirty="0" smtClean="0"/>
              <a:t>-key locking.</a:t>
            </a:r>
            <a:endParaRPr lang="en-US" dirty="0"/>
          </a:p>
        </p:txBody>
      </p:sp>
      <p:sp>
        <p:nvSpPr>
          <p:cNvPr id="5" name="Rectangle 4"/>
          <p:cNvSpPr/>
          <p:nvPr/>
        </p:nvSpPr>
        <p:spPr>
          <a:xfrm>
            <a:off x="5652120" y="3537883"/>
            <a:ext cx="2880320" cy="467181"/>
          </a:xfrm>
          <a:prstGeom prst="rect">
            <a:avLst/>
          </a:prstGeom>
          <a:no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smtClean="0">
                <a:solidFill>
                  <a:schemeClr val="tx1"/>
                </a:solidFill>
                <a:latin typeface="Times New Roman" pitchFamily="18" charset="0"/>
                <a:cs typeface="Times New Roman" pitchFamily="18" charset="0"/>
              </a:rPr>
              <a:t>RangeS</a:t>
            </a:r>
            <a:r>
              <a:rPr lang="en-US" dirty="0" smtClean="0">
                <a:solidFill>
                  <a:schemeClr val="tx1"/>
                </a:solidFill>
                <a:latin typeface="Times New Roman" pitchFamily="18" charset="0"/>
                <a:cs typeface="Times New Roman" pitchFamily="18" charset="0"/>
              </a:rPr>
              <a:t>-N      </a:t>
            </a:r>
            <a:r>
              <a:rPr lang="en-US" dirty="0" smtClean="0">
                <a:solidFill>
                  <a:schemeClr val="tx1"/>
                </a:solidFill>
                <a:latin typeface="Times New Roman"/>
                <a:cs typeface="Times New Roman"/>
              </a:rPr>
              <a:t>≈</a:t>
            </a:r>
            <a:r>
              <a:rPr lang="en-US" dirty="0" smtClean="0">
                <a:solidFill>
                  <a:schemeClr val="tx1"/>
                </a:solidFill>
                <a:latin typeface="Times New Roman" pitchFamily="18" charset="0"/>
                <a:cs typeface="Times New Roman" pitchFamily="18" charset="0"/>
              </a:rPr>
              <a:t>       NS</a:t>
            </a:r>
            <a:endParaRPr lang="en-US" dirty="0">
              <a:solidFill>
                <a:schemeClr val="tx1"/>
              </a:solidFill>
              <a:latin typeface="Times New Roman" pitchFamily="18" charset="0"/>
              <a:cs typeface="Times New Roman" pitchFamily="18" charset="0"/>
            </a:endParaRPr>
          </a:p>
        </p:txBody>
      </p:sp>
      <p:sp>
        <p:nvSpPr>
          <p:cNvPr id="6" name="Rectangle 5"/>
          <p:cNvSpPr/>
          <p:nvPr/>
        </p:nvSpPr>
        <p:spPr>
          <a:xfrm>
            <a:off x="5804520" y="3070702"/>
            <a:ext cx="1359768" cy="467181"/>
          </a:xfrm>
          <a:prstGeom prst="rect">
            <a:avLst/>
          </a:prstGeom>
          <a:no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latin typeface="Times New Roman" pitchFamily="18" charset="0"/>
                <a:cs typeface="Times New Roman" pitchFamily="18" charset="0"/>
              </a:rPr>
              <a:t>Next-key </a:t>
            </a:r>
          </a:p>
          <a:p>
            <a:pPr algn="ctr"/>
            <a:r>
              <a:rPr lang="en-US" dirty="0" smtClean="0">
                <a:solidFill>
                  <a:schemeClr val="tx1"/>
                </a:solidFill>
                <a:latin typeface="Times New Roman" pitchFamily="18" charset="0"/>
                <a:cs typeface="Times New Roman" pitchFamily="18" charset="0"/>
              </a:rPr>
              <a:t>locking</a:t>
            </a:r>
            <a:endParaRPr lang="en-US" dirty="0">
              <a:solidFill>
                <a:schemeClr val="tx1"/>
              </a:solidFill>
              <a:latin typeface="Times New Roman" pitchFamily="18" charset="0"/>
              <a:cs typeface="Times New Roman" pitchFamily="18" charset="0"/>
            </a:endParaRPr>
          </a:p>
        </p:txBody>
      </p:sp>
      <p:sp>
        <p:nvSpPr>
          <p:cNvPr id="7" name="Rectangle 6"/>
          <p:cNvSpPr/>
          <p:nvPr/>
        </p:nvSpPr>
        <p:spPr>
          <a:xfrm>
            <a:off x="7460704" y="3086659"/>
            <a:ext cx="1359768" cy="467181"/>
          </a:xfrm>
          <a:prstGeom prst="rect">
            <a:avLst/>
          </a:prstGeom>
          <a:no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latin typeface="Times New Roman" pitchFamily="18" charset="0"/>
                <a:cs typeface="Times New Roman" pitchFamily="18" charset="0"/>
              </a:rPr>
              <a:t>Prior-key </a:t>
            </a:r>
          </a:p>
          <a:p>
            <a:pPr algn="ctr"/>
            <a:r>
              <a:rPr lang="en-US" dirty="0" smtClean="0">
                <a:solidFill>
                  <a:schemeClr val="tx1"/>
                </a:solidFill>
                <a:latin typeface="Times New Roman" pitchFamily="18" charset="0"/>
                <a:cs typeface="Times New Roman" pitchFamily="18" charset="0"/>
              </a:rPr>
              <a:t>locking</a:t>
            </a:r>
            <a:endParaRPr lang="en-US" dirty="0">
              <a:solidFill>
                <a:schemeClr val="tx1"/>
              </a:solidFill>
              <a:latin typeface="Times New Roman" pitchFamily="18" charset="0"/>
              <a:cs typeface="Times New Roman" pitchFamily="18" charset="0"/>
            </a:endParaRPr>
          </a:p>
        </p:txBody>
      </p:sp>
    </p:spTree>
    <p:extLst>
      <p:ext uri="{BB962C8B-B14F-4D97-AF65-F5344CB8AC3E}">
        <p14:creationId xmlns:p14="http://schemas.microsoft.com/office/powerpoint/2010/main" val="1117871281"/>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LIL: Lock-Request Protocol</a:t>
            </a:r>
            <a:endParaRPr lang="en-US" dirty="0"/>
          </a:p>
        </p:txBody>
      </p:sp>
      <p:sp>
        <p:nvSpPr>
          <p:cNvPr id="3" name="Content Placeholder 2"/>
          <p:cNvSpPr>
            <a:spLocks noGrp="1"/>
          </p:cNvSpPr>
          <p:nvPr>
            <p:ph sz="quarter" idx="1"/>
          </p:nvPr>
        </p:nvSpPr>
        <p:spPr/>
        <p:txBody>
          <a:bodyPr/>
          <a:lstStyle/>
          <a:p>
            <a:endParaRPr lang="en-US"/>
          </a:p>
        </p:txBody>
      </p:sp>
      <p:pic>
        <p:nvPicPr>
          <p:cNvPr id="16077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9552" y="1123479"/>
            <a:ext cx="7248485" cy="66260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353312211"/>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LIL: Lock-Release Protocol</a:t>
            </a:r>
            <a:endParaRPr lang="en-US" dirty="0"/>
          </a:p>
        </p:txBody>
      </p:sp>
      <p:sp>
        <p:nvSpPr>
          <p:cNvPr id="3" name="Content Placeholder 2"/>
          <p:cNvSpPr>
            <a:spLocks noGrp="1"/>
          </p:cNvSpPr>
          <p:nvPr>
            <p:ph sz="quarter" idx="1"/>
          </p:nvPr>
        </p:nvSpPr>
        <p:spPr/>
        <p:txBody>
          <a:bodyPr/>
          <a:lstStyle/>
          <a:p>
            <a:endParaRPr lang="en-US"/>
          </a:p>
        </p:txBody>
      </p:sp>
      <p:pic>
        <p:nvPicPr>
          <p:cNvPr id="1617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7544" y="1268760"/>
            <a:ext cx="6284332" cy="36003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01589204"/>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6" name="Picture 2" descr="C:\Documents and Settings\chippy\Local Settings\Temporary Internet Files\Content.IE5\ANTXHCGI\MP900404940[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452320" y="3212976"/>
            <a:ext cx="702647" cy="501891"/>
          </a:xfrm>
          <a:prstGeom prst="rect">
            <a:avLst/>
          </a:prstGeom>
          <a:noFill/>
          <a:extLst>
            <a:ext uri="{909E8E84-426E-40DD-AFC4-6F175D3DCCD1}">
              <a14:hiddenFill xmlns:a14="http://schemas.microsoft.com/office/drawing/2010/main">
                <a:solidFill>
                  <a:srgbClr val="FFFFFF"/>
                </a:solidFill>
              </a14:hiddenFill>
            </a:ext>
          </a:extLst>
        </p:spPr>
      </p:pic>
      <p:pic>
        <p:nvPicPr>
          <p:cNvPr id="115" name="Picture 2" descr="C:\Documents and Settings\chippy\Local Settings\Temporary Internet Files\Content.IE5\ANTXHCGI\MP900404940[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796136" y="3573016"/>
            <a:ext cx="702647" cy="501891"/>
          </a:xfrm>
          <a:prstGeom prst="rect">
            <a:avLst/>
          </a:prstGeom>
          <a:noFill/>
          <a:extLst>
            <a:ext uri="{909E8E84-426E-40DD-AFC4-6F175D3DCCD1}">
              <a14:hiddenFill xmlns:a14="http://schemas.microsoft.com/office/drawing/2010/main">
                <a:solidFill>
                  <a:srgbClr val="FFFFFF"/>
                </a:solidFill>
              </a14:hiddenFill>
            </a:ext>
          </a:extLst>
        </p:spPr>
      </p:pic>
      <p:pic>
        <p:nvPicPr>
          <p:cNvPr id="114" name="Picture 2" descr="C:\Documents and Settings\chippy\Local Settings\Temporary Internet Files\Content.IE5\ANTXHCGI\MP900404940[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355976" y="3212976"/>
            <a:ext cx="702647" cy="501891"/>
          </a:xfrm>
          <a:prstGeom prst="rect">
            <a:avLst/>
          </a:prstGeom>
          <a:noFill/>
          <a:extLst>
            <a:ext uri="{909E8E84-426E-40DD-AFC4-6F175D3DCCD1}">
              <a14:hiddenFill xmlns:a14="http://schemas.microsoft.com/office/drawing/2010/main">
                <a:solidFill>
                  <a:srgbClr val="FFFFFF"/>
                </a:solidFill>
              </a14:hiddenFill>
            </a:ext>
          </a:extLst>
        </p:spPr>
      </p:pic>
      <p:pic>
        <p:nvPicPr>
          <p:cNvPr id="164866" name="Picture 2" descr="C:\Documents and Settings\chippy\Local Settings\Temporary Internet Files\Content.IE5\ANTXHCGI\MP900404940[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35928" y="3267563"/>
            <a:ext cx="702647" cy="501891"/>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lstStyle/>
          <a:p>
            <a:r>
              <a:rPr lang="en-US" dirty="0" smtClean="0"/>
              <a:t>D</a:t>
            </a:r>
            <a:r>
              <a:rPr lang="en-US" u="sng" dirty="0" smtClean="0"/>
              <a:t>r</a:t>
            </a:r>
            <a:r>
              <a:rPr lang="en-US" dirty="0" smtClean="0"/>
              <a:t>eadlocks </a:t>
            </a:r>
            <a:r>
              <a:rPr lang="en-US" sz="3200" dirty="0" smtClean="0"/>
              <a:t>[Koskinen et al '08]</a:t>
            </a:r>
            <a:endParaRPr lang="en-US" sz="3200" dirty="0"/>
          </a:p>
        </p:txBody>
      </p:sp>
      <p:sp>
        <p:nvSpPr>
          <p:cNvPr id="4" name="Oval 3"/>
          <p:cNvSpPr/>
          <p:nvPr/>
        </p:nvSpPr>
        <p:spPr>
          <a:xfrm>
            <a:off x="529680" y="1772816"/>
            <a:ext cx="936104" cy="1008112"/>
          </a:xfrm>
          <a:prstGeom prst="ellipse">
            <a:avLst/>
          </a:prstGeom>
          <a:solidFill>
            <a:schemeClr val="bg1"/>
          </a:solidFill>
          <a:ln w="25400">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dirty="0" smtClean="0">
                <a:solidFill>
                  <a:schemeClr val="tx1"/>
                </a:solidFill>
              </a:rPr>
              <a:t>A</a:t>
            </a:r>
            <a:endParaRPr lang="en-US" sz="5400" b="1" dirty="0">
              <a:solidFill>
                <a:schemeClr val="tx1"/>
              </a:solidFill>
            </a:endParaRPr>
          </a:p>
        </p:txBody>
      </p:sp>
      <p:sp>
        <p:nvSpPr>
          <p:cNvPr id="6" name="Oval 5"/>
          <p:cNvSpPr/>
          <p:nvPr/>
        </p:nvSpPr>
        <p:spPr>
          <a:xfrm>
            <a:off x="2411760" y="1772816"/>
            <a:ext cx="936104" cy="1008112"/>
          </a:xfrm>
          <a:prstGeom prst="ellipse">
            <a:avLst/>
          </a:prstGeom>
          <a:solidFill>
            <a:schemeClr val="bg1"/>
          </a:solidFill>
          <a:ln w="25400">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dirty="0" smtClean="0">
                <a:solidFill>
                  <a:schemeClr val="tx1"/>
                </a:solidFill>
              </a:rPr>
              <a:t>B</a:t>
            </a:r>
            <a:endParaRPr lang="en-US" sz="5400" b="1" dirty="0">
              <a:solidFill>
                <a:schemeClr val="tx1"/>
              </a:solidFill>
            </a:endParaRPr>
          </a:p>
        </p:txBody>
      </p:sp>
      <p:sp>
        <p:nvSpPr>
          <p:cNvPr id="7" name="Oval 6"/>
          <p:cNvSpPr/>
          <p:nvPr/>
        </p:nvSpPr>
        <p:spPr>
          <a:xfrm>
            <a:off x="4742148" y="1268760"/>
            <a:ext cx="936104" cy="1008112"/>
          </a:xfrm>
          <a:prstGeom prst="ellipse">
            <a:avLst/>
          </a:prstGeom>
          <a:solidFill>
            <a:schemeClr val="bg1"/>
          </a:solidFill>
          <a:ln w="25400">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dirty="0">
                <a:solidFill>
                  <a:schemeClr val="tx1"/>
                </a:solidFill>
              </a:rPr>
              <a:t>C</a:t>
            </a:r>
          </a:p>
        </p:txBody>
      </p:sp>
      <p:sp>
        <p:nvSpPr>
          <p:cNvPr id="8" name="Oval 7"/>
          <p:cNvSpPr/>
          <p:nvPr/>
        </p:nvSpPr>
        <p:spPr>
          <a:xfrm>
            <a:off x="7380312" y="1268760"/>
            <a:ext cx="936104" cy="1008112"/>
          </a:xfrm>
          <a:prstGeom prst="ellipse">
            <a:avLst/>
          </a:prstGeom>
          <a:solidFill>
            <a:schemeClr val="bg1"/>
          </a:solidFill>
          <a:ln w="25400">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dirty="0">
                <a:solidFill>
                  <a:schemeClr val="tx1"/>
                </a:solidFill>
              </a:rPr>
              <a:t>D</a:t>
            </a:r>
          </a:p>
        </p:txBody>
      </p:sp>
      <p:sp>
        <p:nvSpPr>
          <p:cNvPr id="9" name="Oval 8"/>
          <p:cNvSpPr/>
          <p:nvPr/>
        </p:nvSpPr>
        <p:spPr>
          <a:xfrm>
            <a:off x="6084168" y="2708920"/>
            <a:ext cx="936104" cy="1008112"/>
          </a:xfrm>
          <a:prstGeom prst="ellipse">
            <a:avLst/>
          </a:prstGeom>
          <a:solidFill>
            <a:schemeClr val="bg1"/>
          </a:solidFill>
          <a:ln w="25400">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dirty="0" smtClean="0">
                <a:solidFill>
                  <a:schemeClr val="tx1"/>
                </a:solidFill>
              </a:rPr>
              <a:t>E</a:t>
            </a:r>
            <a:endParaRPr lang="en-US" sz="5400" b="1" dirty="0">
              <a:solidFill>
                <a:schemeClr val="tx1"/>
              </a:solidFill>
            </a:endParaRPr>
          </a:p>
        </p:txBody>
      </p:sp>
      <p:cxnSp>
        <p:nvCxnSpPr>
          <p:cNvPr id="11" name="Straight Arrow Connector 10"/>
          <p:cNvCxnSpPr>
            <a:stCxn id="4" idx="6"/>
            <a:endCxn id="6" idx="2"/>
          </p:cNvCxnSpPr>
          <p:nvPr/>
        </p:nvCxnSpPr>
        <p:spPr>
          <a:xfrm>
            <a:off x="1465784" y="2276872"/>
            <a:ext cx="945976" cy="0"/>
          </a:xfrm>
          <a:prstGeom prst="straightConnector1">
            <a:avLst/>
          </a:prstGeom>
          <a:ln w="34925">
            <a:solidFill>
              <a:schemeClr val="tx1"/>
            </a:solidFill>
            <a:tailEnd type="stealth" w="lg" len="lg"/>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a:stCxn id="7" idx="6"/>
            <a:endCxn id="8" idx="2"/>
          </p:cNvCxnSpPr>
          <p:nvPr/>
        </p:nvCxnSpPr>
        <p:spPr>
          <a:xfrm>
            <a:off x="5678252" y="1772816"/>
            <a:ext cx="1702060" cy="0"/>
          </a:xfrm>
          <a:prstGeom prst="straightConnector1">
            <a:avLst/>
          </a:prstGeom>
          <a:ln w="34925">
            <a:solidFill>
              <a:schemeClr val="tx1"/>
            </a:solidFill>
            <a:tailEnd type="stealth" w="lg" len="lg"/>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a:stCxn id="8" idx="3"/>
            <a:endCxn id="9" idx="7"/>
          </p:cNvCxnSpPr>
          <p:nvPr/>
        </p:nvCxnSpPr>
        <p:spPr>
          <a:xfrm flipH="1">
            <a:off x="6883183" y="2129237"/>
            <a:ext cx="634218" cy="727318"/>
          </a:xfrm>
          <a:prstGeom prst="straightConnector1">
            <a:avLst/>
          </a:prstGeom>
          <a:ln w="34925">
            <a:solidFill>
              <a:schemeClr val="tx1"/>
            </a:solidFill>
            <a:tailEnd type="stealth" w="lg" len="lg"/>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a:stCxn id="9" idx="1"/>
            <a:endCxn id="7" idx="5"/>
          </p:cNvCxnSpPr>
          <p:nvPr/>
        </p:nvCxnSpPr>
        <p:spPr>
          <a:xfrm flipH="1" flipV="1">
            <a:off x="5541163" y="2129237"/>
            <a:ext cx="680094" cy="727318"/>
          </a:xfrm>
          <a:prstGeom prst="straightConnector1">
            <a:avLst/>
          </a:prstGeom>
          <a:ln w="34925">
            <a:solidFill>
              <a:schemeClr val="tx1"/>
            </a:solidFill>
            <a:tailEnd type="stealth" w="lg" len="lg"/>
          </a:ln>
        </p:spPr>
        <p:style>
          <a:lnRef idx="1">
            <a:schemeClr val="accent1"/>
          </a:lnRef>
          <a:fillRef idx="0">
            <a:schemeClr val="accent1"/>
          </a:fillRef>
          <a:effectRef idx="0">
            <a:schemeClr val="accent1"/>
          </a:effectRef>
          <a:fontRef idx="minor">
            <a:schemeClr val="tx1"/>
          </a:fontRef>
        </p:style>
      </p:cxnSp>
      <p:sp>
        <p:nvSpPr>
          <p:cNvPr id="22" name="TextBox 21"/>
          <p:cNvSpPr txBox="1"/>
          <p:nvPr/>
        </p:nvSpPr>
        <p:spPr>
          <a:xfrm>
            <a:off x="899592" y="1268760"/>
            <a:ext cx="3024336" cy="400110"/>
          </a:xfrm>
          <a:prstGeom prst="rect">
            <a:avLst/>
          </a:prstGeom>
          <a:noFill/>
        </p:spPr>
        <p:txBody>
          <a:bodyPr wrap="square" rtlCol="0">
            <a:spAutoFit/>
          </a:bodyPr>
          <a:lstStyle/>
          <a:p>
            <a:r>
              <a:rPr lang="en-US" sz="2000" i="1" dirty="0" smtClean="0">
                <a:solidFill>
                  <a:prstClr val="black"/>
                </a:solidFill>
              </a:rPr>
              <a:t>A waits for B (</a:t>
            </a:r>
            <a:r>
              <a:rPr lang="en-US" sz="2000" i="1" dirty="0" smtClean="0">
                <a:solidFill>
                  <a:srgbClr val="0000FF"/>
                </a:solidFill>
              </a:rPr>
              <a:t>live lock</a:t>
            </a:r>
            <a:r>
              <a:rPr lang="en-US" sz="2000" i="1" dirty="0" smtClean="0">
                <a:solidFill>
                  <a:prstClr val="black"/>
                </a:solidFill>
              </a:rPr>
              <a:t>)</a:t>
            </a:r>
            <a:endParaRPr lang="en-US" sz="2000" i="1" dirty="0">
              <a:solidFill>
                <a:prstClr val="black"/>
              </a:solidFill>
            </a:endParaRPr>
          </a:p>
        </p:txBody>
      </p:sp>
      <p:sp>
        <p:nvSpPr>
          <p:cNvPr id="23" name="TextBox 22"/>
          <p:cNvSpPr txBox="1"/>
          <p:nvPr/>
        </p:nvSpPr>
        <p:spPr>
          <a:xfrm>
            <a:off x="5796136" y="2076817"/>
            <a:ext cx="1659136" cy="400110"/>
          </a:xfrm>
          <a:prstGeom prst="rect">
            <a:avLst/>
          </a:prstGeom>
          <a:noFill/>
        </p:spPr>
        <p:txBody>
          <a:bodyPr wrap="square" rtlCol="0">
            <a:spAutoFit/>
          </a:bodyPr>
          <a:lstStyle/>
          <a:p>
            <a:r>
              <a:rPr lang="en-US" sz="2000" i="1" dirty="0" smtClean="0">
                <a:solidFill>
                  <a:srgbClr val="FF0000"/>
                </a:solidFill>
              </a:rPr>
              <a:t>(dead lock)</a:t>
            </a:r>
            <a:endParaRPr lang="en-US" sz="2000" i="1" dirty="0">
              <a:solidFill>
                <a:srgbClr val="FF0000"/>
              </a:solidFill>
            </a:endParaRPr>
          </a:p>
        </p:txBody>
      </p:sp>
      <p:grpSp>
        <p:nvGrpSpPr>
          <p:cNvPr id="24" name="Group 7"/>
          <p:cNvGrpSpPr>
            <a:grpSpLocks/>
          </p:cNvGrpSpPr>
          <p:nvPr/>
        </p:nvGrpSpPr>
        <p:grpSpPr bwMode="auto">
          <a:xfrm>
            <a:off x="6200540" y="3789040"/>
            <a:ext cx="577070" cy="626370"/>
            <a:chOff x="1584" y="816"/>
            <a:chExt cx="912" cy="816"/>
          </a:xfrm>
        </p:grpSpPr>
        <p:sp>
          <p:nvSpPr>
            <p:cNvPr id="25" name="Freeform 8"/>
            <p:cNvSpPr>
              <a:spLocks/>
            </p:cNvSpPr>
            <p:nvPr/>
          </p:nvSpPr>
          <p:spPr bwMode="auto">
            <a:xfrm>
              <a:off x="2352" y="1056"/>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cap="flat"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6" name="Freeform 9"/>
            <p:cNvSpPr>
              <a:spLocks/>
            </p:cNvSpPr>
            <p:nvPr/>
          </p:nvSpPr>
          <p:spPr bwMode="auto">
            <a:xfrm>
              <a:off x="2160" y="912"/>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cap="flat"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7" name="Freeform 10"/>
            <p:cNvSpPr>
              <a:spLocks/>
            </p:cNvSpPr>
            <p:nvPr/>
          </p:nvSpPr>
          <p:spPr bwMode="auto">
            <a:xfrm>
              <a:off x="1920" y="816"/>
              <a:ext cx="144" cy="288"/>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cap="flat"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8" name="Freeform 11"/>
            <p:cNvSpPr>
              <a:spLocks/>
            </p:cNvSpPr>
            <p:nvPr/>
          </p:nvSpPr>
          <p:spPr bwMode="auto">
            <a:xfrm>
              <a:off x="1659" y="816"/>
              <a:ext cx="789" cy="535"/>
            </a:xfrm>
            <a:custGeom>
              <a:avLst/>
              <a:gdLst>
                <a:gd name="T0" fmla="*/ 261 w 789"/>
                <a:gd name="T1" fmla="*/ 0 h 535"/>
                <a:gd name="T2" fmla="*/ 789 w 789"/>
                <a:gd name="T3" fmla="*/ 336 h 535"/>
                <a:gd name="T4" fmla="*/ 494 w 789"/>
                <a:gd name="T5" fmla="*/ 535 h 535"/>
                <a:gd name="T6" fmla="*/ 0 w 789"/>
                <a:gd name="T7" fmla="*/ 96 h 535"/>
                <a:gd name="T8" fmla="*/ 261 w 789"/>
                <a:gd name="T9" fmla="*/ 0 h 535"/>
              </a:gdLst>
              <a:ahLst/>
              <a:cxnLst>
                <a:cxn ang="0">
                  <a:pos x="T0" y="T1"/>
                </a:cxn>
                <a:cxn ang="0">
                  <a:pos x="T2" y="T3"/>
                </a:cxn>
                <a:cxn ang="0">
                  <a:pos x="T4" y="T5"/>
                </a:cxn>
                <a:cxn ang="0">
                  <a:pos x="T6" y="T7"/>
                </a:cxn>
                <a:cxn ang="0">
                  <a:pos x="T8" y="T9"/>
                </a:cxn>
              </a:cxnLst>
              <a:rect l="0" t="0" r="r" b="b"/>
              <a:pathLst>
                <a:path w="789" h="535">
                  <a:moveTo>
                    <a:pt x="261" y="0"/>
                  </a:moveTo>
                  <a:lnTo>
                    <a:pt x="789" y="336"/>
                  </a:lnTo>
                  <a:lnTo>
                    <a:pt x="494" y="535"/>
                  </a:lnTo>
                  <a:lnTo>
                    <a:pt x="0" y="96"/>
                  </a:lnTo>
                  <a:lnTo>
                    <a:pt x="261" y="0"/>
                  </a:lnTo>
                  <a:close/>
                </a:path>
              </a:pathLst>
            </a:custGeom>
            <a:solidFill>
              <a:srgbClr val="3399FF"/>
            </a:solidFill>
            <a:ln w="38100" cap="flat"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9" name="Freeform 12"/>
            <p:cNvSpPr>
              <a:spLocks/>
            </p:cNvSpPr>
            <p:nvPr/>
          </p:nvSpPr>
          <p:spPr bwMode="auto">
            <a:xfrm>
              <a:off x="1669" y="912"/>
              <a:ext cx="491" cy="567"/>
            </a:xfrm>
            <a:custGeom>
              <a:avLst/>
              <a:gdLst>
                <a:gd name="T0" fmla="*/ 11 w 491"/>
                <a:gd name="T1" fmla="*/ 0 h 567"/>
                <a:gd name="T2" fmla="*/ 491 w 491"/>
                <a:gd name="T3" fmla="*/ 432 h 567"/>
                <a:gd name="T4" fmla="*/ 484 w 491"/>
                <a:gd name="T5" fmla="*/ 567 h 567"/>
                <a:gd name="T6" fmla="*/ 0 w 491"/>
                <a:gd name="T7" fmla="*/ 119 h 567"/>
                <a:gd name="T8" fmla="*/ 11 w 491"/>
                <a:gd name="T9" fmla="*/ 0 h 567"/>
              </a:gdLst>
              <a:ahLst/>
              <a:cxnLst>
                <a:cxn ang="0">
                  <a:pos x="T0" y="T1"/>
                </a:cxn>
                <a:cxn ang="0">
                  <a:pos x="T2" y="T3"/>
                </a:cxn>
                <a:cxn ang="0">
                  <a:pos x="T4" y="T5"/>
                </a:cxn>
                <a:cxn ang="0">
                  <a:pos x="T6" y="T7"/>
                </a:cxn>
                <a:cxn ang="0">
                  <a:pos x="T8" y="T9"/>
                </a:cxn>
              </a:cxnLst>
              <a:rect l="0" t="0" r="r" b="b"/>
              <a:pathLst>
                <a:path w="491" h="567">
                  <a:moveTo>
                    <a:pt x="11" y="0"/>
                  </a:moveTo>
                  <a:lnTo>
                    <a:pt x="491" y="432"/>
                  </a:lnTo>
                  <a:lnTo>
                    <a:pt x="484" y="567"/>
                  </a:lnTo>
                  <a:lnTo>
                    <a:pt x="0" y="119"/>
                  </a:lnTo>
                  <a:lnTo>
                    <a:pt x="11" y="0"/>
                  </a:lnTo>
                  <a:close/>
                </a:path>
              </a:pathLst>
            </a:custGeom>
            <a:solidFill>
              <a:srgbClr val="3399FF"/>
            </a:solidFill>
            <a:ln w="38100" cap="flat"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0" name="Freeform 13"/>
            <p:cNvSpPr>
              <a:spLocks/>
            </p:cNvSpPr>
            <p:nvPr/>
          </p:nvSpPr>
          <p:spPr bwMode="auto">
            <a:xfrm>
              <a:off x="2144" y="1152"/>
              <a:ext cx="304" cy="327"/>
            </a:xfrm>
            <a:custGeom>
              <a:avLst/>
              <a:gdLst>
                <a:gd name="T0" fmla="*/ 304 w 304"/>
                <a:gd name="T1" fmla="*/ 0 h 327"/>
                <a:gd name="T2" fmla="*/ 304 w 304"/>
                <a:gd name="T3" fmla="*/ 96 h 327"/>
                <a:gd name="T4" fmla="*/ 0 w 304"/>
                <a:gd name="T5" fmla="*/ 327 h 327"/>
                <a:gd name="T6" fmla="*/ 18 w 304"/>
                <a:gd name="T7" fmla="*/ 181 h 327"/>
                <a:gd name="T8" fmla="*/ 304 w 304"/>
                <a:gd name="T9" fmla="*/ 0 h 327"/>
              </a:gdLst>
              <a:ahLst/>
              <a:cxnLst>
                <a:cxn ang="0">
                  <a:pos x="T0" y="T1"/>
                </a:cxn>
                <a:cxn ang="0">
                  <a:pos x="T2" y="T3"/>
                </a:cxn>
                <a:cxn ang="0">
                  <a:pos x="T4" y="T5"/>
                </a:cxn>
                <a:cxn ang="0">
                  <a:pos x="T6" y="T7"/>
                </a:cxn>
                <a:cxn ang="0">
                  <a:pos x="T8" y="T9"/>
                </a:cxn>
              </a:cxnLst>
              <a:rect l="0" t="0" r="r" b="b"/>
              <a:pathLst>
                <a:path w="304" h="327">
                  <a:moveTo>
                    <a:pt x="304" y="0"/>
                  </a:moveTo>
                  <a:lnTo>
                    <a:pt x="304" y="96"/>
                  </a:lnTo>
                  <a:lnTo>
                    <a:pt x="0" y="327"/>
                  </a:lnTo>
                  <a:lnTo>
                    <a:pt x="18" y="181"/>
                  </a:lnTo>
                  <a:lnTo>
                    <a:pt x="304" y="0"/>
                  </a:lnTo>
                  <a:close/>
                </a:path>
              </a:pathLst>
            </a:custGeom>
            <a:solidFill>
              <a:srgbClr val="3399FF"/>
            </a:solidFill>
            <a:ln w="38100" cap="flat"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1" name="Freeform 14"/>
            <p:cNvSpPr>
              <a:spLocks/>
            </p:cNvSpPr>
            <p:nvPr/>
          </p:nvSpPr>
          <p:spPr bwMode="auto">
            <a:xfrm>
              <a:off x="1920" y="1296"/>
              <a:ext cx="240" cy="336"/>
            </a:xfrm>
            <a:custGeom>
              <a:avLst/>
              <a:gdLst>
                <a:gd name="T0" fmla="*/ 192 w 336"/>
                <a:gd name="T1" fmla="*/ 0 h 432"/>
                <a:gd name="T2" fmla="*/ 336 w 336"/>
                <a:gd name="T3" fmla="*/ 96 h 432"/>
                <a:gd name="T4" fmla="*/ 96 w 336"/>
                <a:gd name="T5" fmla="*/ 144 h 432"/>
                <a:gd name="T6" fmla="*/ 96 w 336"/>
                <a:gd name="T7" fmla="*/ 432 h 432"/>
                <a:gd name="T8" fmla="*/ 0 w 336"/>
                <a:gd name="T9" fmla="*/ 336 h 432"/>
                <a:gd name="T10" fmla="*/ 0 w 336"/>
                <a:gd name="T11" fmla="*/ 48 h 432"/>
                <a:gd name="T12" fmla="*/ 192 w 336"/>
                <a:gd name="T13" fmla="*/ 0 h 432"/>
              </a:gdLst>
              <a:ahLst/>
              <a:cxnLst>
                <a:cxn ang="0">
                  <a:pos x="T0" y="T1"/>
                </a:cxn>
                <a:cxn ang="0">
                  <a:pos x="T2" y="T3"/>
                </a:cxn>
                <a:cxn ang="0">
                  <a:pos x="T4" y="T5"/>
                </a:cxn>
                <a:cxn ang="0">
                  <a:pos x="T6" y="T7"/>
                </a:cxn>
                <a:cxn ang="0">
                  <a:pos x="T8" y="T9"/>
                </a:cxn>
                <a:cxn ang="0">
                  <a:pos x="T10" y="T11"/>
                </a:cxn>
                <a:cxn ang="0">
                  <a:pos x="T12" y="T13"/>
                </a:cxn>
              </a:cxnLst>
              <a:rect l="0" t="0" r="r" b="b"/>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cap="flat"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2" name="Freeform 15"/>
            <p:cNvSpPr>
              <a:spLocks/>
            </p:cNvSpPr>
            <p:nvPr/>
          </p:nvSpPr>
          <p:spPr bwMode="auto">
            <a:xfrm>
              <a:off x="1728" y="1152"/>
              <a:ext cx="240" cy="288"/>
            </a:xfrm>
            <a:custGeom>
              <a:avLst/>
              <a:gdLst>
                <a:gd name="T0" fmla="*/ 192 w 336"/>
                <a:gd name="T1" fmla="*/ 0 h 432"/>
                <a:gd name="T2" fmla="*/ 336 w 336"/>
                <a:gd name="T3" fmla="*/ 96 h 432"/>
                <a:gd name="T4" fmla="*/ 96 w 336"/>
                <a:gd name="T5" fmla="*/ 144 h 432"/>
                <a:gd name="T6" fmla="*/ 96 w 336"/>
                <a:gd name="T7" fmla="*/ 432 h 432"/>
                <a:gd name="T8" fmla="*/ 0 w 336"/>
                <a:gd name="T9" fmla="*/ 336 h 432"/>
                <a:gd name="T10" fmla="*/ 0 w 336"/>
                <a:gd name="T11" fmla="*/ 48 h 432"/>
                <a:gd name="T12" fmla="*/ 192 w 336"/>
                <a:gd name="T13" fmla="*/ 0 h 432"/>
              </a:gdLst>
              <a:ahLst/>
              <a:cxnLst>
                <a:cxn ang="0">
                  <a:pos x="T0" y="T1"/>
                </a:cxn>
                <a:cxn ang="0">
                  <a:pos x="T2" y="T3"/>
                </a:cxn>
                <a:cxn ang="0">
                  <a:pos x="T4" y="T5"/>
                </a:cxn>
                <a:cxn ang="0">
                  <a:pos x="T6" y="T7"/>
                </a:cxn>
                <a:cxn ang="0">
                  <a:pos x="T8" y="T9"/>
                </a:cxn>
                <a:cxn ang="0">
                  <a:pos x="T10" y="T11"/>
                </a:cxn>
                <a:cxn ang="0">
                  <a:pos x="T12" y="T13"/>
                </a:cxn>
              </a:cxnLst>
              <a:rect l="0" t="0" r="r" b="b"/>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cap="flat"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3" name="Freeform 16"/>
            <p:cNvSpPr>
              <a:spLocks/>
            </p:cNvSpPr>
            <p:nvPr/>
          </p:nvSpPr>
          <p:spPr bwMode="auto">
            <a:xfrm>
              <a:off x="1584" y="1008"/>
              <a:ext cx="192" cy="288"/>
            </a:xfrm>
            <a:custGeom>
              <a:avLst/>
              <a:gdLst>
                <a:gd name="T0" fmla="*/ 192 w 336"/>
                <a:gd name="T1" fmla="*/ 0 h 432"/>
                <a:gd name="T2" fmla="*/ 336 w 336"/>
                <a:gd name="T3" fmla="*/ 96 h 432"/>
                <a:gd name="T4" fmla="*/ 96 w 336"/>
                <a:gd name="T5" fmla="*/ 144 h 432"/>
                <a:gd name="T6" fmla="*/ 96 w 336"/>
                <a:gd name="T7" fmla="*/ 432 h 432"/>
                <a:gd name="T8" fmla="*/ 0 w 336"/>
                <a:gd name="T9" fmla="*/ 336 h 432"/>
                <a:gd name="T10" fmla="*/ 0 w 336"/>
                <a:gd name="T11" fmla="*/ 48 h 432"/>
                <a:gd name="T12" fmla="*/ 192 w 336"/>
                <a:gd name="T13" fmla="*/ 0 h 432"/>
              </a:gdLst>
              <a:ahLst/>
              <a:cxnLst>
                <a:cxn ang="0">
                  <a:pos x="T0" y="T1"/>
                </a:cxn>
                <a:cxn ang="0">
                  <a:pos x="T2" y="T3"/>
                </a:cxn>
                <a:cxn ang="0">
                  <a:pos x="T4" y="T5"/>
                </a:cxn>
                <a:cxn ang="0">
                  <a:pos x="T6" y="T7"/>
                </a:cxn>
                <a:cxn ang="0">
                  <a:pos x="T8" y="T9"/>
                </a:cxn>
                <a:cxn ang="0">
                  <a:pos x="T10" y="T11"/>
                </a:cxn>
                <a:cxn ang="0">
                  <a:pos x="T12" y="T13"/>
                </a:cxn>
              </a:cxnLst>
              <a:rect l="0" t="0" r="r" b="b"/>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cap="flat"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34" name="Group 17"/>
          <p:cNvGrpSpPr>
            <a:grpSpLocks/>
          </p:cNvGrpSpPr>
          <p:nvPr/>
        </p:nvGrpSpPr>
        <p:grpSpPr bwMode="auto">
          <a:xfrm>
            <a:off x="3203848" y="3558552"/>
            <a:ext cx="577070" cy="626370"/>
            <a:chOff x="1584" y="816"/>
            <a:chExt cx="912" cy="816"/>
          </a:xfrm>
        </p:grpSpPr>
        <p:sp>
          <p:nvSpPr>
            <p:cNvPr id="35" name="Freeform 18"/>
            <p:cNvSpPr>
              <a:spLocks/>
            </p:cNvSpPr>
            <p:nvPr/>
          </p:nvSpPr>
          <p:spPr bwMode="auto">
            <a:xfrm>
              <a:off x="2352" y="1056"/>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cap="flat"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6" name="Freeform 19"/>
            <p:cNvSpPr>
              <a:spLocks/>
            </p:cNvSpPr>
            <p:nvPr/>
          </p:nvSpPr>
          <p:spPr bwMode="auto">
            <a:xfrm>
              <a:off x="2160" y="912"/>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cap="flat"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7" name="Freeform 20"/>
            <p:cNvSpPr>
              <a:spLocks/>
            </p:cNvSpPr>
            <p:nvPr/>
          </p:nvSpPr>
          <p:spPr bwMode="auto">
            <a:xfrm>
              <a:off x="1920" y="816"/>
              <a:ext cx="144" cy="288"/>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cap="flat"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8" name="Freeform 21"/>
            <p:cNvSpPr>
              <a:spLocks/>
            </p:cNvSpPr>
            <p:nvPr/>
          </p:nvSpPr>
          <p:spPr bwMode="auto">
            <a:xfrm>
              <a:off x="1659" y="816"/>
              <a:ext cx="789" cy="535"/>
            </a:xfrm>
            <a:custGeom>
              <a:avLst/>
              <a:gdLst>
                <a:gd name="T0" fmla="*/ 261 w 789"/>
                <a:gd name="T1" fmla="*/ 0 h 535"/>
                <a:gd name="T2" fmla="*/ 789 w 789"/>
                <a:gd name="T3" fmla="*/ 336 h 535"/>
                <a:gd name="T4" fmla="*/ 494 w 789"/>
                <a:gd name="T5" fmla="*/ 535 h 535"/>
                <a:gd name="T6" fmla="*/ 0 w 789"/>
                <a:gd name="T7" fmla="*/ 96 h 535"/>
                <a:gd name="T8" fmla="*/ 261 w 789"/>
                <a:gd name="T9" fmla="*/ 0 h 535"/>
              </a:gdLst>
              <a:ahLst/>
              <a:cxnLst>
                <a:cxn ang="0">
                  <a:pos x="T0" y="T1"/>
                </a:cxn>
                <a:cxn ang="0">
                  <a:pos x="T2" y="T3"/>
                </a:cxn>
                <a:cxn ang="0">
                  <a:pos x="T4" y="T5"/>
                </a:cxn>
                <a:cxn ang="0">
                  <a:pos x="T6" y="T7"/>
                </a:cxn>
                <a:cxn ang="0">
                  <a:pos x="T8" y="T9"/>
                </a:cxn>
              </a:cxnLst>
              <a:rect l="0" t="0" r="r" b="b"/>
              <a:pathLst>
                <a:path w="789" h="535">
                  <a:moveTo>
                    <a:pt x="261" y="0"/>
                  </a:moveTo>
                  <a:lnTo>
                    <a:pt x="789" y="336"/>
                  </a:lnTo>
                  <a:lnTo>
                    <a:pt x="494" y="535"/>
                  </a:lnTo>
                  <a:lnTo>
                    <a:pt x="0" y="96"/>
                  </a:lnTo>
                  <a:lnTo>
                    <a:pt x="261" y="0"/>
                  </a:lnTo>
                  <a:close/>
                </a:path>
              </a:pathLst>
            </a:custGeom>
            <a:solidFill>
              <a:srgbClr val="996600"/>
            </a:solidFill>
            <a:ln w="38100" cap="flat"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9" name="Freeform 22"/>
            <p:cNvSpPr>
              <a:spLocks/>
            </p:cNvSpPr>
            <p:nvPr/>
          </p:nvSpPr>
          <p:spPr bwMode="auto">
            <a:xfrm>
              <a:off x="1669" y="912"/>
              <a:ext cx="491" cy="567"/>
            </a:xfrm>
            <a:custGeom>
              <a:avLst/>
              <a:gdLst>
                <a:gd name="T0" fmla="*/ 11 w 491"/>
                <a:gd name="T1" fmla="*/ 0 h 567"/>
                <a:gd name="T2" fmla="*/ 491 w 491"/>
                <a:gd name="T3" fmla="*/ 432 h 567"/>
                <a:gd name="T4" fmla="*/ 484 w 491"/>
                <a:gd name="T5" fmla="*/ 567 h 567"/>
                <a:gd name="T6" fmla="*/ 0 w 491"/>
                <a:gd name="T7" fmla="*/ 119 h 567"/>
                <a:gd name="T8" fmla="*/ 11 w 491"/>
                <a:gd name="T9" fmla="*/ 0 h 567"/>
              </a:gdLst>
              <a:ahLst/>
              <a:cxnLst>
                <a:cxn ang="0">
                  <a:pos x="T0" y="T1"/>
                </a:cxn>
                <a:cxn ang="0">
                  <a:pos x="T2" y="T3"/>
                </a:cxn>
                <a:cxn ang="0">
                  <a:pos x="T4" y="T5"/>
                </a:cxn>
                <a:cxn ang="0">
                  <a:pos x="T6" y="T7"/>
                </a:cxn>
                <a:cxn ang="0">
                  <a:pos x="T8" y="T9"/>
                </a:cxn>
              </a:cxnLst>
              <a:rect l="0" t="0" r="r" b="b"/>
              <a:pathLst>
                <a:path w="491" h="567">
                  <a:moveTo>
                    <a:pt x="11" y="0"/>
                  </a:moveTo>
                  <a:lnTo>
                    <a:pt x="491" y="432"/>
                  </a:lnTo>
                  <a:lnTo>
                    <a:pt x="484" y="567"/>
                  </a:lnTo>
                  <a:lnTo>
                    <a:pt x="0" y="119"/>
                  </a:lnTo>
                  <a:lnTo>
                    <a:pt x="11" y="0"/>
                  </a:lnTo>
                  <a:close/>
                </a:path>
              </a:pathLst>
            </a:custGeom>
            <a:solidFill>
              <a:srgbClr val="996600"/>
            </a:solidFill>
            <a:ln w="38100" cap="flat"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0" name="Freeform 23"/>
            <p:cNvSpPr>
              <a:spLocks/>
            </p:cNvSpPr>
            <p:nvPr/>
          </p:nvSpPr>
          <p:spPr bwMode="auto">
            <a:xfrm>
              <a:off x="2144" y="1152"/>
              <a:ext cx="304" cy="327"/>
            </a:xfrm>
            <a:custGeom>
              <a:avLst/>
              <a:gdLst>
                <a:gd name="T0" fmla="*/ 304 w 304"/>
                <a:gd name="T1" fmla="*/ 0 h 327"/>
                <a:gd name="T2" fmla="*/ 304 w 304"/>
                <a:gd name="T3" fmla="*/ 96 h 327"/>
                <a:gd name="T4" fmla="*/ 0 w 304"/>
                <a:gd name="T5" fmla="*/ 327 h 327"/>
                <a:gd name="T6" fmla="*/ 18 w 304"/>
                <a:gd name="T7" fmla="*/ 181 h 327"/>
                <a:gd name="T8" fmla="*/ 304 w 304"/>
                <a:gd name="T9" fmla="*/ 0 h 327"/>
              </a:gdLst>
              <a:ahLst/>
              <a:cxnLst>
                <a:cxn ang="0">
                  <a:pos x="T0" y="T1"/>
                </a:cxn>
                <a:cxn ang="0">
                  <a:pos x="T2" y="T3"/>
                </a:cxn>
                <a:cxn ang="0">
                  <a:pos x="T4" y="T5"/>
                </a:cxn>
                <a:cxn ang="0">
                  <a:pos x="T6" y="T7"/>
                </a:cxn>
                <a:cxn ang="0">
                  <a:pos x="T8" y="T9"/>
                </a:cxn>
              </a:cxnLst>
              <a:rect l="0" t="0" r="r" b="b"/>
              <a:pathLst>
                <a:path w="304" h="327">
                  <a:moveTo>
                    <a:pt x="304" y="0"/>
                  </a:moveTo>
                  <a:lnTo>
                    <a:pt x="304" y="96"/>
                  </a:lnTo>
                  <a:lnTo>
                    <a:pt x="0" y="327"/>
                  </a:lnTo>
                  <a:lnTo>
                    <a:pt x="18" y="181"/>
                  </a:lnTo>
                  <a:lnTo>
                    <a:pt x="304" y="0"/>
                  </a:lnTo>
                  <a:close/>
                </a:path>
              </a:pathLst>
            </a:custGeom>
            <a:solidFill>
              <a:srgbClr val="996600"/>
            </a:solidFill>
            <a:ln w="38100" cap="flat"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1" name="Freeform 24"/>
            <p:cNvSpPr>
              <a:spLocks/>
            </p:cNvSpPr>
            <p:nvPr/>
          </p:nvSpPr>
          <p:spPr bwMode="auto">
            <a:xfrm>
              <a:off x="1920" y="1296"/>
              <a:ext cx="240" cy="336"/>
            </a:xfrm>
            <a:custGeom>
              <a:avLst/>
              <a:gdLst>
                <a:gd name="T0" fmla="*/ 192 w 336"/>
                <a:gd name="T1" fmla="*/ 0 h 432"/>
                <a:gd name="T2" fmla="*/ 336 w 336"/>
                <a:gd name="T3" fmla="*/ 96 h 432"/>
                <a:gd name="T4" fmla="*/ 96 w 336"/>
                <a:gd name="T5" fmla="*/ 144 h 432"/>
                <a:gd name="T6" fmla="*/ 96 w 336"/>
                <a:gd name="T7" fmla="*/ 432 h 432"/>
                <a:gd name="T8" fmla="*/ 0 w 336"/>
                <a:gd name="T9" fmla="*/ 336 h 432"/>
                <a:gd name="T10" fmla="*/ 0 w 336"/>
                <a:gd name="T11" fmla="*/ 48 h 432"/>
                <a:gd name="T12" fmla="*/ 192 w 336"/>
                <a:gd name="T13" fmla="*/ 0 h 432"/>
              </a:gdLst>
              <a:ahLst/>
              <a:cxnLst>
                <a:cxn ang="0">
                  <a:pos x="T0" y="T1"/>
                </a:cxn>
                <a:cxn ang="0">
                  <a:pos x="T2" y="T3"/>
                </a:cxn>
                <a:cxn ang="0">
                  <a:pos x="T4" y="T5"/>
                </a:cxn>
                <a:cxn ang="0">
                  <a:pos x="T6" y="T7"/>
                </a:cxn>
                <a:cxn ang="0">
                  <a:pos x="T8" y="T9"/>
                </a:cxn>
                <a:cxn ang="0">
                  <a:pos x="T10" y="T11"/>
                </a:cxn>
                <a:cxn ang="0">
                  <a:pos x="T12" y="T13"/>
                </a:cxn>
              </a:cxnLst>
              <a:rect l="0" t="0" r="r" b="b"/>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cap="flat"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2" name="Freeform 25"/>
            <p:cNvSpPr>
              <a:spLocks/>
            </p:cNvSpPr>
            <p:nvPr/>
          </p:nvSpPr>
          <p:spPr bwMode="auto">
            <a:xfrm>
              <a:off x="1728" y="1152"/>
              <a:ext cx="240" cy="288"/>
            </a:xfrm>
            <a:custGeom>
              <a:avLst/>
              <a:gdLst>
                <a:gd name="T0" fmla="*/ 192 w 336"/>
                <a:gd name="T1" fmla="*/ 0 h 432"/>
                <a:gd name="T2" fmla="*/ 336 w 336"/>
                <a:gd name="T3" fmla="*/ 96 h 432"/>
                <a:gd name="T4" fmla="*/ 96 w 336"/>
                <a:gd name="T5" fmla="*/ 144 h 432"/>
                <a:gd name="T6" fmla="*/ 96 w 336"/>
                <a:gd name="T7" fmla="*/ 432 h 432"/>
                <a:gd name="T8" fmla="*/ 0 w 336"/>
                <a:gd name="T9" fmla="*/ 336 h 432"/>
                <a:gd name="T10" fmla="*/ 0 w 336"/>
                <a:gd name="T11" fmla="*/ 48 h 432"/>
                <a:gd name="T12" fmla="*/ 192 w 336"/>
                <a:gd name="T13" fmla="*/ 0 h 432"/>
              </a:gdLst>
              <a:ahLst/>
              <a:cxnLst>
                <a:cxn ang="0">
                  <a:pos x="T0" y="T1"/>
                </a:cxn>
                <a:cxn ang="0">
                  <a:pos x="T2" y="T3"/>
                </a:cxn>
                <a:cxn ang="0">
                  <a:pos x="T4" y="T5"/>
                </a:cxn>
                <a:cxn ang="0">
                  <a:pos x="T6" y="T7"/>
                </a:cxn>
                <a:cxn ang="0">
                  <a:pos x="T8" y="T9"/>
                </a:cxn>
                <a:cxn ang="0">
                  <a:pos x="T10" y="T11"/>
                </a:cxn>
                <a:cxn ang="0">
                  <a:pos x="T12" y="T13"/>
                </a:cxn>
              </a:cxnLst>
              <a:rect l="0" t="0" r="r" b="b"/>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cap="flat"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3" name="Freeform 26"/>
            <p:cNvSpPr>
              <a:spLocks/>
            </p:cNvSpPr>
            <p:nvPr/>
          </p:nvSpPr>
          <p:spPr bwMode="auto">
            <a:xfrm>
              <a:off x="1584" y="1008"/>
              <a:ext cx="192" cy="288"/>
            </a:xfrm>
            <a:custGeom>
              <a:avLst/>
              <a:gdLst>
                <a:gd name="T0" fmla="*/ 192 w 336"/>
                <a:gd name="T1" fmla="*/ 0 h 432"/>
                <a:gd name="T2" fmla="*/ 336 w 336"/>
                <a:gd name="T3" fmla="*/ 96 h 432"/>
                <a:gd name="T4" fmla="*/ 96 w 336"/>
                <a:gd name="T5" fmla="*/ 144 h 432"/>
                <a:gd name="T6" fmla="*/ 96 w 336"/>
                <a:gd name="T7" fmla="*/ 432 h 432"/>
                <a:gd name="T8" fmla="*/ 0 w 336"/>
                <a:gd name="T9" fmla="*/ 336 h 432"/>
                <a:gd name="T10" fmla="*/ 0 w 336"/>
                <a:gd name="T11" fmla="*/ 48 h 432"/>
                <a:gd name="T12" fmla="*/ 192 w 336"/>
                <a:gd name="T13" fmla="*/ 0 h 432"/>
              </a:gdLst>
              <a:ahLst/>
              <a:cxnLst>
                <a:cxn ang="0">
                  <a:pos x="T0" y="T1"/>
                </a:cxn>
                <a:cxn ang="0">
                  <a:pos x="T2" y="T3"/>
                </a:cxn>
                <a:cxn ang="0">
                  <a:pos x="T4" y="T5"/>
                </a:cxn>
                <a:cxn ang="0">
                  <a:pos x="T6" y="T7"/>
                </a:cxn>
                <a:cxn ang="0">
                  <a:pos x="T8" y="T9"/>
                </a:cxn>
                <a:cxn ang="0">
                  <a:pos x="T10" y="T11"/>
                </a:cxn>
                <a:cxn ang="0">
                  <a:pos x="T12" y="T13"/>
                </a:cxn>
              </a:cxnLst>
              <a:rect l="0" t="0" r="r" b="b"/>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cap="flat"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44" name="Group 27"/>
          <p:cNvGrpSpPr>
            <a:grpSpLocks/>
          </p:cNvGrpSpPr>
          <p:nvPr/>
        </p:nvGrpSpPr>
        <p:grpSpPr bwMode="auto">
          <a:xfrm>
            <a:off x="7886817" y="3531975"/>
            <a:ext cx="577070" cy="626370"/>
            <a:chOff x="1584" y="816"/>
            <a:chExt cx="912" cy="816"/>
          </a:xfrm>
        </p:grpSpPr>
        <p:sp>
          <p:nvSpPr>
            <p:cNvPr id="45" name="Freeform 28"/>
            <p:cNvSpPr>
              <a:spLocks/>
            </p:cNvSpPr>
            <p:nvPr/>
          </p:nvSpPr>
          <p:spPr bwMode="auto">
            <a:xfrm>
              <a:off x="2352" y="1056"/>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cap="flat"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6" name="Freeform 29"/>
            <p:cNvSpPr>
              <a:spLocks/>
            </p:cNvSpPr>
            <p:nvPr/>
          </p:nvSpPr>
          <p:spPr bwMode="auto">
            <a:xfrm>
              <a:off x="2160" y="912"/>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cap="flat"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7" name="Freeform 30"/>
            <p:cNvSpPr>
              <a:spLocks/>
            </p:cNvSpPr>
            <p:nvPr/>
          </p:nvSpPr>
          <p:spPr bwMode="auto">
            <a:xfrm>
              <a:off x="1920" y="816"/>
              <a:ext cx="144" cy="288"/>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cap="flat"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8" name="Freeform 31"/>
            <p:cNvSpPr>
              <a:spLocks/>
            </p:cNvSpPr>
            <p:nvPr/>
          </p:nvSpPr>
          <p:spPr bwMode="auto">
            <a:xfrm>
              <a:off x="1659" y="816"/>
              <a:ext cx="789" cy="535"/>
            </a:xfrm>
            <a:custGeom>
              <a:avLst/>
              <a:gdLst>
                <a:gd name="T0" fmla="*/ 261 w 789"/>
                <a:gd name="T1" fmla="*/ 0 h 535"/>
                <a:gd name="T2" fmla="*/ 789 w 789"/>
                <a:gd name="T3" fmla="*/ 336 h 535"/>
                <a:gd name="T4" fmla="*/ 494 w 789"/>
                <a:gd name="T5" fmla="*/ 535 h 535"/>
                <a:gd name="T6" fmla="*/ 0 w 789"/>
                <a:gd name="T7" fmla="*/ 96 h 535"/>
                <a:gd name="T8" fmla="*/ 261 w 789"/>
                <a:gd name="T9" fmla="*/ 0 h 535"/>
              </a:gdLst>
              <a:ahLst/>
              <a:cxnLst>
                <a:cxn ang="0">
                  <a:pos x="T0" y="T1"/>
                </a:cxn>
                <a:cxn ang="0">
                  <a:pos x="T2" y="T3"/>
                </a:cxn>
                <a:cxn ang="0">
                  <a:pos x="T4" y="T5"/>
                </a:cxn>
                <a:cxn ang="0">
                  <a:pos x="T6" y="T7"/>
                </a:cxn>
                <a:cxn ang="0">
                  <a:pos x="T8" y="T9"/>
                </a:cxn>
              </a:cxnLst>
              <a:rect l="0" t="0" r="r" b="b"/>
              <a:pathLst>
                <a:path w="789" h="535">
                  <a:moveTo>
                    <a:pt x="261" y="0"/>
                  </a:moveTo>
                  <a:lnTo>
                    <a:pt x="789" y="336"/>
                  </a:lnTo>
                  <a:lnTo>
                    <a:pt x="494" y="535"/>
                  </a:lnTo>
                  <a:lnTo>
                    <a:pt x="0" y="96"/>
                  </a:lnTo>
                  <a:lnTo>
                    <a:pt x="261" y="0"/>
                  </a:lnTo>
                  <a:close/>
                </a:path>
              </a:pathLst>
            </a:custGeom>
            <a:solidFill>
              <a:srgbClr val="66FF33"/>
            </a:solidFill>
            <a:ln w="38100" cap="flat"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9" name="Freeform 32"/>
            <p:cNvSpPr>
              <a:spLocks/>
            </p:cNvSpPr>
            <p:nvPr/>
          </p:nvSpPr>
          <p:spPr bwMode="auto">
            <a:xfrm>
              <a:off x="1669" y="912"/>
              <a:ext cx="491" cy="567"/>
            </a:xfrm>
            <a:custGeom>
              <a:avLst/>
              <a:gdLst>
                <a:gd name="T0" fmla="*/ 11 w 491"/>
                <a:gd name="T1" fmla="*/ 0 h 567"/>
                <a:gd name="T2" fmla="*/ 491 w 491"/>
                <a:gd name="T3" fmla="*/ 432 h 567"/>
                <a:gd name="T4" fmla="*/ 484 w 491"/>
                <a:gd name="T5" fmla="*/ 567 h 567"/>
                <a:gd name="T6" fmla="*/ 0 w 491"/>
                <a:gd name="T7" fmla="*/ 119 h 567"/>
                <a:gd name="T8" fmla="*/ 11 w 491"/>
                <a:gd name="T9" fmla="*/ 0 h 567"/>
              </a:gdLst>
              <a:ahLst/>
              <a:cxnLst>
                <a:cxn ang="0">
                  <a:pos x="T0" y="T1"/>
                </a:cxn>
                <a:cxn ang="0">
                  <a:pos x="T2" y="T3"/>
                </a:cxn>
                <a:cxn ang="0">
                  <a:pos x="T4" y="T5"/>
                </a:cxn>
                <a:cxn ang="0">
                  <a:pos x="T6" y="T7"/>
                </a:cxn>
                <a:cxn ang="0">
                  <a:pos x="T8" y="T9"/>
                </a:cxn>
              </a:cxnLst>
              <a:rect l="0" t="0" r="r" b="b"/>
              <a:pathLst>
                <a:path w="491" h="567">
                  <a:moveTo>
                    <a:pt x="11" y="0"/>
                  </a:moveTo>
                  <a:lnTo>
                    <a:pt x="491" y="432"/>
                  </a:lnTo>
                  <a:lnTo>
                    <a:pt x="484" y="567"/>
                  </a:lnTo>
                  <a:lnTo>
                    <a:pt x="0" y="119"/>
                  </a:lnTo>
                  <a:lnTo>
                    <a:pt x="11" y="0"/>
                  </a:lnTo>
                  <a:close/>
                </a:path>
              </a:pathLst>
            </a:custGeom>
            <a:solidFill>
              <a:srgbClr val="66FF33"/>
            </a:solidFill>
            <a:ln w="38100" cap="flat"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0" name="Freeform 33"/>
            <p:cNvSpPr>
              <a:spLocks/>
            </p:cNvSpPr>
            <p:nvPr/>
          </p:nvSpPr>
          <p:spPr bwMode="auto">
            <a:xfrm>
              <a:off x="2144" y="1152"/>
              <a:ext cx="304" cy="327"/>
            </a:xfrm>
            <a:custGeom>
              <a:avLst/>
              <a:gdLst>
                <a:gd name="T0" fmla="*/ 304 w 304"/>
                <a:gd name="T1" fmla="*/ 0 h 327"/>
                <a:gd name="T2" fmla="*/ 304 w 304"/>
                <a:gd name="T3" fmla="*/ 96 h 327"/>
                <a:gd name="T4" fmla="*/ 0 w 304"/>
                <a:gd name="T5" fmla="*/ 327 h 327"/>
                <a:gd name="T6" fmla="*/ 18 w 304"/>
                <a:gd name="T7" fmla="*/ 181 h 327"/>
                <a:gd name="T8" fmla="*/ 304 w 304"/>
                <a:gd name="T9" fmla="*/ 0 h 327"/>
              </a:gdLst>
              <a:ahLst/>
              <a:cxnLst>
                <a:cxn ang="0">
                  <a:pos x="T0" y="T1"/>
                </a:cxn>
                <a:cxn ang="0">
                  <a:pos x="T2" y="T3"/>
                </a:cxn>
                <a:cxn ang="0">
                  <a:pos x="T4" y="T5"/>
                </a:cxn>
                <a:cxn ang="0">
                  <a:pos x="T6" y="T7"/>
                </a:cxn>
                <a:cxn ang="0">
                  <a:pos x="T8" y="T9"/>
                </a:cxn>
              </a:cxnLst>
              <a:rect l="0" t="0" r="r" b="b"/>
              <a:pathLst>
                <a:path w="304" h="327">
                  <a:moveTo>
                    <a:pt x="304" y="0"/>
                  </a:moveTo>
                  <a:lnTo>
                    <a:pt x="304" y="96"/>
                  </a:lnTo>
                  <a:lnTo>
                    <a:pt x="0" y="327"/>
                  </a:lnTo>
                  <a:lnTo>
                    <a:pt x="18" y="181"/>
                  </a:lnTo>
                  <a:lnTo>
                    <a:pt x="304" y="0"/>
                  </a:lnTo>
                  <a:close/>
                </a:path>
              </a:pathLst>
            </a:custGeom>
            <a:solidFill>
              <a:srgbClr val="66FF33"/>
            </a:solidFill>
            <a:ln w="38100" cap="flat"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1" name="Freeform 34"/>
            <p:cNvSpPr>
              <a:spLocks/>
            </p:cNvSpPr>
            <p:nvPr/>
          </p:nvSpPr>
          <p:spPr bwMode="auto">
            <a:xfrm>
              <a:off x="1920" y="1296"/>
              <a:ext cx="240" cy="336"/>
            </a:xfrm>
            <a:custGeom>
              <a:avLst/>
              <a:gdLst>
                <a:gd name="T0" fmla="*/ 192 w 336"/>
                <a:gd name="T1" fmla="*/ 0 h 432"/>
                <a:gd name="T2" fmla="*/ 336 w 336"/>
                <a:gd name="T3" fmla="*/ 96 h 432"/>
                <a:gd name="T4" fmla="*/ 96 w 336"/>
                <a:gd name="T5" fmla="*/ 144 h 432"/>
                <a:gd name="T6" fmla="*/ 96 w 336"/>
                <a:gd name="T7" fmla="*/ 432 h 432"/>
                <a:gd name="T8" fmla="*/ 0 w 336"/>
                <a:gd name="T9" fmla="*/ 336 h 432"/>
                <a:gd name="T10" fmla="*/ 0 w 336"/>
                <a:gd name="T11" fmla="*/ 48 h 432"/>
                <a:gd name="T12" fmla="*/ 192 w 336"/>
                <a:gd name="T13" fmla="*/ 0 h 432"/>
              </a:gdLst>
              <a:ahLst/>
              <a:cxnLst>
                <a:cxn ang="0">
                  <a:pos x="T0" y="T1"/>
                </a:cxn>
                <a:cxn ang="0">
                  <a:pos x="T2" y="T3"/>
                </a:cxn>
                <a:cxn ang="0">
                  <a:pos x="T4" y="T5"/>
                </a:cxn>
                <a:cxn ang="0">
                  <a:pos x="T6" y="T7"/>
                </a:cxn>
                <a:cxn ang="0">
                  <a:pos x="T8" y="T9"/>
                </a:cxn>
                <a:cxn ang="0">
                  <a:pos x="T10" y="T11"/>
                </a:cxn>
                <a:cxn ang="0">
                  <a:pos x="T12" y="T13"/>
                </a:cxn>
              </a:cxnLst>
              <a:rect l="0" t="0" r="r" b="b"/>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cap="flat"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2" name="Freeform 35"/>
            <p:cNvSpPr>
              <a:spLocks/>
            </p:cNvSpPr>
            <p:nvPr/>
          </p:nvSpPr>
          <p:spPr bwMode="auto">
            <a:xfrm>
              <a:off x="1728" y="1152"/>
              <a:ext cx="240" cy="288"/>
            </a:xfrm>
            <a:custGeom>
              <a:avLst/>
              <a:gdLst>
                <a:gd name="T0" fmla="*/ 192 w 336"/>
                <a:gd name="T1" fmla="*/ 0 h 432"/>
                <a:gd name="T2" fmla="*/ 336 w 336"/>
                <a:gd name="T3" fmla="*/ 96 h 432"/>
                <a:gd name="T4" fmla="*/ 96 w 336"/>
                <a:gd name="T5" fmla="*/ 144 h 432"/>
                <a:gd name="T6" fmla="*/ 96 w 336"/>
                <a:gd name="T7" fmla="*/ 432 h 432"/>
                <a:gd name="T8" fmla="*/ 0 w 336"/>
                <a:gd name="T9" fmla="*/ 336 h 432"/>
                <a:gd name="T10" fmla="*/ 0 w 336"/>
                <a:gd name="T11" fmla="*/ 48 h 432"/>
                <a:gd name="T12" fmla="*/ 192 w 336"/>
                <a:gd name="T13" fmla="*/ 0 h 432"/>
              </a:gdLst>
              <a:ahLst/>
              <a:cxnLst>
                <a:cxn ang="0">
                  <a:pos x="T0" y="T1"/>
                </a:cxn>
                <a:cxn ang="0">
                  <a:pos x="T2" y="T3"/>
                </a:cxn>
                <a:cxn ang="0">
                  <a:pos x="T4" y="T5"/>
                </a:cxn>
                <a:cxn ang="0">
                  <a:pos x="T6" y="T7"/>
                </a:cxn>
                <a:cxn ang="0">
                  <a:pos x="T8" y="T9"/>
                </a:cxn>
                <a:cxn ang="0">
                  <a:pos x="T10" y="T11"/>
                </a:cxn>
                <a:cxn ang="0">
                  <a:pos x="T12" y="T13"/>
                </a:cxn>
              </a:cxnLst>
              <a:rect l="0" t="0" r="r" b="b"/>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cap="flat"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3" name="Freeform 36"/>
            <p:cNvSpPr>
              <a:spLocks/>
            </p:cNvSpPr>
            <p:nvPr/>
          </p:nvSpPr>
          <p:spPr bwMode="auto">
            <a:xfrm>
              <a:off x="1584" y="1008"/>
              <a:ext cx="192" cy="288"/>
            </a:xfrm>
            <a:custGeom>
              <a:avLst/>
              <a:gdLst>
                <a:gd name="T0" fmla="*/ 192 w 336"/>
                <a:gd name="T1" fmla="*/ 0 h 432"/>
                <a:gd name="T2" fmla="*/ 336 w 336"/>
                <a:gd name="T3" fmla="*/ 96 h 432"/>
                <a:gd name="T4" fmla="*/ 96 w 336"/>
                <a:gd name="T5" fmla="*/ 144 h 432"/>
                <a:gd name="T6" fmla="*/ 96 w 336"/>
                <a:gd name="T7" fmla="*/ 432 h 432"/>
                <a:gd name="T8" fmla="*/ 0 w 336"/>
                <a:gd name="T9" fmla="*/ 336 h 432"/>
                <a:gd name="T10" fmla="*/ 0 w 336"/>
                <a:gd name="T11" fmla="*/ 48 h 432"/>
                <a:gd name="T12" fmla="*/ 192 w 336"/>
                <a:gd name="T13" fmla="*/ 0 h 432"/>
              </a:gdLst>
              <a:ahLst/>
              <a:cxnLst>
                <a:cxn ang="0">
                  <a:pos x="T0" y="T1"/>
                </a:cxn>
                <a:cxn ang="0">
                  <a:pos x="T2" y="T3"/>
                </a:cxn>
                <a:cxn ang="0">
                  <a:pos x="T4" y="T5"/>
                </a:cxn>
                <a:cxn ang="0">
                  <a:pos x="T6" y="T7"/>
                </a:cxn>
                <a:cxn ang="0">
                  <a:pos x="T8" y="T9"/>
                </a:cxn>
                <a:cxn ang="0">
                  <a:pos x="T10" y="T11"/>
                </a:cxn>
                <a:cxn ang="0">
                  <a:pos x="T12" y="T13"/>
                </a:cxn>
              </a:cxnLst>
              <a:rect l="0" t="0" r="r" b="b"/>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cap="flat"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54" name="Group 16"/>
          <p:cNvGrpSpPr>
            <a:grpSpLocks/>
          </p:cNvGrpSpPr>
          <p:nvPr/>
        </p:nvGrpSpPr>
        <p:grpSpPr bwMode="auto">
          <a:xfrm>
            <a:off x="4681294" y="3518509"/>
            <a:ext cx="578369" cy="627476"/>
            <a:chOff x="1584" y="816"/>
            <a:chExt cx="912" cy="816"/>
          </a:xfrm>
        </p:grpSpPr>
        <p:sp>
          <p:nvSpPr>
            <p:cNvPr id="55" name="Freeform 17"/>
            <p:cNvSpPr>
              <a:spLocks/>
            </p:cNvSpPr>
            <p:nvPr/>
          </p:nvSpPr>
          <p:spPr bwMode="auto">
            <a:xfrm>
              <a:off x="2352" y="1056"/>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cap="flat"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6" name="Freeform 18"/>
            <p:cNvSpPr>
              <a:spLocks/>
            </p:cNvSpPr>
            <p:nvPr/>
          </p:nvSpPr>
          <p:spPr bwMode="auto">
            <a:xfrm>
              <a:off x="2160" y="912"/>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cap="flat"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7" name="Freeform 19"/>
            <p:cNvSpPr>
              <a:spLocks/>
            </p:cNvSpPr>
            <p:nvPr/>
          </p:nvSpPr>
          <p:spPr bwMode="auto">
            <a:xfrm>
              <a:off x="1920" y="816"/>
              <a:ext cx="144" cy="288"/>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cap="flat"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8" name="Freeform 20"/>
            <p:cNvSpPr>
              <a:spLocks/>
            </p:cNvSpPr>
            <p:nvPr/>
          </p:nvSpPr>
          <p:spPr bwMode="auto">
            <a:xfrm>
              <a:off x="1659" y="816"/>
              <a:ext cx="789" cy="535"/>
            </a:xfrm>
            <a:custGeom>
              <a:avLst/>
              <a:gdLst>
                <a:gd name="T0" fmla="*/ 261 w 789"/>
                <a:gd name="T1" fmla="*/ 0 h 535"/>
                <a:gd name="T2" fmla="*/ 789 w 789"/>
                <a:gd name="T3" fmla="*/ 336 h 535"/>
                <a:gd name="T4" fmla="*/ 494 w 789"/>
                <a:gd name="T5" fmla="*/ 535 h 535"/>
                <a:gd name="T6" fmla="*/ 0 w 789"/>
                <a:gd name="T7" fmla="*/ 96 h 535"/>
                <a:gd name="T8" fmla="*/ 261 w 789"/>
                <a:gd name="T9" fmla="*/ 0 h 535"/>
              </a:gdLst>
              <a:ahLst/>
              <a:cxnLst>
                <a:cxn ang="0">
                  <a:pos x="T0" y="T1"/>
                </a:cxn>
                <a:cxn ang="0">
                  <a:pos x="T2" y="T3"/>
                </a:cxn>
                <a:cxn ang="0">
                  <a:pos x="T4" y="T5"/>
                </a:cxn>
                <a:cxn ang="0">
                  <a:pos x="T6" y="T7"/>
                </a:cxn>
                <a:cxn ang="0">
                  <a:pos x="T8" y="T9"/>
                </a:cxn>
              </a:cxnLst>
              <a:rect l="0" t="0" r="r" b="b"/>
              <a:pathLst>
                <a:path w="789" h="535">
                  <a:moveTo>
                    <a:pt x="261" y="0"/>
                  </a:moveTo>
                  <a:lnTo>
                    <a:pt x="789" y="336"/>
                  </a:lnTo>
                  <a:lnTo>
                    <a:pt x="494" y="535"/>
                  </a:lnTo>
                  <a:lnTo>
                    <a:pt x="0" y="96"/>
                  </a:lnTo>
                  <a:lnTo>
                    <a:pt x="261" y="0"/>
                  </a:lnTo>
                  <a:close/>
                </a:path>
              </a:pathLst>
            </a:custGeom>
            <a:solidFill>
              <a:srgbClr val="FF0000"/>
            </a:solidFill>
            <a:ln w="38100" cap="flat"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9" name="Freeform 21"/>
            <p:cNvSpPr>
              <a:spLocks/>
            </p:cNvSpPr>
            <p:nvPr/>
          </p:nvSpPr>
          <p:spPr bwMode="auto">
            <a:xfrm>
              <a:off x="1669" y="912"/>
              <a:ext cx="491" cy="567"/>
            </a:xfrm>
            <a:custGeom>
              <a:avLst/>
              <a:gdLst>
                <a:gd name="T0" fmla="*/ 11 w 491"/>
                <a:gd name="T1" fmla="*/ 0 h 567"/>
                <a:gd name="T2" fmla="*/ 491 w 491"/>
                <a:gd name="T3" fmla="*/ 432 h 567"/>
                <a:gd name="T4" fmla="*/ 484 w 491"/>
                <a:gd name="T5" fmla="*/ 567 h 567"/>
                <a:gd name="T6" fmla="*/ 0 w 491"/>
                <a:gd name="T7" fmla="*/ 119 h 567"/>
                <a:gd name="T8" fmla="*/ 11 w 491"/>
                <a:gd name="T9" fmla="*/ 0 h 567"/>
              </a:gdLst>
              <a:ahLst/>
              <a:cxnLst>
                <a:cxn ang="0">
                  <a:pos x="T0" y="T1"/>
                </a:cxn>
                <a:cxn ang="0">
                  <a:pos x="T2" y="T3"/>
                </a:cxn>
                <a:cxn ang="0">
                  <a:pos x="T4" y="T5"/>
                </a:cxn>
                <a:cxn ang="0">
                  <a:pos x="T6" y="T7"/>
                </a:cxn>
                <a:cxn ang="0">
                  <a:pos x="T8" y="T9"/>
                </a:cxn>
              </a:cxnLst>
              <a:rect l="0" t="0" r="r" b="b"/>
              <a:pathLst>
                <a:path w="491" h="567">
                  <a:moveTo>
                    <a:pt x="11" y="0"/>
                  </a:moveTo>
                  <a:lnTo>
                    <a:pt x="491" y="432"/>
                  </a:lnTo>
                  <a:lnTo>
                    <a:pt x="484" y="567"/>
                  </a:lnTo>
                  <a:lnTo>
                    <a:pt x="0" y="119"/>
                  </a:lnTo>
                  <a:lnTo>
                    <a:pt x="11" y="0"/>
                  </a:lnTo>
                  <a:close/>
                </a:path>
              </a:pathLst>
            </a:custGeom>
            <a:solidFill>
              <a:srgbClr val="FF0000"/>
            </a:solidFill>
            <a:ln w="38100" cap="flat"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0" name="Freeform 22"/>
            <p:cNvSpPr>
              <a:spLocks/>
            </p:cNvSpPr>
            <p:nvPr/>
          </p:nvSpPr>
          <p:spPr bwMode="auto">
            <a:xfrm>
              <a:off x="2144" y="1152"/>
              <a:ext cx="304" cy="327"/>
            </a:xfrm>
            <a:custGeom>
              <a:avLst/>
              <a:gdLst>
                <a:gd name="T0" fmla="*/ 304 w 304"/>
                <a:gd name="T1" fmla="*/ 0 h 327"/>
                <a:gd name="T2" fmla="*/ 304 w 304"/>
                <a:gd name="T3" fmla="*/ 96 h 327"/>
                <a:gd name="T4" fmla="*/ 0 w 304"/>
                <a:gd name="T5" fmla="*/ 327 h 327"/>
                <a:gd name="T6" fmla="*/ 18 w 304"/>
                <a:gd name="T7" fmla="*/ 181 h 327"/>
                <a:gd name="T8" fmla="*/ 304 w 304"/>
                <a:gd name="T9" fmla="*/ 0 h 327"/>
              </a:gdLst>
              <a:ahLst/>
              <a:cxnLst>
                <a:cxn ang="0">
                  <a:pos x="T0" y="T1"/>
                </a:cxn>
                <a:cxn ang="0">
                  <a:pos x="T2" y="T3"/>
                </a:cxn>
                <a:cxn ang="0">
                  <a:pos x="T4" y="T5"/>
                </a:cxn>
                <a:cxn ang="0">
                  <a:pos x="T6" y="T7"/>
                </a:cxn>
                <a:cxn ang="0">
                  <a:pos x="T8" y="T9"/>
                </a:cxn>
              </a:cxnLst>
              <a:rect l="0" t="0" r="r" b="b"/>
              <a:pathLst>
                <a:path w="304" h="327">
                  <a:moveTo>
                    <a:pt x="304" y="0"/>
                  </a:moveTo>
                  <a:lnTo>
                    <a:pt x="304" y="96"/>
                  </a:lnTo>
                  <a:lnTo>
                    <a:pt x="0" y="327"/>
                  </a:lnTo>
                  <a:lnTo>
                    <a:pt x="18" y="181"/>
                  </a:lnTo>
                  <a:lnTo>
                    <a:pt x="304" y="0"/>
                  </a:lnTo>
                  <a:close/>
                </a:path>
              </a:pathLst>
            </a:custGeom>
            <a:solidFill>
              <a:srgbClr val="FF0000"/>
            </a:solidFill>
            <a:ln w="38100" cap="flat"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1" name="Freeform 23"/>
            <p:cNvSpPr>
              <a:spLocks/>
            </p:cNvSpPr>
            <p:nvPr/>
          </p:nvSpPr>
          <p:spPr bwMode="auto">
            <a:xfrm>
              <a:off x="1920" y="1296"/>
              <a:ext cx="240" cy="336"/>
            </a:xfrm>
            <a:custGeom>
              <a:avLst/>
              <a:gdLst>
                <a:gd name="T0" fmla="*/ 192 w 336"/>
                <a:gd name="T1" fmla="*/ 0 h 432"/>
                <a:gd name="T2" fmla="*/ 336 w 336"/>
                <a:gd name="T3" fmla="*/ 96 h 432"/>
                <a:gd name="T4" fmla="*/ 96 w 336"/>
                <a:gd name="T5" fmla="*/ 144 h 432"/>
                <a:gd name="T6" fmla="*/ 96 w 336"/>
                <a:gd name="T7" fmla="*/ 432 h 432"/>
                <a:gd name="T8" fmla="*/ 0 w 336"/>
                <a:gd name="T9" fmla="*/ 336 h 432"/>
                <a:gd name="T10" fmla="*/ 0 w 336"/>
                <a:gd name="T11" fmla="*/ 48 h 432"/>
                <a:gd name="T12" fmla="*/ 192 w 336"/>
                <a:gd name="T13" fmla="*/ 0 h 432"/>
              </a:gdLst>
              <a:ahLst/>
              <a:cxnLst>
                <a:cxn ang="0">
                  <a:pos x="T0" y="T1"/>
                </a:cxn>
                <a:cxn ang="0">
                  <a:pos x="T2" y="T3"/>
                </a:cxn>
                <a:cxn ang="0">
                  <a:pos x="T4" y="T5"/>
                </a:cxn>
                <a:cxn ang="0">
                  <a:pos x="T6" y="T7"/>
                </a:cxn>
                <a:cxn ang="0">
                  <a:pos x="T8" y="T9"/>
                </a:cxn>
                <a:cxn ang="0">
                  <a:pos x="T10" y="T11"/>
                </a:cxn>
                <a:cxn ang="0">
                  <a:pos x="T12" y="T13"/>
                </a:cxn>
              </a:cxnLst>
              <a:rect l="0" t="0" r="r" b="b"/>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cap="flat"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2" name="Freeform 24"/>
            <p:cNvSpPr>
              <a:spLocks/>
            </p:cNvSpPr>
            <p:nvPr/>
          </p:nvSpPr>
          <p:spPr bwMode="auto">
            <a:xfrm>
              <a:off x="1728" y="1152"/>
              <a:ext cx="240" cy="288"/>
            </a:xfrm>
            <a:custGeom>
              <a:avLst/>
              <a:gdLst>
                <a:gd name="T0" fmla="*/ 192 w 336"/>
                <a:gd name="T1" fmla="*/ 0 h 432"/>
                <a:gd name="T2" fmla="*/ 336 w 336"/>
                <a:gd name="T3" fmla="*/ 96 h 432"/>
                <a:gd name="T4" fmla="*/ 96 w 336"/>
                <a:gd name="T5" fmla="*/ 144 h 432"/>
                <a:gd name="T6" fmla="*/ 96 w 336"/>
                <a:gd name="T7" fmla="*/ 432 h 432"/>
                <a:gd name="T8" fmla="*/ 0 w 336"/>
                <a:gd name="T9" fmla="*/ 336 h 432"/>
                <a:gd name="T10" fmla="*/ 0 w 336"/>
                <a:gd name="T11" fmla="*/ 48 h 432"/>
                <a:gd name="T12" fmla="*/ 192 w 336"/>
                <a:gd name="T13" fmla="*/ 0 h 432"/>
              </a:gdLst>
              <a:ahLst/>
              <a:cxnLst>
                <a:cxn ang="0">
                  <a:pos x="T0" y="T1"/>
                </a:cxn>
                <a:cxn ang="0">
                  <a:pos x="T2" y="T3"/>
                </a:cxn>
                <a:cxn ang="0">
                  <a:pos x="T4" y="T5"/>
                </a:cxn>
                <a:cxn ang="0">
                  <a:pos x="T6" y="T7"/>
                </a:cxn>
                <a:cxn ang="0">
                  <a:pos x="T8" y="T9"/>
                </a:cxn>
                <a:cxn ang="0">
                  <a:pos x="T10" y="T11"/>
                </a:cxn>
                <a:cxn ang="0">
                  <a:pos x="T12" y="T13"/>
                </a:cxn>
              </a:cxnLst>
              <a:rect l="0" t="0" r="r" b="b"/>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cap="flat"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3" name="Freeform 25"/>
            <p:cNvSpPr>
              <a:spLocks/>
            </p:cNvSpPr>
            <p:nvPr/>
          </p:nvSpPr>
          <p:spPr bwMode="auto">
            <a:xfrm>
              <a:off x="1584" y="1008"/>
              <a:ext cx="192" cy="288"/>
            </a:xfrm>
            <a:custGeom>
              <a:avLst/>
              <a:gdLst>
                <a:gd name="T0" fmla="*/ 192 w 336"/>
                <a:gd name="T1" fmla="*/ 0 h 432"/>
                <a:gd name="T2" fmla="*/ 336 w 336"/>
                <a:gd name="T3" fmla="*/ 96 h 432"/>
                <a:gd name="T4" fmla="*/ 96 w 336"/>
                <a:gd name="T5" fmla="*/ 144 h 432"/>
                <a:gd name="T6" fmla="*/ 96 w 336"/>
                <a:gd name="T7" fmla="*/ 432 h 432"/>
                <a:gd name="T8" fmla="*/ 0 w 336"/>
                <a:gd name="T9" fmla="*/ 336 h 432"/>
                <a:gd name="T10" fmla="*/ 0 w 336"/>
                <a:gd name="T11" fmla="*/ 48 h 432"/>
                <a:gd name="T12" fmla="*/ 192 w 336"/>
                <a:gd name="T13" fmla="*/ 0 h 432"/>
              </a:gdLst>
              <a:ahLst/>
              <a:cxnLst>
                <a:cxn ang="0">
                  <a:pos x="T0" y="T1"/>
                </a:cxn>
                <a:cxn ang="0">
                  <a:pos x="T2" y="T3"/>
                </a:cxn>
                <a:cxn ang="0">
                  <a:pos x="T4" y="T5"/>
                </a:cxn>
                <a:cxn ang="0">
                  <a:pos x="T6" y="T7"/>
                </a:cxn>
                <a:cxn ang="0">
                  <a:pos x="T8" y="T9"/>
                </a:cxn>
                <a:cxn ang="0">
                  <a:pos x="T10" y="T11"/>
                </a:cxn>
                <a:cxn ang="0">
                  <a:pos x="T12" y="T13"/>
                </a:cxn>
              </a:cxnLst>
              <a:rect l="0" t="0" r="r" b="b"/>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cap="flat"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64" name="Group 27"/>
          <p:cNvGrpSpPr>
            <a:grpSpLocks/>
          </p:cNvGrpSpPr>
          <p:nvPr/>
        </p:nvGrpSpPr>
        <p:grpSpPr bwMode="auto">
          <a:xfrm>
            <a:off x="1618666" y="3553852"/>
            <a:ext cx="577070" cy="626370"/>
            <a:chOff x="1584" y="816"/>
            <a:chExt cx="912" cy="816"/>
          </a:xfrm>
        </p:grpSpPr>
        <p:sp>
          <p:nvSpPr>
            <p:cNvPr id="65" name="Freeform 28"/>
            <p:cNvSpPr>
              <a:spLocks/>
            </p:cNvSpPr>
            <p:nvPr/>
          </p:nvSpPr>
          <p:spPr bwMode="auto">
            <a:xfrm>
              <a:off x="2352" y="1056"/>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cap="flat"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6" name="Freeform 29"/>
            <p:cNvSpPr>
              <a:spLocks/>
            </p:cNvSpPr>
            <p:nvPr/>
          </p:nvSpPr>
          <p:spPr bwMode="auto">
            <a:xfrm>
              <a:off x="2160" y="912"/>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cap="flat"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7" name="Freeform 30"/>
            <p:cNvSpPr>
              <a:spLocks/>
            </p:cNvSpPr>
            <p:nvPr/>
          </p:nvSpPr>
          <p:spPr bwMode="auto">
            <a:xfrm>
              <a:off x="1920" y="816"/>
              <a:ext cx="144" cy="288"/>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cap="flat"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8" name="Freeform 31"/>
            <p:cNvSpPr>
              <a:spLocks/>
            </p:cNvSpPr>
            <p:nvPr/>
          </p:nvSpPr>
          <p:spPr bwMode="auto">
            <a:xfrm>
              <a:off x="1659" y="816"/>
              <a:ext cx="789" cy="535"/>
            </a:xfrm>
            <a:custGeom>
              <a:avLst/>
              <a:gdLst>
                <a:gd name="T0" fmla="*/ 261 w 789"/>
                <a:gd name="T1" fmla="*/ 0 h 535"/>
                <a:gd name="T2" fmla="*/ 789 w 789"/>
                <a:gd name="T3" fmla="*/ 336 h 535"/>
                <a:gd name="T4" fmla="*/ 494 w 789"/>
                <a:gd name="T5" fmla="*/ 535 h 535"/>
                <a:gd name="T6" fmla="*/ 0 w 789"/>
                <a:gd name="T7" fmla="*/ 96 h 535"/>
                <a:gd name="T8" fmla="*/ 261 w 789"/>
                <a:gd name="T9" fmla="*/ 0 h 535"/>
              </a:gdLst>
              <a:ahLst/>
              <a:cxnLst>
                <a:cxn ang="0">
                  <a:pos x="T0" y="T1"/>
                </a:cxn>
                <a:cxn ang="0">
                  <a:pos x="T2" y="T3"/>
                </a:cxn>
                <a:cxn ang="0">
                  <a:pos x="T4" y="T5"/>
                </a:cxn>
                <a:cxn ang="0">
                  <a:pos x="T6" y="T7"/>
                </a:cxn>
                <a:cxn ang="0">
                  <a:pos x="T8" y="T9"/>
                </a:cxn>
              </a:cxnLst>
              <a:rect l="0" t="0" r="r" b="b"/>
              <a:pathLst>
                <a:path w="789" h="535">
                  <a:moveTo>
                    <a:pt x="261" y="0"/>
                  </a:moveTo>
                  <a:lnTo>
                    <a:pt x="789" y="336"/>
                  </a:lnTo>
                  <a:lnTo>
                    <a:pt x="494" y="535"/>
                  </a:lnTo>
                  <a:lnTo>
                    <a:pt x="0" y="96"/>
                  </a:lnTo>
                  <a:lnTo>
                    <a:pt x="261" y="0"/>
                  </a:lnTo>
                  <a:close/>
                </a:path>
              </a:pathLst>
            </a:custGeom>
            <a:solidFill>
              <a:srgbClr val="7030A0"/>
            </a:solidFill>
            <a:ln w="38100" cap="flat"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9" name="Freeform 32"/>
            <p:cNvSpPr>
              <a:spLocks/>
            </p:cNvSpPr>
            <p:nvPr/>
          </p:nvSpPr>
          <p:spPr bwMode="auto">
            <a:xfrm>
              <a:off x="1669" y="912"/>
              <a:ext cx="491" cy="567"/>
            </a:xfrm>
            <a:custGeom>
              <a:avLst/>
              <a:gdLst>
                <a:gd name="T0" fmla="*/ 11 w 491"/>
                <a:gd name="T1" fmla="*/ 0 h 567"/>
                <a:gd name="T2" fmla="*/ 491 w 491"/>
                <a:gd name="T3" fmla="*/ 432 h 567"/>
                <a:gd name="T4" fmla="*/ 484 w 491"/>
                <a:gd name="T5" fmla="*/ 567 h 567"/>
                <a:gd name="T6" fmla="*/ 0 w 491"/>
                <a:gd name="T7" fmla="*/ 119 h 567"/>
                <a:gd name="T8" fmla="*/ 11 w 491"/>
                <a:gd name="T9" fmla="*/ 0 h 567"/>
              </a:gdLst>
              <a:ahLst/>
              <a:cxnLst>
                <a:cxn ang="0">
                  <a:pos x="T0" y="T1"/>
                </a:cxn>
                <a:cxn ang="0">
                  <a:pos x="T2" y="T3"/>
                </a:cxn>
                <a:cxn ang="0">
                  <a:pos x="T4" y="T5"/>
                </a:cxn>
                <a:cxn ang="0">
                  <a:pos x="T6" y="T7"/>
                </a:cxn>
                <a:cxn ang="0">
                  <a:pos x="T8" y="T9"/>
                </a:cxn>
              </a:cxnLst>
              <a:rect l="0" t="0" r="r" b="b"/>
              <a:pathLst>
                <a:path w="491" h="567">
                  <a:moveTo>
                    <a:pt x="11" y="0"/>
                  </a:moveTo>
                  <a:lnTo>
                    <a:pt x="491" y="432"/>
                  </a:lnTo>
                  <a:lnTo>
                    <a:pt x="484" y="567"/>
                  </a:lnTo>
                  <a:lnTo>
                    <a:pt x="0" y="119"/>
                  </a:lnTo>
                  <a:lnTo>
                    <a:pt x="11" y="0"/>
                  </a:lnTo>
                  <a:close/>
                </a:path>
              </a:pathLst>
            </a:custGeom>
            <a:solidFill>
              <a:srgbClr val="7030A0"/>
            </a:solidFill>
            <a:ln w="38100" cap="flat"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0" name="Freeform 33"/>
            <p:cNvSpPr>
              <a:spLocks/>
            </p:cNvSpPr>
            <p:nvPr/>
          </p:nvSpPr>
          <p:spPr bwMode="auto">
            <a:xfrm>
              <a:off x="2144" y="1152"/>
              <a:ext cx="304" cy="327"/>
            </a:xfrm>
            <a:custGeom>
              <a:avLst/>
              <a:gdLst>
                <a:gd name="T0" fmla="*/ 304 w 304"/>
                <a:gd name="T1" fmla="*/ 0 h 327"/>
                <a:gd name="T2" fmla="*/ 304 w 304"/>
                <a:gd name="T3" fmla="*/ 96 h 327"/>
                <a:gd name="T4" fmla="*/ 0 w 304"/>
                <a:gd name="T5" fmla="*/ 327 h 327"/>
                <a:gd name="T6" fmla="*/ 18 w 304"/>
                <a:gd name="T7" fmla="*/ 181 h 327"/>
                <a:gd name="T8" fmla="*/ 304 w 304"/>
                <a:gd name="T9" fmla="*/ 0 h 327"/>
              </a:gdLst>
              <a:ahLst/>
              <a:cxnLst>
                <a:cxn ang="0">
                  <a:pos x="T0" y="T1"/>
                </a:cxn>
                <a:cxn ang="0">
                  <a:pos x="T2" y="T3"/>
                </a:cxn>
                <a:cxn ang="0">
                  <a:pos x="T4" y="T5"/>
                </a:cxn>
                <a:cxn ang="0">
                  <a:pos x="T6" y="T7"/>
                </a:cxn>
                <a:cxn ang="0">
                  <a:pos x="T8" y="T9"/>
                </a:cxn>
              </a:cxnLst>
              <a:rect l="0" t="0" r="r" b="b"/>
              <a:pathLst>
                <a:path w="304" h="327">
                  <a:moveTo>
                    <a:pt x="304" y="0"/>
                  </a:moveTo>
                  <a:lnTo>
                    <a:pt x="304" y="96"/>
                  </a:lnTo>
                  <a:lnTo>
                    <a:pt x="0" y="327"/>
                  </a:lnTo>
                  <a:lnTo>
                    <a:pt x="18" y="181"/>
                  </a:lnTo>
                  <a:lnTo>
                    <a:pt x="304" y="0"/>
                  </a:lnTo>
                  <a:close/>
                </a:path>
              </a:pathLst>
            </a:custGeom>
            <a:solidFill>
              <a:srgbClr val="7030A0"/>
            </a:solidFill>
            <a:ln w="38100" cap="flat"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1" name="Freeform 34"/>
            <p:cNvSpPr>
              <a:spLocks/>
            </p:cNvSpPr>
            <p:nvPr/>
          </p:nvSpPr>
          <p:spPr bwMode="auto">
            <a:xfrm>
              <a:off x="1920" y="1296"/>
              <a:ext cx="240" cy="336"/>
            </a:xfrm>
            <a:custGeom>
              <a:avLst/>
              <a:gdLst>
                <a:gd name="T0" fmla="*/ 192 w 336"/>
                <a:gd name="T1" fmla="*/ 0 h 432"/>
                <a:gd name="T2" fmla="*/ 336 w 336"/>
                <a:gd name="T3" fmla="*/ 96 h 432"/>
                <a:gd name="T4" fmla="*/ 96 w 336"/>
                <a:gd name="T5" fmla="*/ 144 h 432"/>
                <a:gd name="T6" fmla="*/ 96 w 336"/>
                <a:gd name="T7" fmla="*/ 432 h 432"/>
                <a:gd name="T8" fmla="*/ 0 w 336"/>
                <a:gd name="T9" fmla="*/ 336 h 432"/>
                <a:gd name="T10" fmla="*/ 0 w 336"/>
                <a:gd name="T11" fmla="*/ 48 h 432"/>
                <a:gd name="T12" fmla="*/ 192 w 336"/>
                <a:gd name="T13" fmla="*/ 0 h 432"/>
              </a:gdLst>
              <a:ahLst/>
              <a:cxnLst>
                <a:cxn ang="0">
                  <a:pos x="T0" y="T1"/>
                </a:cxn>
                <a:cxn ang="0">
                  <a:pos x="T2" y="T3"/>
                </a:cxn>
                <a:cxn ang="0">
                  <a:pos x="T4" y="T5"/>
                </a:cxn>
                <a:cxn ang="0">
                  <a:pos x="T6" y="T7"/>
                </a:cxn>
                <a:cxn ang="0">
                  <a:pos x="T8" y="T9"/>
                </a:cxn>
                <a:cxn ang="0">
                  <a:pos x="T10" y="T11"/>
                </a:cxn>
                <a:cxn ang="0">
                  <a:pos x="T12" y="T13"/>
                </a:cxn>
              </a:cxnLst>
              <a:rect l="0" t="0" r="r" b="b"/>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cap="flat"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2" name="Freeform 35"/>
            <p:cNvSpPr>
              <a:spLocks/>
            </p:cNvSpPr>
            <p:nvPr/>
          </p:nvSpPr>
          <p:spPr bwMode="auto">
            <a:xfrm>
              <a:off x="1728" y="1152"/>
              <a:ext cx="240" cy="288"/>
            </a:xfrm>
            <a:custGeom>
              <a:avLst/>
              <a:gdLst>
                <a:gd name="T0" fmla="*/ 192 w 336"/>
                <a:gd name="T1" fmla="*/ 0 h 432"/>
                <a:gd name="T2" fmla="*/ 336 w 336"/>
                <a:gd name="T3" fmla="*/ 96 h 432"/>
                <a:gd name="T4" fmla="*/ 96 w 336"/>
                <a:gd name="T5" fmla="*/ 144 h 432"/>
                <a:gd name="T6" fmla="*/ 96 w 336"/>
                <a:gd name="T7" fmla="*/ 432 h 432"/>
                <a:gd name="T8" fmla="*/ 0 w 336"/>
                <a:gd name="T9" fmla="*/ 336 h 432"/>
                <a:gd name="T10" fmla="*/ 0 w 336"/>
                <a:gd name="T11" fmla="*/ 48 h 432"/>
                <a:gd name="T12" fmla="*/ 192 w 336"/>
                <a:gd name="T13" fmla="*/ 0 h 432"/>
              </a:gdLst>
              <a:ahLst/>
              <a:cxnLst>
                <a:cxn ang="0">
                  <a:pos x="T0" y="T1"/>
                </a:cxn>
                <a:cxn ang="0">
                  <a:pos x="T2" y="T3"/>
                </a:cxn>
                <a:cxn ang="0">
                  <a:pos x="T4" y="T5"/>
                </a:cxn>
                <a:cxn ang="0">
                  <a:pos x="T6" y="T7"/>
                </a:cxn>
                <a:cxn ang="0">
                  <a:pos x="T8" y="T9"/>
                </a:cxn>
                <a:cxn ang="0">
                  <a:pos x="T10" y="T11"/>
                </a:cxn>
                <a:cxn ang="0">
                  <a:pos x="T12" y="T13"/>
                </a:cxn>
              </a:cxnLst>
              <a:rect l="0" t="0" r="r" b="b"/>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cap="flat"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3" name="Freeform 36"/>
            <p:cNvSpPr>
              <a:spLocks/>
            </p:cNvSpPr>
            <p:nvPr/>
          </p:nvSpPr>
          <p:spPr bwMode="auto">
            <a:xfrm>
              <a:off x="1584" y="1008"/>
              <a:ext cx="192" cy="288"/>
            </a:xfrm>
            <a:custGeom>
              <a:avLst/>
              <a:gdLst>
                <a:gd name="T0" fmla="*/ 192 w 336"/>
                <a:gd name="T1" fmla="*/ 0 h 432"/>
                <a:gd name="T2" fmla="*/ 336 w 336"/>
                <a:gd name="T3" fmla="*/ 96 h 432"/>
                <a:gd name="T4" fmla="*/ 96 w 336"/>
                <a:gd name="T5" fmla="*/ 144 h 432"/>
                <a:gd name="T6" fmla="*/ 96 w 336"/>
                <a:gd name="T7" fmla="*/ 432 h 432"/>
                <a:gd name="T8" fmla="*/ 0 w 336"/>
                <a:gd name="T9" fmla="*/ 336 h 432"/>
                <a:gd name="T10" fmla="*/ 0 w 336"/>
                <a:gd name="T11" fmla="*/ 48 h 432"/>
                <a:gd name="T12" fmla="*/ 192 w 336"/>
                <a:gd name="T13" fmla="*/ 0 h 432"/>
              </a:gdLst>
              <a:ahLst/>
              <a:cxnLst>
                <a:cxn ang="0">
                  <a:pos x="T0" y="T1"/>
                </a:cxn>
                <a:cxn ang="0">
                  <a:pos x="T2" y="T3"/>
                </a:cxn>
                <a:cxn ang="0">
                  <a:pos x="T4" y="T5"/>
                </a:cxn>
                <a:cxn ang="0">
                  <a:pos x="T6" y="T7"/>
                </a:cxn>
                <a:cxn ang="0">
                  <a:pos x="T8" y="T9"/>
                </a:cxn>
                <a:cxn ang="0">
                  <a:pos x="T10" y="T11"/>
                </a:cxn>
                <a:cxn ang="0">
                  <a:pos x="T12" y="T13"/>
                </a:cxn>
              </a:cxnLst>
              <a:rect l="0" t="0" r="r" b="b"/>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cap="flat"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74" name="TextBox 73"/>
          <p:cNvSpPr txBox="1"/>
          <p:nvPr/>
        </p:nvSpPr>
        <p:spPr>
          <a:xfrm>
            <a:off x="251520" y="2863418"/>
            <a:ext cx="1140757" cy="400110"/>
          </a:xfrm>
          <a:prstGeom prst="rect">
            <a:avLst/>
          </a:prstGeom>
          <a:noFill/>
        </p:spPr>
        <p:txBody>
          <a:bodyPr wrap="square" rtlCol="0">
            <a:spAutoFit/>
          </a:bodyPr>
          <a:lstStyle/>
          <a:p>
            <a:r>
              <a:rPr lang="en-US" sz="2000" i="1" dirty="0" smtClean="0">
                <a:solidFill>
                  <a:prstClr val="black"/>
                </a:solidFill>
              </a:rPr>
              <a:t>Thread</a:t>
            </a:r>
            <a:endParaRPr lang="en-US" sz="2000" i="1" dirty="0">
              <a:solidFill>
                <a:prstClr val="black"/>
              </a:solidFill>
            </a:endParaRPr>
          </a:p>
        </p:txBody>
      </p:sp>
      <p:cxnSp>
        <p:nvCxnSpPr>
          <p:cNvPr id="76" name="Straight Connector 75"/>
          <p:cNvCxnSpPr>
            <a:endCxn id="4" idx="3"/>
          </p:cNvCxnSpPr>
          <p:nvPr/>
        </p:nvCxnSpPr>
        <p:spPr>
          <a:xfrm flipV="1">
            <a:off x="589015" y="2633293"/>
            <a:ext cx="77754" cy="219643"/>
          </a:xfrm>
          <a:prstGeom prst="line">
            <a:avLst/>
          </a:prstGeom>
          <a:ln w="28575">
            <a:solidFill>
              <a:schemeClr val="tx1"/>
            </a:solidFill>
            <a:prstDash val="sysDash"/>
          </a:ln>
        </p:spPr>
        <p:style>
          <a:lnRef idx="1">
            <a:schemeClr val="accent1"/>
          </a:lnRef>
          <a:fillRef idx="0">
            <a:schemeClr val="accent1"/>
          </a:fillRef>
          <a:effectRef idx="0">
            <a:schemeClr val="accent1"/>
          </a:effectRef>
          <a:fontRef idx="minor">
            <a:schemeClr val="tx1"/>
          </a:fontRef>
        </p:style>
      </p:cxnSp>
      <p:sp>
        <p:nvSpPr>
          <p:cNvPr id="77" name="TextBox 76"/>
          <p:cNvSpPr txBox="1"/>
          <p:nvPr/>
        </p:nvSpPr>
        <p:spPr>
          <a:xfrm>
            <a:off x="1693937" y="4129916"/>
            <a:ext cx="645815" cy="523220"/>
          </a:xfrm>
          <a:prstGeom prst="rect">
            <a:avLst/>
          </a:prstGeom>
          <a:noFill/>
        </p:spPr>
        <p:txBody>
          <a:bodyPr wrap="square" rtlCol="0">
            <a:spAutoFit/>
          </a:bodyPr>
          <a:lstStyle/>
          <a:p>
            <a:r>
              <a:rPr lang="en-US" sz="2800" b="1" u="sng" dirty="0" smtClean="0">
                <a:solidFill>
                  <a:prstClr val="black"/>
                </a:solidFill>
                <a:effectLst>
                  <a:outerShdw blurRad="38100" dist="38100" dir="2700000" algn="tl">
                    <a:srgbClr val="000000">
                      <a:alpha val="43137"/>
                    </a:srgbClr>
                  </a:outerShdw>
                </a:effectLst>
                <a:latin typeface="Times New Roman" pitchFamily="18" charset="0"/>
                <a:cs typeface="Times New Roman" pitchFamily="18" charset="0"/>
              </a:rPr>
              <a:t>A</a:t>
            </a:r>
            <a:endParaRPr lang="en-US" sz="2800" b="1" u="sng" dirty="0">
              <a:solidFill>
                <a:prstClr val="black"/>
              </a:solidFill>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78" name="TextBox 77"/>
          <p:cNvSpPr txBox="1"/>
          <p:nvPr/>
        </p:nvSpPr>
        <p:spPr>
          <a:xfrm>
            <a:off x="3298314" y="4129916"/>
            <a:ext cx="645815" cy="523220"/>
          </a:xfrm>
          <a:prstGeom prst="rect">
            <a:avLst/>
          </a:prstGeom>
          <a:noFill/>
        </p:spPr>
        <p:txBody>
          <a:bodyPr wrap="square" rtlCol="0">
            <a:spAutoFit/>
          </a:bodyPr>
          <a:lstStyle/>
          <a:p>
            <a:r>
              <a:rPr lang="en-US" sz="2800" b="1" u="sng" dirty="0">
                <a:solidFill>
                  <a:prstClr val="black"/>
                </a:solidFill>
                <a:effectLst>
                  <a:outerShdw blurRad="38100" dist="38100" dir="2700000" algn="tl">
                    <a:srgbClr val="000000">
                      <a:alpha val="43137"/>
                    </a:srgbClr>
                  </a:outerShdw>
                </a:effectLst>
                <a:latin typeface="Times New Roman" pitchFamily="18" charset="0"/>
                <a:cs typeface="Times New Roman" pitchFamily="18" charset="0"/>
              </a:rPr>
              <a:t>B</a:t>
            </a:r>
          </a:p>
        </p:txBody>
      </p:sp>
      <p:sp>
        <p:nvSpPr>
          <p:cNvPr id="79" name="TextBox 78"/>
          <p:cNvSpPr txBox="1"/>
          <p:nvPr/>
        </p:nvSpPr>
        <p:spPr>
          <a:xfrm>
            <a:off x="4790281" y="4077072"/>
            <a:ext cx="645815" cy="523220"/>
          </a:xfrm>
          <a:prstGeom prst="rect">
            <a:avLst/>
          </a:prstGeom>
          <a:noFill/>
        </p:spPr>
        <p:txBody>
          <a:bodyPr wrap="square" rtlCol="0">
            <a:spAutoFit/>
          </a:bodyPr>
          <a:lstStyle/>
          <a:p>
            <a:r>
              <a:rPr lang="en-US" sz="2800" b="1" u="sng" dirty="0" smtClean="0">
                <a:solidFill>
                  <a:prstClr val="black"/>
                </a:solidFill>
                <a:effectLst>
                  <a:outerShdw blurRad="38100" dist="38100" dir="2700000" algn="tl">
                    <a:srgbClr val="000000">
                      <a:alpha val="43137"/>
                    </a:srgbClr>
                  </a:outerShdw>
                </a:effectLst>
                <a:latin typeface="Times New Roman" pitchFamily="18" charset="0"/>
                <a:cs typeface="Times New Roman" pitchFamily="18" charset="0"/>
              </a:rPr>
              <a:t>C</a:t>
            </a:r>
            <a:endParaRPr lang="en-US" sz="2800" b="1" u="sng" dirty="0">
              <a:solidFill>
                <a:prstClr val="black"/>
              </a:solidFill>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80" name="TextBox 79"/>
          <p:cNvSpPr txBox="1"/>
          <p:nvPr/>
        </p:nvSpPr>
        <p:spPr>
          <a:xfrm>
            <a:off x="7937399" y="4102224"/>
            <a:ext cx="645815" cy="523220"/>
          </a:xfrm>
          <a:prstGeom prst="rect">
            <a:avLst/>
          </a:prstGeom>
          <a:noFill/>
        </p:spPr>
        <p:txBody>
          <a:bodyPr wrap="square" rtlCol="0">
            <a:spAutoFit/>
          </a:bodyPr>
          <a:lstStyle/>
          <a:p>
            <a:r>
              <a:rPr lang="en-US" sz="2800" b="1" u="sng" dirty="0" smtClean="0">
                <a:solidFill>
                  <a:prstClr val="black"/>
                </a:solidFill>
                <a:effectLst>
                  <a:outerShdw blurRad="38100" dist="38100" dir="2700000" algn="tl">
                    <a:srgbClr val="000000">
                      <a:alpha val="43137"/>
                    </a:srgbClr>
                  </a:outerShdw>
                </a:effectLst>
                <a:latin typeface="Times New Roman" pitchFamily="18" charset="0"/>
                <a:cs typeface="Times New Roman" pitchFamily="18" charset="0"/>
              </a:rPr>
              <a:t>E</a:t>
            </a:r>
            <a:endParaRPr lang="en-US" sz="2800" b="1" u="sng" dirty="0">
              <a:solidFill>
                <a:prstClr val="black"/>
              </a:solidFill>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81" name="TextBox 80"/>
          <p:cNvSpPr txBox="1"/>
          <p:nvPr/>
        </p:nvSpPr>
        <p:spPr>
          <a:xfrm>
            <a:off x="6242098" y="4304320"/>
            <a:ext cx="645815" cy="523220"/>
          </a:xfrm>
          <a:prstGeom prst="rect">
            <a:avLst/>
          </a:prstGeom>
          <a:noFill/>
        </p:spPr>
        <p:txBody>
          <a:bodyPr wrap="square" rtlCol="0">
            <a:spAutoFit/>
          </a:bodyPr>
          <a:lstStyle/>
          <a:p>
            <a:r>
              <a:rPr lang="en-US" sz="2800" b="1" u="sng" dirty="0" smtClean="0">
                <a:solidFill>
                  <a:prstClr val="black"/>
                </a:solidFill>
                <a:effectLst>
                  <a:outerShdw blurRad="38100" dist="38100" dir="2700000" algn="tl">
                    <a:srgbClr val="000000">
                      <a:alpha val="43137"/>
                    </a:srgbClr>
                  </a:outerShdw>
                </a:effectLst>
                <a:latin typeface="Times New Roman" pitchFamily="18" charset="0"/>
                <a:cs typeface="Times New Roman" pitchFamily="18" charset="0"/>
              </a:rPr>
              <a:t>D</a:t>
            </a:r>
            <a:endParaRPr lang="en-US" sz="2800" b="1" u="sng" dirty="0">
              <a:solidFill>
                <a:prstClr val="black"/>
              </a:solidFill>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82" name="TextBox 81"/>
          <p:cNvSpPr txBox="1"/>
          <p:nvPr/>
        </p:nvSpPr>
        <p:spPr>
          <a:xfrm>
            <a:off x="35496" y="5138028"/>
            <a:ext cx="1512168" cy="523220"/>
          </a:xfrm>
          <a:prstGeom prst="rect">
            <a:avLst/>
          </a:prstGeom>
          <a:noFill/>
        </p:spPr>
        <p:txBody>
          <a:bodyPr wrap="square" rtlCol="0">
            <a:spAutoFit/>
          </a:bodyPr>
          <a:lstStyle/>
          <a:p>
            <a:r>
              <a:rPr lang="en-US" sz="2800" b="1" i="1" u="sng" dirty="0" smtClean="0">
                <a:solidFill>
                  <a:prstClr val="black"/>
                </a:solidFill>
                <a:effectLst>
                  <a:outerShdw blurRad="38100" dist="38100" dir="2700000" algn="tl">
                    <a:srgbClr val="000000">
                      <a:alpha val="43137"/>
                    </a:srgbClr>
                  </a:outerShdw>
                </a:effectLst>
                <a:latin typeface="Times New Roman" pitchFamily="18" charset="0"/>
                <a:cs typeface="Times New Roman" pitchFamily="18" charset="0"/>
              </a:rPr>
              <a:t>Digest</a:t>
            </a:r>
            <a:r>
              <a:rPr lang="en-US" sz="2800" b="1" i="1" u="sng" baseline="30000" dirty="0" smtClean="0">
                <a:solidFill>
                  <a:prstClr val="black"/>
                </a:solidFill>
                <a:effectLst>
                  <a:outerShdw blurRad="38100" dist="38100" dir="2700000" algn="tl">
                    <a:srgbClr val="000000">
                      <a:alpha val="43137"/>
                    </a:srgbClr>
                  </a:outerShdw>
                </a:effectLst>
                <a:latin typeface="Times New Roman" pitchFamily="18" charset="0"/>
                <a:cs typeface="Times New Roman" pitchFamily="18" charset="0"/>
              </a:rPr>
              <a:t>*</a:t>
            </a:r>
            <a:endParaRPr lang="en-US" sz="2800" b="1" i="1" u="sng" baseline="30000" dirty="0">
              <a:solidFill>
                <a:prstClr val="black"/>
              </a:solidFill>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83" name="TextBox 82"/>
          <p:cNvSpPr txBox="1"/>
          <p:nvPr/>
        </p:nvSpPr>
        <p:spPr>
          <a:xfrm>
            <a:off x="1556769" y="5138028"/>
            <a:ext cx="926999" cy="584775"/>
          </a:xfrm>
          <a:prstGeom prst="rect">
            <a:avLst/>
          </a:prstGeom>
          <a:noFill/>
        </p:spPr>
        <p:txBody>
          <a:bodyPr wrap="square" rtlCol="0">
            <a:spAutoFit/>
          </a:bodyPr>
          <a:lstStyle/>
          <a:p>
            <a:r>
              <a:rPr lang="en-US" sz="3200" dirty="0" smtClean="0">
                <a:solidFill>
                  <a:prstClr val="black"/>
                </a:solidFill>
              </a:rPr>
              <a:t>{A}</a:t>
            </a:r>
            <a:endParaRPr lang="en-US" sz="3200" dirty="0">
              <a:solidFill>
                <a:prstClr val="black"/>
              </a:solidFill>
            </a:endParaRPr>
          </a:p>
        </p:txBody>
      </p:sp>
      <p:sp>
        <p:nvSpPr>
          <p:cNvPr id="84" name="TextBox 83"/>
          <p:cNvSpPr txBox="1"/>
          <p:nvPr/>
        </p:nvSpPr>
        <p:spPr>
          <a:xfrm>
            <a:off x="3104814" y="5113620"/>
            <a:ext cx="926999" cy="584775"/>
          </a:xfrm>
          <a:prstGeom prst="rect">
            <a:avLst/>
          </a:prstGeom>
          <a:noFill/>
        </p:spPr>
        <p:txBody>
          <a:bodyPr wrap="square" rtlCol="0">
            <a:spAutoFit/>
          </a:bodyPr>
          <a:lstStyle/>
          <a:p>
            <a:r>
              <a:rPr lang="en-US" sz="3200" dirty="0" smtClean="0">
                <a:solidFill>
                  <a:prstClr val="black"/>
                </a:solidFill>
              </a:rPr>
              <a:t>{B}</a:t>
            </a:r>
            <a:endParaRPr lang="en-US" sz="3200" dirty="0">
              <a:solidFill>
                <a:prstClr val="black"/>
              </a:solidFill>
            </a:endParaRPr>
          </a:p>
        </p:txBody>
      </p:sp>
      <p:sp>
        <p:nvSpPr>
          <p:cNvPr id="85" name="TextBox 84"/>
          <p:cNvSpPr txBox="1"/>
          <p:nvPr/>
        </p:nvSpPr>
        <p:spPr>
          <a:xfrm>
            <a:off x="4653113" y="5148481"/>
            <a:ext cx="926999" cy="584775"/>
          </a:xfrm>
          <a:prstGeom prst="rect">
            <a:avLst/>
          </a:prstGeom>
          <a:noFill/>
        </p:spPr>
        <p:txBody>
          <a:bodyPr wrap="square" rtlCol="0">
            <a:spAutoFit/>
          </a:bodyPr>
          <a:lstStyle/>
          <a:p>
            <a:r>
              <a:rPr lang="en-US" sz="3200" dirty="0" smtClean="0">
                <a:solidFill>
                  <a:prstClr val="black"/>
                </a:solidFill>
              </a:rPr>
              <a:t>{C}</a:t>
            </a:r>
            <a:endParaRPr lang="en-US" sz="3200" dirty="0">
              <a:solidFill>
                <a:prstClr val="black"/>
              </a:solidFill>
            </a:endParaRPr>
          </a:p>
        </p:txBody>
      </p:sp>
      <p:sp>
        <p:nvSpPr>
          <p:cNvPr id="86" name="TextBox 85"/>
          <p:cNvSpPr txBox="1"/>
          <p:nvPr/>
        </p:nvSpPr>
        <p:spPr>
          <a:xfrm>
            <a:off x="7590363" y="5368860"/>
            <a:ext cx="926999" cy="584775"/>
          </a:xfrm>
          <a:prstGeom prst="rect">
            <a:avLst/>
          </a:prstGeom>
          <a:noFill/>
        </p:spPr>
        <p:txBody>
          <a:bodyPr wrap="square" rtlCol="0">
            <a:spAutoFit/>
          </a:bodyPr>
          <a:lstStyle/>
          <a:p>
            <a:r>
              <a:rPr lang="en-US" sz="3200" dirty="0" smtClean="0">
                <a:solidFill>
                  <a:prstClr val="black"/>
                </a:solidFill>
              </a:rPr>
              <a:t>{E}</a:t>
            </a:r>
            <a:endParaRPr lang="en-US" sz="3200" dirty="0">
              <a:solidFill>
                <a:prstClr val="black"/>
              </a:solidFill>
            </a:endParaRPr>
          </a:p>
        </p:txBody>
      </p:sp>
      <p:sp>
        <p:nvSpPr>
          <p:cNvPr id="87" name="TextBox 86"/>
          <p:cNvSpPr txBox="1"/>
          <p:nvPr/>
        </p:nvSpPr>
        <p:spPr>
          <a:xfrm>
            <a:off x="6156176" y="5508521"/>
            <a:ext cx="926999" cy="584775"/>
          </a:xfrm>
          <a:prstGeom prst="rect">
            <a:avLst/>
          </a:prstGeom>
          <a:noFill/>
        </p:spPr>
        <p:txBody>
          <a:bodyPr wrap="square" rtlCol="0">
            <a:spAutoFit/>
          </a:bodyPr>
          <a:lstStyle/>
          <a:p>
            <a:r>
              <a:rPr lang="en-US" sz="3200" dirty="0" smtClean="0">
                <a:solidFill>
                  <a:prstClr val="black"/>
                </a:solidFill>
              </a:rPr>
              <a:t>{D}</a:t>
            </a:r>
            <a:endParaRPr lang="en-US" sz="3200" dirty="0">
              <a:solidFill>
                <a:prstClr val="black"/>
              </a:solidFill>
            </a:endParaRPr>
          </a:p>
        </p:txBody>
      </p:sp>
      <p:sp>
        <p:nvSpPr>
          <p:cNvPr id="88" name="TextBox 87"/>
          <p:cNvSpPr txBox="1"/>
          <p:nvPr/>
        </p:nvSpPr>
        <p:spPr>
          <a:xfrm>
            <a:off x="172657" y="6097651"/>
            <a:ext cx="2750014" cy="646331"/>
          </a:xfrm>
          <a:prstGeom prst="rect">
            <a:avLst/>
          </a:prstGeom>
          <a:noFill/>
        </p:spPr>
        <p:txBody>
          <a:bodyPr wrap="square" rtlCol="0">
            <a:spAutoFit/>
          </a:bodyPr>
          <a:lstStyle/>
          <a:p>
            <a:r>
              <a:rPr lang="en-US" dirty="0" smtClean="0">
                <a:solidFill>
                  <a:prstClr val="black"/>
                </a:solidFill>
              </a:rPr>
              <a:t>(*) actually a Bloom filter (bit-vector).</a:t>
            </a:r>
            <a:endParaRPr lang="en-US" dirty="0">
              <a:solidFill>
                <a:prstClr val="black"/>
              </a:solidFill>
            </a:endParaRPr>
          </a:p>
        </p:txBody>
      </p:sp>
      <p:cxnSp>
        <p:nvCxnSpPr>
          <p:cNvPr id="90" name="Straight Arrow Connector 89"/>
          <p:cNvCxnSpPr/>
          <p:nvPr/>
        </p:nvCxnSpPr>
        <p:spPr>
          <a:xfrm>
            <a:off x="2185864" y="4365104"/>
            <a:ext cx="945976" cy="792088"/>
          </a:xfrm>
          <a:prstGeom prst="straightConnector1">
            <a:avLst/>
          </a:prstGeom>
          <a:ln w="34925">
            <a:solidFill>
              <a:schemeClr val="tx1">
                <a:lumMod val="50000"/>
                <a:lumOff val="50000"/>
              </a:schemeClr>
            </a:solidFill>
            <a:prstDash val="sysDash"/>
            <a:tailEnd type="stealth" w="lg" len="lg"/>
          </a:ln>
        </p:spPr>
        <p:style>
          <a:lnRef idx="1">
            <a:schemeClr val="accent1"/>
          </a:lnRef>
          <a:fillRef idx="0">
            <a:schemeClr val="accent1"/>
          </a:fillRef>
          <a:effectRef idx="0">
            <a:schemeClr val="accent1"/>
          </a:effectRef>
          <a:fontRef idx="minor">
            <a:schemeClr val="tx1"/>
          </a:fontRef>
        </p:style>
      </p:cxnSp>
      <p:cxnSp>
        <p:nvCxnSpPr>
          <p:cNvPr id="94" name="Straight Arrow Connector 93"/>
          <p:cNvCxnSpPr>
            <a:endCxn id="85" idx="3"/>
          </p:cNvCxnSpPr>
          <p:nvPr/>
        </p:nvCxnSpPr>
        <p:spPr>
          <a:xfrm flipH="1">
            <a:off x="5580112" y="4437112"/>
            <a:ext cx="2357288" cy="1003757"/>
          </a:xfrm>
          <a:prstGeom prst="straightConnector1">
            <a:avLst/>
          </a:prstGeom>
          <a:ln w="34925">
            <a:solidFill>
              <a:schemeClr val="tx1">
                <a:lumMod val="50000"/>
                <a:lumOff val="50000"/>
              </a:schemeClr>
            </a:solidFill>
            <a:prstDash val="sysDash"/>
            <a:tailEnd type="stealth" w="lg" len="lg"/>
          </a:ln>
        </p:spPr>
        <p:style>
          <a:lnRef idx="1">
            <a:schemeClr val="accent1"/>
          </a:lnRef>
          <a:fillRef idx="0">
            <a:schemeClr val="accent1"/>
          </a:fillRef>
          <a:effectRef idx="0">
            <a:schemeClr val="accent1"/>
          </a:effectRef>
          <a:fontRef idx="minor">
            <a:schemeClr val="tx1"/>
          </a:fontRef>
        </p:style>
      </p:cxnSp>
      <p:sp>
        <p:nvSpPr>
          <p:cNvPr id="105" name="TextBox 104"/>
          <p:cNvSpPr txBox="1"/>
          <p:nvPr/>
        </p:nvSpPr>
        <p:spPr>
          <a:xfrm>
            <a:off x="2190078" y="3234946"/>
            <a:ext cx="1379468" cy="1015663"/>
          </a:xfrm>
          <a:prstGeom prst="rect">
            <a:avLst/>
          </a:prstGeom>
          <a:noFill/>
        </p:spPr>
        <p:txBody>
          <a:bodyPr wrap="square" rtlCol="0">
            <a:spAutoFit/>
          </a:bodyPr>
          <a:lstStyle/>
          <a:p>
            <a:r>
              <a:rPr lang="en-US" sz="2000" i="1" dirty="0" smtClean="0">
                <a:solidFill>
                  <a:srgbClr val="0000FF"/>
                </a:solidFill>
              </a:rPr>
              <a:t>1. does it contain me?</a:t>
            </a:r>
            <a:endParaRPr lang="en-US" sz="2000" i="1" dirty="0">
              <a:solidFill>
                <a:prstClr val="black"/>
              </a:solidFill>
            </a:endParaRPr>
          </a:p>
        </p:txBody>
      </p:sp>
      <p:sp>
        <p:nvSpPr>
          <p:cNvPr id="106" name="TextBox 105"/>
          <p:cNvSpPr txBox="1"/>
          <p:nvPr/>
        </p:nvSpPr>
        <p:spPr>
          <a:xfrm>
            <a:off x="2123728" y="5693186"/>
            <a:ext cx="2304256" cy="400110"/>
          </a:xfrm>
          <a:prstGeom prst="rect">
            <a:avLst/>
          </a:prstGeom>
          <a:noFill/>
        </p:spPr>
        <p:txBody>
          <a:bodyPr wrap="square" rtlCol="0">
            <a:spAutoFit/>
          </a:bodyPr>
          <a:lstStyle/>
          <a:p>
            <a:r>
              <a:rPr lang="en-US" sz="2000" i="1" dirty="0">
                <a:solidFill>
                  <a:srgbClr val="0000FF"/>
                </a:solidFill>
              </a:rPr>
              <a:t>2</a:t>
            </a:r>
            <a:r>
              <a:rPr lang="en-US" sz="2000" i="1" dirty="0" smtClean="0">
                <a:solidFill>
                  <a:srgbClr val="0000FF"/>
                </a:solidFill>
              </a:rPr>
              <a:t>. add it to myself</a:t>
            </a:r>
            <a:endParaRPr lang="en-US" sz="2000" i="1" dirty="0">
              <a:solidFill>
                <a:prstClr val="black"/>
              </a:solidFill>
            </a:endParaRPr>
          </a:p>
        </p:txBody>
      </p:sp>
      <p:sp>
        <p:nvSpPr>
          <p:cNvPr id="107" name="TextBox 106"/>
          <p:cNvSpPr txBox="1"/>
          <p:nvPr/>
        </p:nvSpPr>
        <p:spPr>
          <a:xfrm>
            <a:off x="1514253" y="5168805"/>
            <a:ext cx="937757" cy="492443"/>
          </a:xfrm>
          <a:prstGeom prst="rect">
            <a:avLst/>
          </a:prstGeom>
          <a:solidFill>
            <a:schemeClr val="bg1"/>
          </a:solidFill>
        </p:spPr>
        <p:txBody>
          <a:bodyPr wrap="none" lIns="0" tIns="0" rIns="0" bIns="0" rtlCol="0">
            <a:spAutoFit/>
          </a:bodyPr>
          <a:lstStyle/>
          <a:p>
            <a:r>
              <a:rPr lang="en-US" sz="3200" dirty="0" smtClean="0">
                <a:solidFill>
                  <a:prstClr val="black"/>
                </a:solidFill>
              </a:rPr>
              <a:t>{</a:t>
            </a:r>
            <a:r>
              <a:rPr lang="en-US" sz="3200" dirty="0" err="1" smtClean="0">
                <a:solidFill>
                  <a:prstClr val="black"/>
                </a:solidFill>
              </a:rPr>
              <a:t>A,B</a:t>
            </a:r>
            <a:r>
              <a:rPr lang="en-US" sz="3200" dirty="0" smtClean="0">
                <a:solidFill>
                  <a:prstClr val="black"/>
                </a:solidFill>
              </a:rPr>
              <a:t>}</a:t>
            </a:r>
            <a:endParaRPr lang="en-US" sz="3200" dirty="0">
              <a:solidFill>
                <a:prstClr val="black"/>
              </a:solidFill>
            </a:endParaRPr>
          </a:p>
        </p:txBody>
      </p:sp>
      <p:sp>
        <p:nvSpPr>
          <p:cNvPr id="108" name="TextBox 107"/>
          <p:cNvSpPr txBox="1"/>
          <p:nvPr/>
        </p:nvSpPr>
        <p:spPr>
          <a:xfrm>
            <a:off x="4498339" y="5240813"/>
            <a:ext cx="982641" cy="492443"/>
          </a:xfrm>
          <a:prstGeom prst="rect">
            <a:avLst/>
          </a:prstGeom>
          <a:solidFill>
            <a:schemeClr val="bg1"/>
          </a:solidFill>
        </p:spPr>
        <p:txBody>
          <a:bodyPr wrap="none" lIns="0" tIns="0" rIns="0" bIns="0" rtlCol="0">
            <a:spAutoFit/>
          </a:bodyPr>
          <a:lstStyle/>
          <a:p>
            <a:r>
              <a:rPr lang="en-US" sz="3200" dirty="0" smtClean="0">
                <a:solidFill>
                  <a:prstClr val="black"/>
                </a:solidFill>
              </a:rPr>
              <a:t>{</a:t>
            </a:r>
            <a:r>
              <a:rPr lang="en-US" sz="3200" dirty="0" err="1" smtClean="0">
                <a:solidFill>
                  <a:prstClr val="black"/>
                </a:solidFill>
              </a:rPr>
              <a:t>C,D</a:t>
            </a:r>
            <a:r>
              <a:rPr lang="en-US" sz="3200" dirty="0" smtClean="0">
                <a:solidFill>
                  <a:prstClr val="black"/>
                </a:solidFill>
              </a:rPr>
              <a:t>}</a:t>
            </a:r>
            <a:endParaRPr lang="en-US" sz="3200" dirty="0">
              <a:solidFill>
                <a:prstClr val="black"/>
              </a:solidFill>
            </a:endParaRPr>
          </a:p>
        </p:txBody>
      </p:sp>
      <p:sp>
        <p:nvSpPr>
          <p:cNvPr id="109" name="TextBox 108"/>
          <p:cNvSpPr txBox="1"/>
          <p:nvPr/>
        </p:nvSpPr>
        <p:spPr>
          <a:xfrm>
            <a:off x="6109639" y="5589240"/>
            <a:ext cx="960199" cy="492443"/>
          </a:xfrm>
          <a:prstGeom prst="rect">
            <a:avLst/>
          </a:prstGeom>
          <a:solidFill>
            <a:schemeClr val="bg1"/>
          </a:solidFill>
        </p:spPr>
        <p:txBody>
          <a:bodyPr wrap="none" lIns="0" tIns="0" rIns="0" bIns="0" rtlCol="0">
            <a:spAutoFit/>
          </a:bodyPr>
          <a:lstStyle/>
          <a:p>
            <a:r>
              <a:rPr lang="en-US" sz="3200" dirty="0" smtClean="0">
                <a:solidFill>
                  <a:prstClr val="black"/>
                </a:solidFill>
              </a:rPr>
              <a:t>{</a:t>
            </a:r>
            <a:r>
              <a:rPr lang="en-US" sz="3200" dirty="0" err="1" smtClean="0">
                <a:solidFill>
                  <a:prstClr val="black"/>
                </a:solidFill>
              </a:rPr>
              <a:t>D,E</a:t>
            </a:r>
            <a:r>
              <a:rPr lang="en-US" sz="3200" dirty="0" smtClean="0">
                <a:solidFill>
                  <a:prstClr val="black"/>
                </a:solidFill>
              </a:rPr>
              <a:t>}</a:t>
            </a:r>
            <a:endParaRPr lang="en-US" sz="3200" dirty="0">
              <a:solidFill>
                <a:prstClr val="black"/>
              </a:solidFill>
            </a:endParaRPr>
          </a:p>
        </p:txBody>
      </p:sp>
      <p:sp>
        <p:nvSpPr>
          <p:cNvPr id="110" name="TextBox 109"/>
          <p:cNvSpPr txBox="1"/>
          <p:nvPr/>
        </p:nvSpPr>
        <p:spPr>
          <a:xfrm>
            <a:off x="7668344" y="5445224"/>
            <a:ext cx="960199" cy="492443"/>
          </a:xfrm>
          <a:prstGeom prst="rect">
            <a:avLst/>
          </a:prstGeom>
          <a:solidFill>
            <a:schemeClr val="bg1"/>
          </a:solidFill>
        </p:spPr>
        <p:txBody>
          <a:bodyPr wrap="none" lIns="0" tIns="0" rIns="0" bIns="0" rtlCol="0">
            <a:spAutoFit/>
          </a:bodyPr>
          <a:lstStyle/>
          <a:p>
            <a:r>
              <a:rPr lang="en-US" sz="3200" dirty="0" smtClean="0">
                <a:solidFill>
                  <a:prstClr val="black"/>
                </a:solidFill>
              </a:rPr>
              <a:t>{</a:t>
            </a:r>
            <a:r>
              <a:rPr lang="en-US" sz="3200" dirty="0" err="1" smtClean="0">
                <a:solidFill>
                  <a:prstClr val="black"/>
                </a:solidFill>
              </a:rPr>
              <a:t>E,C</a:t>
            </a:r>
            <a:r>
              <a:rPr lang="en-US" sz="3200" dirty="0" smtClean="0">
                <a:solidFill>
                  <a:prstClr val="black"/>
                </a:solidFill>
              </a:rPr>
              <a:t>}</a:t>
            </a:r>
            <a:endParaRPr lang="en-US" sz="3200" dirty="0">
              <a:solidFill>
                <a:prstClr val="black"/>
              </a:solidFill>
            </a:endParaRPr>
          </a:p>
        </p:txBody>
      </p:sp>
      <p:cxnSp>
        <p:nvCxnSpPr>
          <p:cNvPr id="92" name="Straight Arrow Connector 91"/>
          <p:cNvCxnSpPr>
            <a:stCxn id="79" idx="2"/>
          </p:cNvCxnSpPr>
          <p:nvPr/>
        </p:nvCxnSpPr>
        <p:spPr>
          <a:xfrm>
            <a:off x="5113189" y="4600292"/>
            <a:ext cx="1178467" cy="1060955"/>
          </a:xfrm>
          <a:prstGeom prst="straightConnector1">
            <a:avLst/>
          </a:prstGeom>
          <a:ln w="34925">
            <a:solidFill>
              <a:schemeClr val="tx1">
                <a:lumMod val="50000"/>
                <a:lumOff val="50000"/>
              </a:schemeClr>
            </a:solidFill>
            <a:prstDash val="sysDash"/>
            <a:tailEnd type="stealth" w="lg" len="lg"/>
          </a:ln>
        </p:spPr>
        <p:style>
          <a:lnRef idx="1">
            <a:schemeClr val="accent1"/>
          </a:lnRef>
          <a:fillRef idx="0">
            <a:schemeClr val="accent1"/>
          </a:fillRef>
          <a:effectRef idx="0">
            <a:schemeClr val="accent1"/>
          </a:effectRef>
          <a:fontRef idx="minor">
            <a:schemeClr val="tx1"/>
          </a:fontRef>
        </p:style>
      </p:cxnSp>
      <p:cxnSp>
        <p:nvCxnSpPr>
          <p:cNvPr id="96" name="Straight Arrow Connector 95"/>
          <p:cNvCxnSpPr>
            <a:endCxn id="86" idx="1"/>
          </p:cNvCxnSpPr>
          <p:nvPr/>
        </p:nvCxnSpPr>
        <p:spPr>
          <a:xfrm>
            <a:off x="6686494" y="4565930"/>
            <a:ext cx="903869" cy="1095318"/>
          </a:xfrm>
          <a:prstGeom prst="straightConnector1">
            <a:avLst/>
          </a:prstGeom>
          <a:ln w="34925">
            <a:solidFill>
              <a:schemeClr val="tx1">
                <a:lumMod val="50000"/>
                <a:lumOff val="50000"/>
              </a:schemeClr>
            </a:solidFill>
            <a:prstDash val="sysDash"/>
            <a:tailEnd type="stealth" w="lg" len="lg"/>
          </a:ln>
        </p:spPr>
        <p:style>
          <a:lnRef idx="1">
            <a:schemeClr val="accent1"/>
          </a:lnRef>
          <a:fillRef idx="0">
            <a:schemeClr val="accent1"/>
          </a:fillRef>
          <a:effectRef idx="0">
            <a:schemeClr val="accent1"/>
          </a:effectRef>
          <a:fontRef idx="minor">
            <a:schemeClr val="tx1"/>
          </a:fontRef>
        </p:style>
      </p:cxnSp>
      <p:sp>
        <p:nvSpPr>
          <p:cNvPr id="117" name="TextBox 116"/>
          <p:cNvSpPr txBox="1"/>
          <p:nvPr/>
        </p:nvSpPr>
        <p:spPr>
          <a:xfrm>
            <a:off x="7638473" y="5517232"/>
            <a:ext cx="1370568" cy="492443"/>
          </a:xfrm>
          <a:prstGeom prst="rect">
            <a:avLst/>
          </a:prstGeom>
          <a:solidFill>
            <a:schemeClr val="bg1"/>
          </a:solidFill>
        </p:spPr>
        <p:txBody>
          <a:bodyPr wrap="none" lIns="0" tIns="0" rIns="0" bIns="0" rtlCol="0">
            <a:spAutoFit/>
          </a:bodyPr>
          <a:lstStyle/>
          <a:p>
            <a:r>
              <a:rPr lang="en-US" sz="3200" dirty="0" smtClean="0">
                <a:solidFill>
                  <a:prstClr val="black"/>
                </a:solidFill>
              </a:rPr>
              <a:t>{</a:t>
            </a:r>
            <a:r>
              <a:rPr lang="en-US" sz="3200" dirty="0" err="1" smtClean="0">
                <a:solidFill>
                  <a:prstClr val="black"/>
                </a:solidFill>
              </a:rPr>
              <a:t>E,C,D</a:t>
            </a:r>
            <a:r>
              <a:rPr lang="en-US" sz="3200" dirty="0" smtClean="0">
                <a:solidFill>
                  <a:prstClr val="black"/>
                </a:solidFill>
              </a:rPr>
              <a:t>}</a:t>
            </a:r>
            <a:endParaRPr lang="en-US" sz="3200" dirty="0">
              <a:solidFill>
                <a:prstClr val="black"/>
              </a:solidFill>
            </a:endParaRPr>
          </a:p>
        </p:txBody>
      </p:sp>
      <p:sp>
        <p:nvSpPr>
          <p:cNvPr id="118" name="TextBox 117"/>
          <p:cNvSpPr txBox="1"/>
          <p:nvPr/>
        </p:nvSpPr>
        <p:spPr>
          <a:xfrm>
            <a:off x="8595924" y="5517232"/>
            <a:ext cx="296556" cy="492443"/>
          </a:xfrm>
          <a:prstGeom prst="rect">
            <a:avLst/>
          </a:prstGeom>
          <a:solidFill>
            <a:schemeClr val="bg1"/>
          </a:solidFill>
        </p:spPr>
        <p:txBody>
          <a:bodyPr wrap="none" lIns="0" tIns="0" rIns="0" bIns="0" rtlCol="0">
            <a:spAutoFit/>
          </a:bodyPr>
          <a:lstStyle/>
          <a:p>
            <a:r>
              <a:rPr lang="en-US" sz="3200" dirty="0" smtClean="0">
                <a:solidFill>
                  <a:srgbClr val="FF0000"/>
                </a:solidFill>
              </a:rPr>
              <a:t>D</a:t>
            </a:r>
            <a:endParaRPr lang="en-US" sz="3200" dirty="0">
              <a:solidFill>
                <a:srgbClr val="FF0000"/>
              </a:solidFill>
            </a:endParaRPr>
          </a:p>
        </p:txBody>
      </p:sp>
      <p:sp>
        <p:nvSpPr>
          <p:cNvPr id="119" name="TextBox 118"/>
          <p:cNvSpPr txBox="1"/>
          <p:nvPr/>
        </p:nvSpPr>
        <p:spPr>
          <a:xfrm>
            <a:off x="6869893" y="4664749"/>
            <a:ext cx="1867499" cy="492443"/>
          </a:xfrm>
          <a:prstGeom prst="rect">
            <a:avLst/>
          </a:prstGeom>
          <a:solidFill>
            <a:schemeClr val="bg1"/>
          </a:solidFill>
        </p:spPr>
        <p:txBody>
          <a:bodyPr wrap="none" lIns="0" tIns="0" rIns="0" bIns="0" rtlCol="0">
            <a:spAutoFit/>
          </a:bodyPr>
          <a:lstStyle/>
          <a:p>
            <a:r>
              <a:rPr lang="en-US" sz="3200" i="1" dirty="0" smtClean="0">
                <a:solidFill>
                  <a:srgbClr val="FF0000"/>
                </a:solidFill>
              </a:rPr>
              <a:t>deadlock!!</a:t>
            </a:r>
            <a:endParaRPr lang="en-US" sz="3200" i="1" dirty="0">
              <a:solidFill>
                <a:srgbClr val="FF0000"/>
              </a:solidFill>
            </a:endParaRPr>
          </a:p>
        </p:txBody>
      </p:sp>
    </p:spTree>
    <p:extLst>
      <p:ext uri="{BB962C8B-B14F-4D97-AF65-F5344CB8AC3E}">
        <p14:creationId xmlns:p14="http://schemas.microsoft.com/office/powerpoint/2010/main" val="40364839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7"/>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4"/>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78"/>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54"/>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79"/>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24"/>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81"/>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44"/>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80"/>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82"/>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83"/>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84"/>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85"/>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87"/>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86"/>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88"/>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164866"/>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0"/>
                                          </p:stCondLst>
                                        </p:cTn>
                                        <p:tgtEl>
                                          <p:spTgt spid="114"/>
                                        </p:tgtEl>
                                        <p:attrNameLst>
                                          <p:attrName>style.visibility</p:attrName>
                                        </p:attrNameLst>
                                      </p:cBhvr>
                                      <p:to>
                                        <p:strVal val="visible"/>
                                      </p:to>
                                    </p:set>
                                  </p:childTnLst>
                                </p:cTn>
                              </p:par>
                              <p:par>
                                <p:cTn id="45" presetID="1" presetClass="entr" presetSubtype="0" fill="hold" nodeType="withEffect">
                                  <p:stCondLst>
                                    <p:cond delay="0"/>
                                  </p:stCondLst>
                                  <p:childTnLst>
                                    <p:set>
                                      <p:cBhvr>
                                        <p:cTn id="46" dur="1" fill="hold">
                                          <p:stCondLst>
                                            <p:cond delay="0"/>
                                          </p:stCondLst>
                                        </p:cTn>
                                        <p:tgtEl>
                                          <p:spTgt spid="115"/>
                                        </p:tgtEl>
                                        <p:attrNameLst>
                                          <p:attrName>style.visibility</p:attrName>
                                        </p:attrNameLst>
                                      </p:cBhvr>
                                      <p:to>
                                        <p:strVal val="visible"/>
                                      </p:to>
                                    </p:set>
                                  </p:childTnLst>
                                </p:cTn>
                              </p:par>
                              <p:par>
                                <p:cTn id="47" presetID="1" presetClass="entr" presetSubtype="0" fill="hold" nodeType="withEffect">
                                  <p:stCondLst>
                                    <p:cond delay="0"/>
                                  </p:stCondLst>
                                  <p:childTnLst>
                                    <p:set>
                                      <p:cBhvr>
                                        <p:cTn id="48" dur="1" fill="hold">
                                          <p:stCondLst>
                                            <p:cond delay="0"/>
                                          </p:stCondLst>
                                        </p:cTn>
                                        <p:tgtEl>
                                          <p:spTgt spid="116"/>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22" presetClass="entr" presetSubtype="4" fill="hold" nodeType="clickEffect">
                                  <p:stCondLst>
                                    <p:cond delay="0"/>
                                  </p:stCondLst>
                                  <p:childTnLst>
                                    <p:set>
                                      <p:cBhvr>
                                        <p:cTn id="52" dur="1" fill="hold">
                                          <p:stCondLst>
                                            <p:cond delay="0"/>
                                          </p:stCondLst>
                                        </p:cTn>
                                        <p:tgtEl>
                                          <p:spTgt spid="90"/>
                                        </p:tgtEl>
                                        <p:attrNameLst>
                                          <p:attrName>style.visibility</p:attrName>
                                        </p:attrNameLst>
                                      </p:cBhvr>
                                      <p:to>
                                        <p:strVal val="visible"/>
                                      </p:to>
                                    </p:set>
                                    <p:animEffect transition="in" filter="wipe(down)">
                                      <p:cBhvr>
                                        <p:cTn id="53" dur="500"/>
                                        <p:tgtEl>
                                          <p:spTgt spid="90"/>
                                        </p:tgtEl>
                                      </p:cBhvr>
                                    </p:animEffect>
                                  </p:childTnLst>
                                </p:cTn>
                              </p:par>
                              <p:par>
                                <p:cTn id="54" presetID="22" presetClass="entr" presetSubtype="4" fill="hold" nodeType="withEffect">
                                  <p:stCondLst>
                                    <p:cond delay="0"/>
                                  </p:stCondLst>
                                  <p:childTnLst>
                                    <p:set>
                                      <p:cBhvr>
                                        <p:cTn id="55" dur="1" fill="hold">
                                          <p:stCondLst>
                                            <p:cond delay="0"/>
                                          </p:stCondLst>
                                        </p:cTn>
                                        <p:tgtEl>
                                          <p:spTgt spid="92"/>
                                        </p:tgtEl>
                                        <p:attrNameLst>
                                          <p:attrName>style.visibility</p:attrName>
                                        </p:attrNameLst>
                                      </p:cBhvr>
                                      <p:to>
                                        <p:strVal val="visible"/>
                                      </p:to>
                                    </p:set>
                                    <p:animEffect transition="in" filter="wipe(down)">
                                      <p:cBhvr>
                                        <p:cTn id="56" dur="500"/>
                                        <p:tgtEl>
                                          <p:spTgt spid="92"/>
                                        </p:tgtEl>
                                      </p:cBhvr>
                                    </p:animEffect>
                                  </p:childTnLst>
                                </p:cTn>
                              </p:par>
                              <p:par>
                                <p:cTn id="57" presetID="22" presetClass="entr" presetSubtype="4" fill="hold" nodeType="withEffect">
                                  <p:stCondLst>
                                    <p:cond delay="0"/>
                                  </p:stCondLst>
                                  <p:childTnLst>
                                    <p:set>
                                      <p:cBhvr>
                                        <p:cTn id="58" dur="1" fill="hold">
                                          <p:stCondLst>
                                            <p:cond delay="0"/>
                                          </p:stCondLst>
                                        </p:cTn>
                                        <p:tgtEl>
                                          <p:spTgt spid="94"/>
                                        </p:tgtEl>
                                        <p:attrNameLst>
                                          <p:attrName>style.visibility</p:attrName>
                                        </p:attrNameLst>
                                      </p:cBhvr>
                                      <p:to>
                                        <p:strVal val="visible"/>
                                      </p:to>
                                    </p:set>
                                    <p:animEffect transition="in" filter="wipe(down)">
                                      <p:cBhvr>
                                        <p:cTn id="59" dur="500"/>
                                        <p:tgtEl>
                                          <p:spTgt spid="94"/>
                                        </p:tgtEl>
                                      </p:cBhvr>
                                    </p:animEffect>
                                  </p:childTnLst>
                                </p:cTn>
                              </p:par>
                              <p:par>
                                <p:cTn id="60" presetID="22" presetClass="entr" presetSubtype="4" fill="hold" nodeType="withEffect">
                                  <p:stCondLst>
                                    <p:cond delay="0"/>
                                  </p:stCondLst>
                                  <p:childTnLst>
                                    <p:set>
                                      <p:cBhvr>
                                        <p:cTn id="61" dur="1" fill="hold">
                                          <p:stCondLst>
                                            <p:cond delay="0"/>
                                          </p:stCondLst>
                                        </p:cTn>
                                        <p:tgtEl>
                                          <p:spTgt spid="96"/>
                                        </p:tgtEl>
                                        <p:attrNameLst>
                                          <p:attrName>style.visibility</p:attrName>
                                        </p:attrNameLst>
                                      </p:cBhvr>
                                      <p:to>
                                        <p:strVal val="visible"/>
                                      </p:to>
                                    </p:set>
                                    <p:animEffect transition="in" filter="wipe(down)">
                                      <p:cBhvr>
                                        <p:cTn id="62" dur="500"/>
                                        <p:tgtEl>
                                          <p:spTgt spid="96"/>
                                        </p:tgtEl>
                                      </p:cBhvr>
                                    </p:animEffect>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grpId="0" nodeType="clickEffect">
                                  <p:stCondLst>
                                    <p:cond delay="0"/>
                                  </p:stCondLst>
                                  <p:childTnLst>
                                    <p:set>
                                      <p:cBhvr>
                                        <p:cTn id="66" dur="1" fill="hold">
                                          <p:stCondLst>
                                            <p:cond delay="0"/>
                                          </p:stCondLst>
                                        </p:cTn>
                                        <p:tgtEl>
                                          <p:spTgt spid="105"/>
                                        </p:tgtEl>
                                        <p:attrNameLst>
                                          <p:attrName>style.visibility</p:attrName>
                                        </p:attrNameLst>
                                      </p:cBhvr>
                                      <p:to>
                                        <p:strVal val="visible"/>
                                      </p:to>
                                    </p:set>
                                  </p:childTnLst>
                                </p:cTn>
                              </p:par>
                            </p:childTnLst>
                          </p:cTn>
                        </p:par>
                        <p:par>
                          <p:cTn id="67" fill="hold">
                            <p:stCondLst>
                              <p:cond delay="0"/>
                            </p:stCondLst>
                            <p:childTnLst>
                              <p:par>
                                <p:cTn id="68" presetID="1" presetClass="entr" presetSubtype="0" fill="hold" grpId="0" nodeType="afterEffect">
                                  <p:stCondLst>
                                    <p:cond delay="500"/>
                                  </p:stCondLst>
                                  <p:childTnLst>
                                    <p:set>
                                      <p:cBhvr>
                                        <p:cTn id="69" dur="1" fill="hold">
                                          <p:stCondLst>
                                            <p:cond delay="0"/>
                                          </p:stCondLst>
                                        </p:cTn>
                                        <p:tgtEl>
                                          <p:spTgt spid="106"/>
                                        </p:tgtEl>
                                        <p:attrNameLst>
                                          <p:attrName>style.visibility</p:attrName>
                                        </p:attrNameLst>
                                      </p:cBhvr>
                                      <p:to>
                                        <p:strVal val="visible"/>
                                      </p:to>
                                    </p:set>
                                  </p:childTnLst>
                                </p:cTn>
                              </p:par>
                            </p:childTnLst>
                          </p:cTn>
                        </p:par>
                      </p:childTnLst>
                    </p:cTn>
                  </p:par>
                  <p:par>
                    <p:cTn id="70" fill="hold">
                      <p:stCondLst>
                        <p:cond delay="indefinite"/>
                      </p:stCondLst>
                      <p:childTnLst>
                        <p:par>
                          <p:cTn id="71" fill="hold">
                            <p:stCondLst>
                              <p:cond delay="0"/>
                            </p:stCondLst>
                            <p:childTnLst>
                              <p:par>
                                <p:cTn id="72" presetID="22" presetClass="entr" presetSubtype="4" fill="hold" grpId="0" nodeType="clickEffect">
                                  <p:stCondLst>
                                    <p:cond delay="0"/>
                                  </p:stCondLst>
                                  <p:childTnLst>
                                    <p:set>
                                      <p:cBhvr>
                                        <p:cTn id="73" dur="1" fill="hold">
                                          <p:stCondLst>
                                            <p:cond delay="0"/>
                                          </p:stCondLst>
                                        </p:cTn>
                                        <p:tgtEl>
                                          <p:spTgt spid="107"/>
                                        </p:tgtEl>
                                        <p:attrNameLst>
                                          <p:attrName>style.visibility</p:attrName>
                                        </p:attrNameLst>
                                      </p:cBhvr>
                                      <p:to>
                                        <p:strVal val="visible"/>
                                      </p:to>
                                    </p:set>
                                    <p:animEffect transition="in" filter="wipe(down)">
                                      <p:cBhvr>
                                        <p:cTn id="74" dur="500"/>
                                        <p:tgtEl>
                                          <p:spTgt spid="107"/>
                                        </p:tgtEl>
                                      </p:cBhvr>
                                    </p:animEffect>
                                  </p:childTnLst>
                                </p:cTn>
                              </p:par>
                            </p:childTnLst>
                          </p:cTn>
                        </p:par>
                      </p:childTnLst>
                    </p:cTn>
                  </p:par>
                  <p:par>
                    <p:cTn id="75" fill="hold">
                      <p:stCondLst>
                        <p:cond delay="indefinite"/>
                      </p:stCondLst>
                      <p:childTnLst>
                        <p:par>
                          <p:cTn id="76" fill="hold">
                            <p:stCondLst>
                              <p:cond delay="0"/>
                            </p:stCondLst>
                            <p:childTnLst>
                              <p:par>
                                <p:cTn id="77" presetID="22" presetClass="entr" presetSubtype="4" fill="hold" grpId="0" nodeType="clickEffect">
                                  <p:stCondLst>
                                    <p:cond delay="0"/>
                                  </p:stCondLst>
                                  <p:childTnLst>
                                    <p:set>
                                      <p:cBhvr>
                                        <p:cTn id="78" dur="1" fill="hold">
                                          <p:stCondLst>
                                            <p:cond delay="0"/>
                                          </p:stCondLst>
                                        </p:cTn>
                                        <p:tgtEl>
                                          <p:spTgt spid="108"/>
                                        </p:tgtEl>
                                        <p:attrNameLst>
                                          <p:attrName>style.visibility</p:attrName>
                                        </p:attrNameLst>
                                      </p:cBhvr>
                                      <p:to>
                                        <p:strVal val="visible"/>
                                      </p:to>
                                    </p:set>
                                    <p:animEffect transition="in" filter="wipe(down)">
                                      <p:cBhvr>
                                        <p:cTn id="79" dur="500"/>
                                        <p:tgtEl>
                                          <p:spTgt spid="108"/>
                                        </p:tgtEl>
                                      </p:cBhvr>
                                    </p:animEffect>
                                  </p:childTnLst>
                                </p:cTn>
                              </p:par>
                            </p:childTnLst>
                          </p:cTn>
                        </p:par>
                      </p:childTnLst>
                    </p:cTn>
                  </p:par>
                  <p:par>
                    <p:cTn id="80" fill="hold">
                      <p:stCondLst>
                        <p:cond delay="indefinite"/>
                      </p:stCondLst>
                      <p:childTnLst>
                        <p:par>
                          <p:cTn id="81" fill="hold">
                            <p:stCondLst>
                              <p:cond delay="0"/>
                            </p:stCondLst>
                            <p:childTnLst>
                              <p:par>
                                <p:cTn id="82" presetID="22" presetClass="entr" presetSubtype="4" fill="hold" grpId="0" nodeType="clickEffect">
                                  <p:stCondLst>
                                    <p:cond delay="0"/>
                                  </p:stCondLst>
                                  <p:childTnLst>
                                    <p:set>
                                      <p:cBhvr>
                                        <p:cTn id="83" dur="1" fill="hold">
                                          <p:stCondLst>
                                            <p:cond delay="0"/>
                                          </p:stCondLst>
                                        </p:cTn>
                                        <p:tgtEl>
                                          <p:spTgt spid="109"/>
                                        </p:tgtEl>
                                        <p:attrNameLst>
                                          <p:attrName>style.visibility</p:attrName>
                                        </p:attrNameLst>
                                      </p:cBhvr>
                                      <p:to>
                                        <p:strVal val="visible"/>
                                      </p:to>
                                    </p:set>
                                    <p:animEffect transition="in" filter="wipe(down)">
                                      <p:cBhvr>
                                        <p:cTn id="84" dur="500"/>
                                        <p:tgtEl>
                                          <p:spTgt spid="109"/>
                                        </p:tgtEl>
                                      </p:cBhvr>
                                    </p:animEffect>
                                  </p:childTnLst>
                                </p:cTn>
                              </p:par>
                            </p:childTnLst>
                          </p:cTn>
                        </p:par>
                      </p:childTnLst>
                    </p:cTn>
                  </p:par>
                  <p:par>
                    <p:cTn id="85" fill="hold">
                      <p:stCondLst>
                        <p:cond delay="indefinite"/>
                      </p:stCondLst>
                      <p:childTnLst>
                        <p:par>
                          <p:cTn id="86" fill="hold">
                            <p:stCondLst>
                              <p:cond delay="0"/>
                            </p:stCondLst>
                            <p:childTnLst>
                              <p:par>
                                <p:cTn id="87" presetID="22" presetClass="entr" presetSubtype="4" fill="hold" grpId="0" nodeType="clickEffect">
                                  <p:stCondLst>
                                    <p:cond delay="0"/>
                                  </p:stCondLst>
                                  <p:childTnLst>
                                    <p:set>
                                      <p:cBhvr>
                                        <p:cTn id="88" dur="1" fill="hold">
                                          <p:stCondLst>
                                            <p:cond delay="0"/>
                                          </p:stCondLst>
                                        </p:cTn>
                                        <p:tgtEl>
                                          <p:spTgt spid="110"/>
                                        </p:tgtEl>
                                        <p:attrNameLst>
                                          <p:attrName>style.visibility</p:attrName>
                                        </p:attrNameLst>
                                      </p:cBhvr>
                                      <p:to>
                                        <p:strVal val="visible"/>
                                      </p:to>
                                    </p:set>
                                    <p:animEffect transition="in" filter="wipe(down)">
                                      <p:cBhvr>
                                        <p:cTn id="89" dur="500"/>
                                        <p:tgtEl>
                                          <p:spTgt spid="110"/>
                                        </p:tgtEl>
                                      </p:cBhvr>
                                    </p:animEffect>
                                  </p:childTnLst>
                                </p:cTn>
                              </p:par>
                            </p:childTnLst>
                          </p:cTn>
                        </p:par>
                      </p:childTnLst>
                    </p:cTn>
                  </p:par>
                  <p:par>
                    <p:cTn id="90" fill="hold">
                      <p:stCondLst>
                        <p:cond delay="indefinite"/>
                      </p:stCondLst>
                      <p:childTnLst>
                        <p:par>
                          <p:cTn id="91" fill="hold">
                            <p:stCondLst>
                              <p:cond delay="0"/>
                            </p:stCondLst>
                            <p:childTnLst>
                              <p:par>
                                <p:cTn id="92" presetID="22" presetClass="entr" presetSubtype="4" fill="hold" grpId="0" nodeType="clickEffect">
                                  <p:stCondLst>
                                    <p:cond delay="0"/>
                                  </p:stCondLst>
                                  <p:childTnLst>
                                    <p:set>
                                      <p:cBhvr>
                                        <p:cTn id="93" dur="1" fill="hold">
                                          <p:stCondLst>
                                            <p:cond delay="0"/>
                                          </p:stCondLst>
                                        </p:cTn>
                                        <p:tgtEl>
                                          <p:spTgt spid="117"/>
                                        </p:tgtEl>
                                        <p:attrNameLst>
                                          <p:attrName>style.visibility</p:attrName>
                                        </p:attrNameLst>
                                      </p:cBhvr>
                                      <p:to>
                                        <p:strVal val="visible"/>
                                      </p:to>
                                    </p:set>
                                    <p:animEffect transition="in" filter="wipe(down)">
                                      <p:cBhvr>
                                        <p:cTn id="94" dur="500"/>
                                        <p:tgtEl>
                                          <p:spTgt spid="117"/>
                                        </p:tgtEl>
                                      </p:cBhvr>
                                    </p:animEffect>
                                  </p:childTnLst>
                                </p:cTn>
                              </p:par>
                            </p:childTnLst>
                          </p:cTn>
                        </p:par>
                      </p:childTnLst>
                    </p:cTn>
                  </p:par>
                  <p:par>
                    <p:cTn id="95" fill="hold">
                      <p:stCondLst>
                        <p:cond delay="indefinite"/>
                      </p:stCondLst>
                      <p:childTnLst>
                        <p:par>
                          <p:cTn id="96" fill="hold">
                            <p:stCondLst>
                              <p:cond delay="0"/>
                            </p:stCondLst>
                            <p:childTnLst>
                              <p:par>
                                <p:cTn id="97" presetID="22" presetClass="entr" presetSubtype="4" fill="hold" grpId="0" nodeType="clickEffect">
                                  <p:stCondLst>
                                    <p:cond delay="0"/>
                                  </p:stCondLst>
                                  <p:childTnLst>
                                    <p:set>
                                      <p:cBhvr>
                                        <p:cTn id="98" dur="1" fill="hold">
                                          <p:stCondLst>
                                            <p:cond delay="0"/>
                                          </p:stCondLst>
                                        </p:cTn>
                                        <p:tgtEl>
                                          <p:spTgt spid="118"/>
                                        </p:tgtEl>
                                        <p:attrNameLst>
                                          <p:attrName>style.visibility</p:attrName>
                                        </p:attrNameLst>
                                      </p:cBhvr>
                                      <p:to>
                                        <p:strVal val="visible"/>
                                      </p:to>
                                    </p:set>
                                    <p:animEffect transition="in" filter="wipe(down)">
                                      <p:cBhvr>
                                        <p:cTn id="99" dur="500"/>
                                        <p:tgtEl>
                                          <p:spTgt spid="118"/>
                                        </p:tgtEl>
                                      </p:cBhvr>
                                    </p:animEffect>
                                  </p:childTnLst>
                                </p:cTn>
                              </p:par>
                              <p:par>
                                <p:cTn id="100" presetID="22" presetClass="entr" presetSubtype="4" fill="hold" grpId="0" nodeType="withEffect">
                                  <p:stCondLst>
                                    <p:cond delay="0"/>
                                  </p:stCondLst>
                                  <p:childTnLst>
                                    <p:set>
                                      <p:cBhvr>
                                        <p:cTn id="101" dur="1" fill="hold">
                                          <p:stCondLst>
                                            <p:cond delay="0"/>
                                          </p:stCondLst>
                                        </p:cTn>
                                        <p:tgtEl>
                                          <p:spTgt spid="119"/>
                                        </p:tgtEl>
                                        <p:attrNameLst>
                                          <p:attrName>style.visibility</p:attrName>
                                        </p:attrNameLst>
                                      </p:cBhvr>
                                      <p:to>
                                        <p:strVal val="visible"/>
                                      </p:to>
                                    </p:set>
                                    <p:animEffect transition="in" filter="wipe(down)">
                                      <p:cBhvr>
                                        <p:cTn id="102" dur="500"/>
                                        <p:tgtEl>
                                          <p:spTgt spid="1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7" grpId="0"/>
      <p:bldP spid="78" grpId="0"/>
      <p:bldP spid="79" grpId="0"/>
      <p:bldP spid="80" grpId="0"/>
      <p:bldP spid="81" grpId="0"/>
      <p:bldP spid="82" grpId="0"/>
      <p:bldP spid="83" grpId="0"/>
      <p:bldP spid="84" grpId="0"/>
      <p:bldP spid="85" grpId="0"/>
      <p:bldP spid="86" grpId="0"/>
      <p:bldP spid="87" grpId="0"/>
      <p:bldP spid="88" grpId="0"/>
      <p:bldP spid="105" grpId="0"/>
      <p:bldP spid="106" grpId="0"/>
      <p:bldP spid="107" grpId="0" animBg="1"/>
      <p:bldP spid="108" grpId="0" animBg="1"/>
      <p:bldP spid="109" grpId="0" animBg="1"/>
      <p:bldP spid="110" grpId="0" animBg="1"/>
      <p:bldP spid="117" grpId="0" animBg="1"/>
      <p:bldP spid="118" grpId="0" animBg="1"/>
      <p:bldP spid="119"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3388060" y="1628800"/>
            <a:ext cx="607876" cy="639688"/>
          </a:xfrm>
          <a:prstGeom prst="rect">
            <a:avLst/>
          </a:prstGeom>
          <a:noFill/>
          <a:ln w="34925">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smtClean="0">
                <a:solidFill>
                  <a:prstClr val="black"/>
                </a:solidFill>
              </a:rPr>
              <a:t>0</a:t>
            </a:r>
            <a:endParaRPr lang="en-US" sz="3200" dirty="0">
              <a:solidFill>
                <a:prstClr val="black"/>
              </a:solidFill>
            </a:endParaRPr>
          </a:p>
        </p:txBody>
      </p:sp>
      <p:sp>
        <p:nvSpPr>
          <p:cNvPr id="2" name="Title 1"/>
          <p:cNvSpPr>
            <a:spLocks noGrp="1"/>
          </p:cNvSpPr>
          <p:nvPr>
            <p:ph type="title"/>
          </p:nvPr>
        </p:nvSpPr>
        <p:spPr/>
        <p:txBody>
          <a:bodyPr/>
          <a:lstStyle/>
          <a:p>
            <a:r>
              <a:rPr lang="en-US" sz="4400" dirty="0" smtClean="0"/>
              <a:t>Naïve Solution:  Check Page-</a:t>
            </a:r>
            <a:r>
              <a:rPr lang="en-US" sz="4400" dirty="0" err="1" smtClean="0"/>
              <a:t>LSN</a:t>
            </a:r>
            <a:r>
              <a:rPr lang="en-US" sz="4400" dirty="0" smtClean="0"/>
              <a:t>?</a:t>
            </a:r>
            <a:endParaRPr lang="en-US" sz="4400" dirty="0"/>
          </a:p>
        </p:txBody>
      </p:sp>
      <p:sp>
        <p:nvSpPr>
          <p:cNvPr id="4" name="TextBox 3"/>
          <p:cNvSpPr txBox="1"/>
          <p:nvPr/>
        </p:nvSpPr>
        <p:spPr>
          <a:xfrm>
            <a:off x="395536" y="5225570"/>
            <a:ext cx="8424936" cy="1077218"/>
          </a:xfrm>
          <a:prstGeom prst="rect">
            <a:avLst/>
          </a:prstGeom>
          <a:noFill/>
        </p:spPr>
        <p:txBody>
          <a:bodyPr wrap="square" rtlCol="0">
            <a:spAutoFit/>
          </a:bodyPr>
          <a:lstStyle/>
          <a:p>
            <a:pPr algn="ctr"/>
            <a:r>
              <a:rPr lang="en-US" sz="3200" dirty="0" smtClean="0">
                <a:solidFill>
                  <a:prstClr val="black"/>
                </a:solidFill>
              </a:rPr>
              <a:t>Read-only transaction can exit only after </a:t>
            </a:r>
            <a:r>
              <a:rPr lang="en-US" sz="3200" dirty="0">
                <a:solidFill>
                  <a:srgbClr val="FF0000"/>
                </a:solidFill>
              </a:rPr>
              <a:t>C</a:t>
            </a:r>
            <a:r>
              <a:rPr lang="en-US" sz="3200" dirty="0" smtClean="0">
                <a:solidFill>
                  <a:srgbClr val="FF0000"/>
                </a:solidFill>
              </a:rPr>
              <a:t>ommit </a:t>
            </a:r>
            <a:r>
              <a:rPr lang="en-US" sz="3200" dirty="0">
                <a:solidFill>
                  <a:srgbClr val="FF0000"/>
                </a:solidFill>
              </a:rPr>
              <a:t>L</a:t>
            </a:r>
            <a:r>
              <a:rPr lang="en-US" sz="3200" dirty="0" smtClean="0">
                <a:solidFill>
                  <a:srgbClr val="FF0000"/>
                </a:solidFill>
              </a:rPr>
              <a:t>og</a:t>
            </a:r>
            <a:r>
              <a:rPr lang="en-US" sz="3200" dirty="0" smtClean="0">
                <a:solidFill>
                  <a:prstClr val="black"/>
                </a:solidFill>
              </a:rPr>
              <a:t> of dependents becomes durable.</a:t>
            </a:r>
            <a:endParaRPr lang="en-US" sz="3200" dirty="0">
              <a:solidFill>
                <a:prstClr val="black"/>
              </a:solidFill>
            </a:endParaRPr>
          </a:p>
        </p:txBody>
      </p:sp>
      <p:sp>
        <p:nvSpPr>
          <p:cNvPr id="5" name="Rectangle 4"/>
          <p:cNvSpPr/>
          <p:nvPr/>
        </p:nvSpPr>
        <p:spPr>
          <a:xfrm>
            <a:off x="539552" y="1628800"/>
            <a:ext cx="3456384" cy="2160240"/>
          </a:xfrm>
          <a:prstGeom prst="rect">
            <a:avLst/>
          </a:prstGeom>
          <a:noFill/>
          <a:ln w="349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9" name="TextBox 8"/>
          <p:cNvSpPr txBox="1"/>
          <p:nvPr/>
        </p:nvSpPr>
        <p:spPr>
          <a:xfrm>
            <a:off x="3347864" y="1196470"/>
            <a:ext cx="679884" cy="400110"/>
          </a:xfrm>
          <a:prstGeom prst="rect">
            <a:avLst/>
          </a:prstGeom>
          <a:noFill/>
        </p:spPr>
        <p:txBody>
          <a:bodyPr wrap="square" rtlCol="0">
            <a:spAutoFit/>
          </a:bodyPr>
          <a:lstStyle/>
          <a:p>
            <a:pPr algn="ctr"/>
            <a:r>
              <a:rPr lang="en-US" sz="2000" u="sng" dirty="0" err="1" smtClean="0">
                <a:solidFill>
                  <a:prstClr val="black"/>
                </a:solidFill>
              </a:rPr>
              <a:t>LSN</a:t>
            </a:r>
            <a:endParaRPr lang="en-US" sz="2000" u="sng" dirty="0">
              <a:solidFill>
                <a:prstClr val="black"/>
              </a:solidFill>
            </a:endParaRPr>
          </a:p>
        </p:txBody>
      </p:sp>
      <p:sp>
        <p:nvSpPr>
          <p:cNvPr id="10" name="TextBox 9"/>
          <p:cNvSpPr txBox="1"/>
          <p:nvPr/>
        </p:nvSpPr>
        <p:spPr>
          <a:xfrm>
            <a:off x="1124000" y="1196752"/>
            <a:ext cx="1359768" cy="400110"/>
          </a:xfrm>
          <a:prstGeom prst="rect">
            <a:avLst/>
          </a:prstGeom>
          <a:noFill/>
        </p:spPr>
        <p:txBody>
          <a:bodyPr wrap="square" rtlCol="0">
            <a:spAutoFit/>
          </a:bodyPr>
          <a:lstStyle/>
          <a:p>
            <a:pPr algn="ctr"/>
            <a:r>
              <a:rPr lang="en-US" sz="2000" u="sng" dirty="0" smtClean="0">
                <a:solidFill>
                  <a:prstClr val="black"/>
                </a:solidFill>
              </a:rPr>
              <a:t>Page</a:t>
            </a:r>
            <a:endParaRPr lang="en-US" sz="2000" u="sng" dirty="0">
              <a:solidFill>
                <a:prstClr val="black"/>
              </a:solidFill>
            </a:endParaRPr>
          </a:p>
        </p:txBody>
      </p:sp>
      <p:sp>
        <p:nvSpPr>
          <p:cNvPr id="13" name="Rectangle 12"/>
          <p:cNvSpPr/>
          <p:nvPr/>
        </p:nvSpPr>
        <p:spPr>
          <a:xfrm>
            <a:off x="820062" y="2389076"/>
            <a:ext cx="2167762" cy="639688"/>
          </a:xfrm>
          <a:prstGeom prst="rect">
            <a:avLst/>
          </a:prstGeom>
          <a:noFill/>
          <a:ln w="34925">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smtClean="0">
                <a:solidFill>
                  <a:prstClr val="black"/>
                </a:solidFill>
              </a:rPr>
              <a:t>D=10</a:t>
            </a:r>
            <a:endParaRPr lang="en-US" sz="3200" dirty="0">
              <a:solidFill>
                <a:prstClr val="black"/>
              </a:solidFill>
            </a:endParaRPr>
          </a:p>
        </p:txBody>
      </p:sp>
      <p:sp>
        <p:nvSpPr>
          <p:cNvPr id="14" name="Rectangle 13"/>
          <p:cNvSpPr/>
          <p:nvPr/>
        </p:nvSpPr>
        <p:spPr>
          <a:xfrm>
            <a:off x="1226864" y="3028764"/>
            <a:ext cx="2167762" cy="639688"/>
          </a:xfrm>
          <a:prstGeom prst="rect">
            <a:avLst/>
          </a:prstGeom>
          <a:noFill/>
          <a:ln w="34925">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smtClean="0">
                <a:solidFill>
                  <a:prstClr val="black"/>
                </a:solidFill>
              </a:rPr>
              <a:t>E=5</a:t>
            </a:r>
            <a:endParaRPr lang="en-US" sz="3200" dirty="0">
              <a:solidFill>
                <a:prstClr val="black"/>
              </a:solidFill>
            </a:endParaRPr>
          </a:p>
        </p:txBody>
      </p:sp>
      <p:sp>
        <p:nvSpPr>
          <p:cNvPr id="17" name="Rectangle 16"/>
          <p:cNvSpPr/>
          <p:nvPr/>
        </p:nvSpPr>
        <p:spPr>
          <a:xfrm>
            <a:off x="6948264" y="2564904"/>
            <a:ext cx="2088232" cy="576064"/>
          </a:xfrm>
          <a:prstGeom prst="rect">
            <a:avLst/>
          </a:prstGeom>
          <a:noFill/>
          <a:ln w="3492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b="1" dirty="0" smtClean="0">
                <a:solidFill>
                  <a:srgbClr val="FF0000"/>
                </a:solidFill>
              </a:rPr>
              <a:t>1</a:t>
            </a:r>
            <a:r>
              <a:rPr lang="en-US" sz="2400" dirty="0" smtClean="0">
                <a:solidFill>
                  <a:prstClr val="black"/>
                </a:solidFill>
              </a:rPr>
              <a:t>: </a:t>
            </a:r>
            <a:r>
              <a:rPr lang="en-US" sz="2400" dirty="0" err="1" smtClean="0">
                <a:solidFill>
                  <a:prstClr val="black"/>
                </a:solidFill>
              </a:rPr>
              <a:t>T2</a:t>
            </a:r>
            <a:r>
              <a:rPr lang="en-US" sz="2400" dirty="0" smtClean="0">
                <a:solidFill>
                  <a:prstClr val="black"/>
                </a:solidFill>
              </a:rPr>
              <a:t>, D, 10</a:t>
            </a:r>
            <a:r>
              <a:rPr lang="en-US" sz="2400" dirty="0" smtClean="0">
                <a:solidFill>
                  <a:prstClr val="black"/>
                </a:solidFill>
                <a:latin typeface="Times New Roman"/>
                <a:cs typeface="Times New Roman"/>
              </a:rPr>
              <a:t>→</a:t>
            </a:r>
            <a:r>
              <a:rPr lang="en-US" sz="2400" dirty="0" smtClean="0">
                <a:solidFill>
                  <a:prstClr val="black"/>
                </a:solidFill>
              </a:rPr>
              <a:t>20</a:t>
            </a:r>
            <a:endParaRPr lang="en-US" sz="2400" dirty="0">
              <a:solidFill>
                <a:prstClr val="black"/>
              </a:solidFill>
            </a:endParaRPr>
          </a:p>
        </p:txBody>
      </p:sp>
      <p:sp>
        <p:nvSpPr>
          <p:cNvPr id="18" name="Rectangle 17"/>
          <p:cNvSpPr/>
          <p:nvPr/>
        </p:nvSpPr>
        <p:spPr>
          <a:xfrm>
            <a:off x="6948264" y="3140968"/>
            <a:ext cx="2088232" cy="576064"/>
          </a:xfrm>
          <a:prstGeom prst="rect">
            <a:avLst/>
          </a:prstGeom>
          <a:noFill/>
          <a:ln w="3492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b="1" dirty="0">
                <a:solidFill>
                  <a:srgbClr val="FF0000"/>
                </a:solidFill>
              </a:rPr>
              <a:t>2</a:t>
            </a:r>
            <a:r>
              <a:rPr lang="en-US" sz="2400" dirty="0" smtClean="0">
                <a:solidFill>
                  <a:prstClr val="black"/>
                </a:solidFill>
              </a:rPr>
              <a:t>: </a:t>
            </a:r>
            <a:r>
              <a:rPr lang="en-US" sz="2400" dirty="0" err="1" smtClean="0">
                <a:solidFill>
                  <a:prstClr val="black"/>
                </a:solidFill>
              </a:rPr>
              <a:t>T2</a:t>
            </a:r>
            <a:r>
              <a:rPr lang="en-US" sz="2400" dirty="0" smtClean="0">
                <a:solidFill>
                  <a:prstClr val="black"/>
                </a:solidFill>
              </a:rPr>
              <a:t>, Z, 20</a:t>
            </a:r>
            <a:r>
              <a:rPr lang="en-US" sz="2400" dirty="0" smtClean="0">
                <a:solidFill>
                  <a:prstClr val="black"/>
                </a:solidFill>
                <a:latin typeface="Times New Roman"/>
                <a:cs typeface="Times New Roman"/>
              </a:rPr>
              <a:t>→</a:t>
            </a:r>
            <a:r>
              <a:rPr lang="en-US" sz="2400" dirty="0">
                <a:solidFill>
                  <a:prstClr val="black"/>
                </a:solidFill>
              </a:rPr>
              <a:t>1</a:t>
            </a:r>
            <a:r>
              <a:rPr lang="en-US" sz="2400" dirty="0" smtClean="0">
                <a:solidFill>
                  <a:prstClr val="black"/>
                </a:solidFill>
              </a:rPr>
              <a:t>0</a:t>
            </a:r>
            <a:endParaRPr lang="en-US" sz="2400" dirty="0">
              <a:solidFill>
                <a:prstClr val="black"/>
              </a:solidFill>
            </a:endParaRPr>
          </a:p>
        </p:txBody>
      </p:sp>
      <p:sp>
        <p:nvSpPr>
          <p:cNvPr id="19" name="Rectangle 18"/>
          <p:cNvSpPr/>
          <p:nvPr/>
        </p:nvSpPr>
        <p:spPr>
          <a:xfrm>
            <a:off x="6948264" y="3717032"/>
            <a:ext cx="2088232" cy="576064"/>
          </a:xfrm>
          <a:prstGeom prst="rect">
            <a:avLst/>
          </a:prstGeom>
          <a:noFill/>
          <a:ln w="3492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b="1" dirty="0" smtClean="0">
                <a:solidFill>
                  <a:srgbClr val="FF0000"/>
                </a:solidFill>
              </a:rPr>
              <a:t>3</a:t>
            </a:r>
            <a:r>
              <a:rPr lang="en-US" sz="2400" dirty="0" smtClean="0">
                <a:solidFill>
                  <a:prstClr val="black"/>
                </a:solidFill>
              </a:rPr>
              <a:t>: </a:t>
            </a:r>
            <a:r>
              <a:rPr lang="en-US" sz="2400" dirty="0" err="1" smtClean="0">
                <a:solidFill>
                  <a:prstClr val="black"/>
                </a:solidFill>
              </a:rPr>
              <a:t>T2</a:t>
            </a:r>
            <a:r>
              <a:rPr lang="en-US" sz="2400" dirty="0" smtClean="0">
                <a:solidFill>
                  <a:prstClr val="black"/>
                </a:solidFill>
              </a:rPr>
              <a:t>, </a:t>
            </a:r>
            <a:r>
              <a:rPr lang="en-US" sz="2400" b="1" dirty="0" smtClean="0">
                <a:solidFill>
                  <a:prstClr val="black"/>
                </a:solidFill>
              </a:rPr>
              <a:t>Commit</a:t>
            </a:r>
            <a:endParaRPr lang="en-US" sz="2400" b="1" dirty="0">
              <a:solidFill>
                <a:prstClr val="black"/>
              </a:solidFill>
            </a:endParaRPr>
          </a:p>
        </p:txBody>
      </p:sp>
      <p:sp>
        <p:nvSpPr>
          <p:cNvPr id="24" name="TextBox 23"/>
          <p:cNvSpPr txBox="1"/>
          <p:nvPr/>
        </p:nvSpPr>
        <p:spPr>
          <a:xfrm>
            <a:off x="6876256" y="2117906"/>
            <a:ext cx="2192052" cy="400110"/>
          </a:xfrm>
          <a:prstGeom prst="rect">
            <a:avLst/>
          </a:prstGeom>
          <a:noFill/>
        </p:spPr>
        <p:txBody>
          <a:bodyPr wrap="square" rtlCol="0">
            <a:spAutoFit/>
          </a:bodyPr>
          <a:lstStyle/>
          <a:p>
            <a:pPr algn="ctr"/>
            <a:r>
              <a:rPr lang="en-US" sz="2000" u="sng" dirty="0" smtClean="0">
                <a:solidFill>
                  <a:srgbClr val="C00000"/>
                </a:solidFill>
              </a:rPr>
              <a:t>Log-buffer</a:t>
            </a:r>
            <a:endParaRPr lang="en-US" sz="2000" u="sng" dirty="0">
              <a:solidFill>
                <a:srgbClr val="C00000"/>
              </a:solidFill>
            </a:endParaRPr>
          </a:p>
        </p:txBody>
      </p:sp>
      <p:sp>
        <p:nvSpPr>
          <p:cNvPr id="25" name="Rectangle 24"/>
          <p:cNvSpPr/>
          <p:nvPr/>
        </p:nvSpPr>
        <p:spPr>
          <a:xfrm>
            <a:off x="1979712" y="2492896"/>
            <a:ext cx="579825" cy="487288"/>
          </a:xfrm>
          <a:prstGeom prst="rect">
            <a:avLst/>
          </a:prstGeom>
          <a:solidFill>
            <a:schemeClr val="bg1"/>
          </a:solidFill>
          <a:ln w="349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smtClean="0">
                <a:solidFill>
                  <a:srgbClr val="FF0000"/>
                </a:solidFill>
              </a:rPr>
              <a:t>20</a:t>
            </a:r>
            <a:endParaRPr lang="en-US" sz="3200" dirty="0">
              <a:solidFill>
                <a:srgbClr val="FF0000"/>
              </a:solidFill>
            </a:endParaRPr>
          </a:p>
        </p:txBody>
      </p:sp>
      <p:sp>
        <p:nvSpPr>
          <p:cNvPr id="26" name="Rectangle 25"/>
          <p:cNvSpPr/>
          <p:nvPr/>
        </p:nvSpPr>
        <p:spPr>
          <a:xfrm>
            <a:off x="3491880" y="1700808"/>
            <a:ext cx="445644" cy="487288"/>
          </a:xfrm>
          <a:prstGeom prst="rect">
            <a:avLst/>
          </a:prstGeom>
          <a:solidFill>
            <a:schemeClr val="bg1"/>
          </a:solidFill>
          <a:ln w="349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smtClean="0">
                <a:solidFill>
                  <a:srgbClr val="FF0000"/>
                </a:solidFill>
              </a:rPr>
              <a:t>1</a:t>
            </a:r>
            <a:endParaRPr lang="en-US" sz="3200" dirty="0">
              <a:solidFill>
                <a:srgbClr val="FF0000"/>
              </a:solidFill>
            </a:endParaRPr>
          </a:p>
        </p:txBody>
      </p:sp>
      <p:sp>
        <p:nvSpPr>
          <p:cNvPr id="27" name="TextBox 26"/>
          <p:cNvSpPr txBox="1"/>
          <p:nvPr/>
        </p:nvSpPr>
        <p:spPr>
          <a:xfrm>
            <a:off x="4771979" y="2832144"/>
            <a:ext cx="648072" cy="461665"/>
          </a:xfrm>
          <a:prstGeom prst="rect">
            <a:avLst/>
          </a:prstGeom>
          <a:noFill/>
        </p:spPr>
        <p:txBody>
          <a:bodyPr wrap="square" rtlCol="0">
            <a:spAutoFit/>
          </a:bodyPr>
          <a:lstStyle/>
          <a:p>
            <a:r>
              <a:rPr lang="en-US" sz="2400" u="sng" dirty="0" err="1" smtClean="0">
                <a:solidFill>
                  <a:prstClr val="black"/>
                </a:solidFill>
              </a:rPr>
              <a:t>T2</a:t>
            </a:r>
            <a:endParaRPr lang="en-US" sz="2400" u="sng" dirty="0">
              <a:solidFill>
                <a:prstClr val="black"/>
              </a:solidFill>
            </a:endParaRPr>
          </a:p>
        </p:txBody>
      </p:sp>
      <p:sp>
        <p:nvSpPr>
          <p:cNvPr id="28" name="TextBox 27"/>
          <p:cNvSpPr txBox="1"/>
          <p:nvPr/>
        </p:nvSpPr>
        <p:spPr>
          <a:xfrm>
            <a:off x="971600" y="4062263"/>
            <a:ext cx="648072" cy="461665"/>
          </a:xfrm>
          <a:prstGeom prst="rect">
            <a:avLst/>
          </a:prstGeom>
          <a:noFill/>
        </p:spPr>
        <p:txBody>
          <a:bodyPr wrap="square" rtlCol="0">
            <a:spAutoFit/>
          </a:bodyPr>
          <a:lstStyle/>
          <a:p>
            <a:r>
              <a:rPr lang="en-US" sz="2400" u="sng" dirty="0" err="1" smtClean="0">
                <a:solidFill>
                  <a:prstClr val="black"/>
                </a:solidFill>
              </a:rPr>
              <a:t>T1</a:t>
            </a:r>
            <a:endParaRPr lang="en-US" sz="2400" u="sng" dirty="0">
              <a:solidFill>
                <a:prstClr val="black"/>
              </a:solidFill>
            </a:endParaRPr>
          </a:p>
        </p:txBody>
      </p:sp>
      <p:cxnSp>
        <p:nvCxnSpPr>
          <p:cNvPr id="30" name="Straight Arrow Connector 29"/>
          <p:cNvCxnSpPr>
            <a:stCxn id="27" idx="1"/>
            <a:endCxn id="5" idx="3"/>
          </p:cNvCxnSpPr>
          <p:nvPr/>
        </p:nvCxnSpPr>
        <p:spPr>
          <a:xfrm flipH="1" flipV="1">
            <a:off x="3995936" y="2708920"/>
            <a:ext cx="776043" cy="354057"/>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grpSp>
        <p:nvGrpSpPr>
          <p:cNvPr id="44" name="Group 43"/>
          <p:cNvGrpSpPr/>
          <p:nvPr/>
        </p:nvGrpSpPr>
        <p:grpSpPr>
          <a:xfrm>
            <a:off x="5085891" y="1172410"/>
            <a:ext cx="3878597" cy="2014275"/>
            <a:chOff x="5085891" y="1172410"/>
            <a:chExt cx="3878597" cy="2014275"/>
          </a:xfrm>
        </p:grpSpPr>
        <p:sp>
          <p:nvSpPr>
            <p:cNvPr id="23" name="Rectangle 22"/>
            <p:cNvSpPr/>
            <p:nvPr/>
          </p:nvSpPr>
          <p:spPr>
            <a:xfrm>
              <a:off x="8812519" y="1241140"/>
              <a:ext cx="151969" cy="243644"/>
            </a:xfrm>
            <a:prstGeom prst="rect">
              <a:avLst/>
            </a:prstGeom>
            <a:noFill/>
            <a:ln w="34925">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dirty="0">
                <a:solidFill>
                  <a:prstClr val="black"/>
                </a:solidFill>
              </a:endParaRPr>
            </a:p>
          </p:txBody>
        </p:sp>
        <p:sp>
          <p:nvSpPr>
            <p:cNvPr id="22" name="Rectangle 21"/>
            <p:cNvSpPr/>
            <p:nvPr/>
          </p:nvSpPr>
          <p:spPr>
            <a:xfrm>
              <a:off x="6648811" y="1232756"/>
              <a:ext cx="151969" cy="243644"/>
            </a:xfrm>
            <a:prstGeom prst="rect">
              <a:avLst/>
            </a:prstGeom>
            <a:noFill/>
            <a:ln w="34925">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dirty="0">
                <a:solidFill>
                  <a:prstClr val="black"/>
                </a:solidFill>
              </a:endParaRPr>
            </a:p>
          </p:txBody>
        </p:sp>
        <p:sp>
          <p:nvSpPr>
            <p:cNvPr id="6" name="Rectangle 5"/>
            <p:cNvSpPr/>
            <p:nvPr/>
          </p:nvSpPr>
          <p:spPr>
            <a:xfrm>
              <a:off x="5085891" y="1232756"/>
              <a:ext cx="1728192" cy="792088"/>
            </a:xfrm>
            <a:prstGeom prst="rect">
              <a:avLst/>
            </a:prstGeom>
            <a:noFill/>
            <a:ln w="349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7" name="Rectangle 6"/>
            <p:cNvSpPr/>
            <p:nvPr/>
          </p:nvSpPr>
          <p:spPr>
            <a:xfrm>
              <a:off x="7236296" y="1232756"/>
              <a:ext cx="1728192" cy="792088"/>
            </a:xfrm>
            <a:prstGeom prst="rect">
              <a:avLst/>
            </a:prstGeom>
            <a:noFill/>
            <a:ln w="349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5" name="TextBox 14"/>
            <p:cNvSpPr txBox="1"/>
            <p:nvPr/>
          </p:nvSpPr>
          <p:spPr>
            <a:xfrm>
              <a:off x="5364088" y="1196470"/>
              <a:ext cx="1359768" cy="400110"/>
            </a:xfrm>
            <a:prstGeom prst="rect">
              <a:avLst/>
            </a:prstGeom>
            <a:noFill/>
          </p:spPr>
          <p:txBody>
            <a:bodyPr wrap="square" rtlCol="0">
              <a:spAutoFit/>
            </a:bodyPr>
            <a:lstStyle/>
            <a:p>
              <a:pPr algn="ctr"/>
              <a:r>
                <a:rPr lang="en-US" sz="2000" u="sng" dirty="0" smtClean="0">
                  <a:solidFill>
                    <a:prstClr val="black"/>
                  </a:solidFill>
                </a:rPr>
                <a:t>Page</a:t>
              </a:r>
              <a:endParaRPr lang="en-US" sz="2000" u="sng" dirty="0">
                <a:solidFill>
                  <a:prstClr val="black"/>
                </a:solidFill>
              </a:endParaRPr>
            </a:p>
          </p:txBody>
        </p:sp>
        <p:sp>
          <p:nvSpPr>
            <p:cNvPr id="16" name="TextBox 15"/>
            <p:cNvSpPr txBox="1"/>
            <p:nvPr/>
          </p:nvSpPr>
          <p:spPr>
            <a:xfrm>
              <a:off x="7528916" y="1172410"/>
              <a:ext cx="1359768" cy="400110"/>
            </a:xfrm>
            <a:prstGeom prst="rect">
              <a:avLst/>
            </a:prstGeom>
            <a:noFill/>
          </p:spPr>
          <p:txBody>
            <a:bodyPr wrap="square" rtlCol="0">
              <a:spAutoFit/>
            </a:bodyPr>
            <a:lstStyle/>
            <a:p>
              <a:pPr algn="ctr"/>
              <a:r>
                <a:rPr lang="en-US" sz="2000" u="sng" dirty="0" smtClean="0">
                  <a:solidFill>
                    <a:prstClr val="black"/>
                  </a:solidFill>
                </a:rPr>
                <a:t>Page</a:t>
              </a:r>
              <a:endParaRPr lang="en-US" sz="2000" u="sng" dirty="0">
                <a:solidFill>
                  <a:prstClr val="black"/>
                </a:solidFill>
              </a:endParaRPr>
            </a:p>
          </p:txBody>
        </p:sp>
        <p:sp>
          <p:nvSpPr>
            <p:cNvPr id="20" name="Rectangle 19"/>
            <p:cNvSpPr/>
            <p:nvPr/>
          </p:nvSpPr>
          <p:spPr>
            <a:xfrm>
              <a:off x="7524328" y="1572520"/>
              <a:ext cx="468052" cy="376124"/>
            </a:xfrm>
            <a:prstGeom prst="rect">
              <a:avLst/>
            </a:prstGeom>
            <a:noFill/>
            <a:ln w="34925">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smtClean="0">
                  <a:solidFill>
                    <a:prstClr val="black"/>
                  </a:solidFill>
                </a:rPr>
                <a:t>Z</a:t>
              </a:r>
              <a:endParaRPr lang="en-US" sz="3200" dirty="0">
                <a:solidFill>
                  <a:prstClr val="black"/>
                </a:solidFill>
              </a:endParaRPr>
            </a:p>
          </p:txBody>
        </p:sp>
        <p:sp>
          <p:nvSpPr>
            <p:cNvPr id="21" name="Rectangle 20"/>
            <p:cNvSpPr/>
            <p:nvPr/>
          </p:nvSpPr>
          <p:spPr>
            <a:xfrm>
              <a:off x="5328084" y="1612716"/>
              <a:ext cx="468052" cy="376124"/>
            </a:xfrm>
            <a:prstGeom prst="rect">
              <a:avLst/>
            </a:prstGeom>
            <a:noFill/>
            <a:ln w="34925">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prstClr val="black"/>
                  </a:solidFill>
                </a:rPr>
                <a:t>M</a:t>
              </a:r>
            </a:p>
          </p:txBody>
        </p:sp>
        <p:cxnSp>
          <p:nvCxnSpPr>
            <p:cNvPr id="31" name="Straight Arrow Connector 30"/>
            <p:cNvCxnSpPr/>
            <p:nvPr/>
          </p:nvCxnSpPr>
          <p:spPr>
            <a:xfrm flipV="1">
              <a:off x="5339463" y="2317961"/>
              <a:ext cx="704509" cy="745017"/>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36" name="Straight Arrow Connector 35"/>
            <p:cNvCxnSpPr/>
            <p:nvPr/>
          </p:nvCxnSpPr>
          <p:spPr>
            <a:xfrm flipV="1">
              <a:off x="5491863" y="2389076"/>
              <a:ext cx="1096361" cy="797609"/>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grpSp>
      <p:cxnSp>
        <p:nvCxnSpPr>
          <p:cNvPr id="38" name="Straight Arrow Connector 37"/>
          <p:cNvCxnSpPr/>
          <p:nvPr/>
        </p:nvCxnSpPr>
        <p:spPr>
          <a:xfrm flipV="1">
            <a:off x="1295636" y="3140968"/>
            <a:ext cx="324036" cy="864096"/>
          </a:xfrm>
          <a:prstGeom prst="straightConnector1">
            <a:avLst/>
          </a:prstGeom>
          <a:ln w="28575">
            <a:solidFill>
              <a:schemeClr val="tx1"/>
            </a:solidFill>
            <a:prstDash val="sysDot"/>
            <a:tailEnd type="arrow"/>
          </a:ln>
        </p:spPr>
        <p:style>
          <a:lnRef idx="1">
            <a:schemeClr val="accent1"/>
          </a:lnRef>
          <a:fillRef idx="0">
            <a:schemeClr val="accent1"/>
          </a:fillRef>
          <a:effectRef idx="0">
            <a:schemeClr val="accent1"/>
          </a:effectRef>
          <a:fontRef idx="minor">
            <a:schemeClr val="tx1"/>
          </a:fontRef>
        </p:style>
      </p:cxnSp>
      <p:cxnSp>
        <p:nvCxnSpPr>
          <p:cNvPr id="41" name="Straight Arrow Connector 40"/>
          <p:cNvCxnSpPr/>
          <p:nvPr/>
        </p:nvCxnSpPr>
        <p:spPr>
          <a:xfrm flipV="1">
            <a:off x="1448036" y="2317961"/>
            <a:ext cx="1946590" cy="1839503"/>
          </a:xfrm>
          <a:prstGeom prst="straightConnector1">
            <a:avLst/>
          </a:prstGeom>
          <a:ln w="28575">
            <a:solidFill>
              <a:schemeClr val="tx1"/>
            </a:solidFill>
            <a:prstDash val="sysDot"/>
            <a:tailEnd type="arrow"/>
          </a:ln>
        </p:spPr>
        <p:style>
          <a:lnRef idx="1">
            <a:schemeClr val="accent1"/>
          </a:lnRef>
          <a:fillRef idx="0">
            <a:schemeClr val="accent1"/>
          </a:fillRef>
          <a:effectRef idx="0">
            <a:schemeClr val="accent1"/>
          </a:effectRef>
          <a:fontRef idx="minor">
            <a:schemeClr val="tx1"/>
          </a:fontRef>
        </p:style>
      </p:cxnSp>
      <p:sp>
        <p:nvSpPr>
          <p:cNvPr id="43" name="TextBox 42"/>
          <p:cNvSpPr txBox="1"/>
          <p:nvPr/>
        </p:nvSpPr>
        <p:spPr>
          <a:xfrm>
            <a:off x="1696831" y="4292883"/>
            <a:ext cx="5184576" cy="461665"/>
          </a:xfrm>
          <a:prstGeom prst="rect">
            <a:avLst/>
          </a:prstGeom>
          <a:noFill/>
        </p:spPr>
        <p:txBody>
          <a:bodyPr wrap="square" rtlCol="0">
            <a:spAutoFit/>
          </a:bodyPr>
          <a:lstStyle/>
          <a:p>
            <a:r>
              <a:rPr lang="en-US" sz="2400" dirty="0">
                <a:solidFill>
                  <a:prstClr val="black"/>
                </a:solidFill>
              </a:rPr>
              <a:t>i</a:t>
            </a:r>
            <a:r>
              <a:rPr lang="en-US" sz="2400" dirty="0" smtClean="0">
                <a:solidFill>
                  <a:prstClr val="black"/>
                </a:solidFill>
              </a:rPr>
              <a:t>mmediately exits if </a:t>
            </a:r>
            <a:r>
              <a:rPr lang="en-US" sz="2400" dirty="0" err="1" smtClean="0">
                <a:solidFill>
                  <a:prstClr val="black"/>
                </a:solidFill>
              </a:rPr>
              <a:t>durable-LSN</a:t>
            </a:r>
            <a:r>
              <a:rPr lang="en-US" sz="2400" dirty="0" err="1">
                <a:solidFill>
                  <a:prstClr val="black"/>
                </a:solidFill>
                <a:latin typeface="Times New Roman"/>
                <a:cs typeface="Times New Roman"/>
              </a:rPr>
              <a:t>≥</a:t>
            </a:r>
            <a:r>
              <a:rPr lang="en-US" sz="2400" dirty="0" err="1" smtClean="0">
                <a:solidFill>
                  <a:srgbClr val="FF0000"/>
                </a:solidFill>
              </a:rPr>
              <a:t>1</a:t>
            </a:r>
            <a:r>
              <a:rPr lang="en-US" sz="2400" dirty="0" smtClean="0">
                <a:solidFill>
                  <a:prstClr val="black"/>
                </a:solidFill>
              </a:rPr>
              <a:t>?</a:t>
            </a:r>
            <a:endParaRPr lang="en-US" sz="2400" dirty="0">
              <a:solidFill>
                <a:prstClr val="black"/>
              </a:solidFill>
            </a:endParaRPr>
          </a:p>
        </p:txBody>
      </p:sp>
      <p:sp>
        <p:nvSpPr>
          <p:cNvPr id="45" name="TextBox 44"/>
          <p:cNvSpPr txBox="1"/>
          <p:nvPr/>
        </p:nvSpPr>
        <p:spPr>
          <a:xfrm>
            <a:off x="6444208" y="2654801"/>
            <a:ext cx="502124" cy="523220"/>
          </a:xfrm>
          <a:prstGeom prst="rect">
            <a:avLst/>
          </a:prstGeom>
          <a:noFill/>
        </p:spPr>
        <p:txBody>
          <a:bodyPr wrap="square" rtlCol="0">
            <a:spAutoFit/>
          </a:bodyPr>
          <a:lstStyle/>
          <a:p>
            <a:r>
              <a:rPr lang="en-US" sz="2800" dirty="0" smtClean="0">
                <a:solidFill>
                  <a:srgbClr val="0000FF"/>
                </a:solidFill>
                <a:sym typeface="Wingdings"/>
              </a:rPr>
              <a:t></a:t>
            </a:r>
            <a:endParaRPr lang="en-US" sz="2800" dirty="0">
              <a:solidFill>
                <a:srgbClr val="0000FF"/>
              </a:solidFill>
            </a:endParaRPr>
          </a:p>
        </p:txBody>
      </p:sp>
    </p:spTree>
    <p:extLst>
      <p:ext uri="{BB962C8B-B14F-4D97-AF65-F5344CB8AC3E}">
        <p14:creationId xmlns:p14="http://schemas.microsoft.com/office/powerpoint/2010/main" val="7229673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barn(inVertical)">
                                      <p:cBhvr>
                                        <p:cTn id="7" dur="500"/>
                                        <p:tgtEl>
                                          <p:spTgt spid="26"/>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25"/>
                                        </p:tgtEl>
                                        <p:attrNameLst>
                                          <p:attrName>style.visibility</p:attrName>
                                        </p:attrNameLst>
                                      </p:cBhvr>
                                      <p:to>
                                        <p:strVal val="visible"/>
                                      </p:to>
                                    </p:set>
                                    <p:animEffect transition="in" filter="barn(inVertical)">
                                      <p:cBhvr>
                                        <p:cTn id="10" dur="500"/>
                                        <p:tgtEl>
                                          <p:spTgt spid="25"/>
                                        </p:tgtEl>
                                      </p:cBhvr>
                                    </p:animEffect>
                                  </p:childTnLst>
                                </p:cTn>
                              </p:par>
                              <p:par>
                                <p:cTn id="11" presetID="16" presetClass="entr" presetSubtype="21" fill="hold" nodeType="withEffect">
                                  <p:stCondLst>
                                    <p:cond delay="0"/>
                                  </p:stCondLst>
                                  <p:childTnLst>
                                    <p:set>
                                      <p:cBhvr>
                                        <p:cTn id="12" dur="1" fill="hold">
                                          <p:stCondLst>
                                            <p:cond delay="0"/>
                                          </p:stCondLst>
                                        </p:cTn>
                                        <p:tgtEl>
                                          <p:spTgt spid="30"/>
                                        </p:tgtEl>
                                        <p:attrNameLst>
                                          <p:attrName>style.visibility</p:attrName>
                                        </p:attrNameLst>
                                      </p:cBhvr>
                                      <p:to>
                                        <p:strVal val="visible"/>
                                      </p:to>
                                    </p:set>
                                    <p:animEffect transition="in" filter="barn(inVertical)">
                                      <p:cBhvr>
                                        <p:cTn id="13" dur="500"/>
                                        <p:tgtEl>
                                          <p:spTgt spid="30"/>
                                        </p:tgtEl>
                                      </p:cBhvr>
                                    </p:animEffect>
                                  </p:childTnLst>
                                </p:cTn>
                              </p:par>
                              <p:par>
                                <p:cTn id="14" presetID="16" presetClass="entr" presetSubtype="21" fill="hold" grpId="0" nodeType="withEffect">
                                  <p:stCondLst>
                                    <p:cond delay="0"/>
                                  </p:stCondLst>
                                  <p:childTnLst>
                                    <p:set>
                                      <p:cBhvr>
                                        <p:cTn id="15" dur="1" fill="hold">
                                          <p:stCondLst>
                                            <p:cond delay="0"/>
                                          </p:stCondLst>
                                        </p:cTn>
                                        <p:tgtEl>
                                          <p:spTgt spid="17"/>
                                        </p:tgtEl>
                                        <p:attrNameLst>
                                          <p:attrName>style.visibility</p:attrName>
                                        </p:attrNameLst>
                                      </p:cBhvr>
                                      <p:to>
                                        <p:strVal val="visible"/>
                                      </p:to>
                                    </p:set>
                                    <p:animEffect transition="in" filter="barn(inVertical)">
                                      <p:cBhvr>
                                        <p:cTn id="16" dur="500"/>
                                        <p:tgtEl>
                                          <p:spTgt spid="17"/>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4" fill="hold" nodeType="clickEffect">
                                  <p:stCondLst>
                                    <p:cond delay="0"/>
                                  </p:stCondLst>
                                  <p:childTnLst>
                                    <p:set>
                                      <p:cBhvr>
                                        <p:cTn id="20" dur="1" fill="hold">
                                          <p:stCondLst>
                                            <p:cond delay="0"/>
                                          </p:stCondLst>
                                        </p:cTn>
                                        <p:tgtEl>
                                          <p:spTgt spid="38"/>
                                        </p:tgtEl>
                                        <p:attrNameLst>
                                          <p:attrName>style.visibility</p:attrName>
                                        </p:attrNameLst>
                                      </p:cBhvr>
                                      <p:to>
                                        <p:strVal val="visible"/>
                                      </p:to>
                                    </p:set>
                                    <p:animEffect transition="in" filter="wipe(down)">
                                      <p:cBhvr>
                                        <p:cTn id="21" dur="500"/>
                                        <p:tgtEl>
                                          <p:spTgt spid="38"/>
                                        </p:tgtEl>
                                      </p:cBhvr>
                                    </p:animEffect>
                                  </p:childTnLst>
                                </p:cTn>
                              </p:par>
                              <p:par>
                                <p:cTn id="22" presetID="22" presetClass="entr" presetSubtype="4" fill="hold" nodeType="withEffect">
                                  <p:stCondLst>
                                    <p:cond delay="0"/>
                                  </p:stCondLst>
                                  <p:childTnLst>
                                    <p:set>
                                      <p:cBhvr>
                                        <p:cTn id="23" dur="1" fill="hold">
                                          <p:stCondLst>
                                            <p:cond delay="0"/>
                                          </p:stCondLst>
                                        </p:cTn>
                                        <p:tgtEl>
                                          <p:spTgt spid="41"/>
                                        </p:tgtEl>
                                        <p:attrNameLst>
                                          <p:attrName>style.visibility</p:attrName>
                                        </p:attrNameLst>
                                      </p:cBhvr>
                                      <p:to>
                                        <p:strVal val="visible"/>
                                      </p:to>
                                    </p:set>
                                    <p:animEffect transition="in" filter="wipe(down)">
                                      <p:cBhvr>
                                        <p:cTn id="24" dur="500"/>
                                        <p:tgtEl>
                                          <p:spTgt spid="41"/>
                                        </p:tgtEl>
                                      </p:cBhvr>
                                    </p:animEffect>
                                  </p:childTnLst>
                                </p:cTn>
                              </p:par>
                            </p:childTnLst>
                          </p:cTn>
                        </p:par>
                        <p:par>
                          <p:cTn id="25" fill="hold">
                            <p:stCondLst>
                              <p:cond delay="500"/>
                            </p:stCondLst>
                            <p:childTnLst>
                              <p:par>
                                <p:cTn id="26" presetID="22" presetClass="entr" presetSubtype="4" fill="hold" grpId="0" nodeType="afterEffect">
                                  <p:stCondLst>
                                    <p:cond delay="0"/>
                                  </p:stCondLst>
                                  <p:childTnLst>
                                    <p:set>
                                      <p:cBhvr>
                                        <p:cTn id="27" dur="1" fill="hold">
                                          <p:stCondLst>
                                            <p:cond delay="0"/>
                                          </p:stCondLst>
                                        </p:cTn>
                                        <p:tgtEl>
                                          <p:spTgt spid="43"/>
                                        </p:tgtEl>
                                        <p:attrNameLst>
                                          <p:attrName>style.visibility</p:attrName>
                                        </p:attrNameLst>
                                      </p:cBhvr>
                                      <p:to>
                                        <p:strVal val="visible"/>
                                      </p:to>
                                    </p:set>
                                    <p:animEffect transition="in" filter="wipe(down)">
                                      <p:cBhvr>
                                        <p:cTn id="28" dur="500"/>
                                        <p:tgtEl>
                                          <p:spTgt spid="43"/>
                                        </p:tgtEl>
                                      </p:cBhvr>
                                    </p:animEffect>
                                  </p:childTnLst>
                                </p:cTn>
                              </p:par>
                            </p:childTnLst>
                          </p:cTn>
                        </p:par>
                        <p:par>
                          <p:cTn id="29" fill="hold">
                            <p:stCondLst>
                              <p:cond delay="1000"/>
                            </p:stCondLst>
                            <p:childTnLst>
                              <p:par>
                                <p:cTn id="30" presetID="1" presetClass="entr" presetSubtype="0" fill="hold" grpId="0" nodeType="afterEffect">
                                  <p:stCondLst>
                                    <p:cond delay="0"/>
                                  </p:stCondLst>
                                  <p:childTnLst>
                                    <p:set>
                                      <p:cBhvr>
                                        <p:cTn id="31" dur="1" fill="hold">
                                          <p:stCondLst>
                                            <p:cond delay="0"/>
                                          </p:stCondLst>
                                        </p:cTn>
                                        <p:tgtEl>
                                          <p:spTgt spid="45"/>
                                        </p:tgtEl>
                                        <p:attrNameLst>
                                          <p:attrName>style.visibility</p:attrName>
                                        </p:attrNameLst>
                                      </p:cBhvr>
                                      <p:to>
                                        <p:strVal val="visible"/>
                                      </p:to>
                                    </p:set>
                                  </p:childTnLst>
                                </p:cTn>
                              </p:par>
                            </p:childTnLst>
                          </p:cTn>
                        </p:par>
                      </p:childTnLst>
                    </p:cTn>
                  </p:par>
                  <p:par>
                    <p:cTn id="32" fill="hold">
                      <p:stCondLst>
                        <p:cond delay="indefinite"/>
                      </p:stCondLst>
                      <p:childTnLst>
                        <p:par>
                          <p:cTn id="33" fill="hold">
                            <p:stCondLst>
                              <p:cond delay="0"/>
                            </p:stCondLst>
                            <p:childTnLst>
                              <p:par>
                                <p:cTn id="34" presetID="16" presetClass="entr" presetSubtype="21" fill="hold" nodeType="clickEffect">
                                  <p:stCondLst>
                                    <p:cond delay="0"/>
                                  </p:stCondLst>
                                  <p:childTnLst>
                                    <p:set>
                                      <p:cBhvr>
                                        <p:cTn id="35" dur="1" fill="hold">
                                          <p:stCondLst>
                                            <p:cond delay="0"/>
                                          </p:stCondLst>
                                        </p:cTn>
                                        <p:tgtEl>
                                          <p:spTgt spid="44"/>
                                        </p:tgtEl>
                                        <p:attrNameLst>
                                          <p:attrName>style.visibility</p:attrName>
                                        </p:attrNameLst>
                                      </p:cBhvr>
                                      <p:to>
                                        <p:strVal val="visible"/>
                                      </p:to>
                                    </p:set>
                                    <p:animEffect transition="in" filter="barn(inVertical)">
                                      <p:cBhvr>
                                        <p:cTn id="36" dur="500"/>
                                        <p:tgtEl>
                                          <p:spTgt spid="44"/>
                                        </p:tgtEl>
                                      </p:cBhvr>
                                    </p:animEffect>
                                  </p:childTnLst>
                                </p:cTn>
                              </p:par>
                            </p:childTnLst>
                          </p:cTn>
                        </p:par>
                        <p:par>
                          <p:cTn id="37" fill="hold">
                            <p:stCondLst>
                              <p:cond delay="500"/>
                            </p:stCondLst>
                            <p:childTnLst>
                              <p:par>
                                <p:cTn id="38" presetID="22" presetClass="entr" presetSubtype="4" fill="hold" grpId="0" nodeType="afterEffect">
                                  <p:stCondLst>
                                    <p:cond delay="0"/>
                                  </p:stCondLst>
                                  <p:childTnLst>
                                    <p:set>
                                      <p:cBhvr>
                                        <p:cTn id="39" dur="1" fill="hold">
                                          <p:stCondLst>
                                            <p:cond delay="0"/>
                                          </p:stCondLst>
                                        </p:cTn>
                                        <p:tgtEl>
                                          <p:spTgt spid="18"/>
                                        </p:tgtEl>
                                        <p:attrNameLst>
                                          <p:attrName>style.visibility</p:attrName>
                                        </p:attrNameLst>
                                      </p:cBhvr>
                                      <p:to>
                                        <p:strVal val="visible"/>
                                      </p:to>
                                    </p:set>
                                    <p:animEffect transition="in" filter="wipe(down)">
                                      <p:cBhvr>
                                        <p:cTn id="40" dur="500"/>
                                        <p:tgtEl>
                                          <p:spTgt spid="18"/>
                                        </p:tgtEl>
                                      </p:cBhvr>
                                    </p:animEffect>
                                  </p:childTnLst>
                                </p:cTn>
                              </p:par>
                              <p:par>
                                <p:cTn id="41" presetID="22" presetClass="entr" presetSubtype="4" fill="hold" grpId="0" nodeType="withEffect">
                                  <p:stCondLst>
                                    <p:cond delay="0"/>
                                  </p:stCondLst>
                                  <p:childTnLst>
                                    <p:set>
                                      <p:cBhvr>
                                        <p:cTn id="42" dur="1" fill="hold">
                                          <p:stCondLst>
                                            <p:cond delay="0"/>
                                          </p:stCondLst>
                                        </p:cTn>
                                        <p:tgtEl>
                                          <p:spTgt spid="19"/>
                                        </p:tgtEl>
                                        <p:attrNameLst>
                                          <p:attrName>style.visibility</p:attrName>
                                        </p:attrNameLst>
                                      </p:cBhvr>
                                      <p:to>
                                        <p:strVal val="visible"/>
                                      </p:to>
                                    </p:set>
                                    <p:animEffect transition="in" filter="wipe(down)">
                                      <p:cBhvr>
                                        <p:cTn id="43" dur="500"/>
                                        <p:tgtEl>
                                          <p:spTgt spid="19"/>
                                        </p:tgtEl>
                                      </p:cBhvr>
                                    </p:animEffect>
                                  </p:childTnLst>
                                </p:cTn>
                              </p:par>
                            </p:childTnLst>
                          </p:cTn>
                        </p:par>
                      </p:childTnLst>
                    </p:cTn>
                  </p:par>
                  <p:par>
                    <p:cTn id="44" fill="hold">
                      <p:stCondLst>
                        <p:cond delay="indefinite"/>
                      </p:stCondLst>
                      <p:childTnLst>
                        <p:par>
                          <p:cTn id="45" fill="hold">
                            <p:stCondLst>
                              <p:cond delay="0"/>
                            </p:stCondLst>
                            <p:childTnLst>
                              <p:par>
                                <p:cTn id="46" presetID="1" presetClass="entr" presetSubtype="0" fill="hold" grpId="0" nodeType="clickEffect">
                                  <p:stCondLst>
                                    <p:cond delay="0"/>
                                  </p:stCondLst>
                                  <p:childTnLst>
                                    <p:set>
                                      <p:cBhvr>
                                        <p:cTn id="47"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17" grpId="0" animBg="1"/>
      <p:bldP spid="18" grpId="0" animBg="1"/>
      <p:bldP spid="19" grpId="0" animBg="1"/>
      <p:bldP spid="25" grpId="0" animBg="1"/>
      <p:bldP spid="26" grpId="0" animBg="1"/>
      <p:bldP spid="43" grpId="0"/>
      <p:bldP spid="45"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400" dirty="0" smtClean="0"/>
              <a:t>Our Prior Work: Foster B-trees</a:t>
            </a:r>
            <a:endParaRPr lang="en-US" sz="4000" dirty="0">
              <a:latin typeface="Times New Roman" pitchFamily="18" charset="0"/>
              <a:cs typeface="Times New Roman" pitchFamily="18" charset="0"/>
            </a:endParaRPr>
          </a:p>
        </p:txBody>
      </p:sp>
      <p:sp>
        <p:nvSpPr>
          <p:cNvPr id="3" name="Content Placeholder 2"/>
          <p:cNvSpPr>
            <a:spLocks noGrp="1"/>
          </p:cNvSpPr>
          <p:nvPr>
            <p:ph sz="quarter" idx="1"/>
          </p:nvPr>
        </p:nvSpPr>
        <p:spPr>
          <a:xfrm>
            <a:off x="457200" y="1342256"/>
            <a:ext cx="8229600" cy="3526904"/>
          </a:xfrm>
        </p:spPr>
        <p:txBody>
          <a:bodyPr/>
          <a:lstStyle/>
          <a:p>
            <a:r>
              <a:rPr lang="en-US" dirty="0" smtClean="0"/>
              <a:t>Foster Relationship</a:t>
            </a:r>
          </a:p>
          <a:p>
            <a:r>
              <a:rPr lang="en-US" dirty="0" smtClean="0"/>
              <a:t>Fence Keys</a:t>
            </a:r>
          </a:p>
          <a:p>
            <a:r>
              <a:rPr lang="en-US" dirty="0" smtClean="0"/>
              <a:t>Simple Prefix Compression</a:t>
            </a:r>
          </a:p>
          <a:p>
            <a:r>
              <a:rPr lang="en-US" dirty="0" smtClean="0"/>
              <a:t>Poor-man's Normalized Keys</a:t>
            </a:r>
          </a:p>
          <a:p>
            <a:r>
              <a:rPr lang="en-US" dirty="0" smtClean="0"/>
              <a:t>Efficient yet Exhaustive Verification</a:t>
            </a:r>
          </a:p>
        </p:txBody>
      </p:sp>
      <p:sp>
        <p:nvSpPr>
          <p:cNvPr id="9" name="TextBox 8"/>
          <p:cNvSpPr txBox="1"/>
          <p:nvPr/>
        </p:nvSpPr>
        <p:spPr>
          <a:xfrm>
            <a:off x="2555776" y="6165304"/>
            <a:ext cx="6043409" cy="369332"/>
          </a:xfrm>
          <a:prstGeom prst="rect">
            <a:avLst/>
          </a:prstGeom>
          <a:noFill/>
        </p:spPr>
        <p:txBody>
          <a:bodyPr wrap="square" rtlCol="0">
            <a:spAutoFit/>
          </a:bodyPr>
          <a:lstStyle/>
          <a:p>
            <a:r>
              <a:rPr lang="en-US" i="1" dirty="0" smtClean="0">
                <a:solidFill>
                  <a:prstClr val="black"/>
                </a:solidFill>
              </a:rPr>
              <a:t>On Sun Niagara. </a:t>
            </a:r>
            <a:r>
              <a:rPr lang="en-US" b="1" i="1" u="sng" dirty="0" smtClean="0">
                <a:solidFill>
                  <a:prstClr val="black"/>
                </a:solidFill>
              </a:rPr>
              <a:t>Tested without locks</a:t>
            </a:r>
            <a:r>
              <a:rPr lang="en-US" i="1" dirty="0" smtClean="0">
                <a:solidFill>
                  <a:prstClr val="black"/>
                </a:solidFill>
              </a:rPr>
              <a:t>. only latches.</a:t>
            </a:r>
            <a:endParaRPr lang="en-US" i="1" dirty="0">
              <a:solidFill>
                <a:prstClr val="black"/>
              </a:solidFill>
            </a:endParaRPr>
          </a:p>
        </p:txBody>
      </p:sp>
      <p:graphicFrame>
        <p:nvGraphicFramePr>
          <p:cNvPr id="10" name="Table 9"/>
          <p:cNvGraphicFramePr>
            <a:graphicFrameLocks noGrp="1"/>
          </p:cNvGraphicFramePr>
          <p:nvPr>
            <p:extLst>
              <p:ext uri="{D42A27DB-BD31-4B8C-83A1-F6EECF244321}">
                <p14:modId xmlns:p14="http://schemas.microsoft.com/office/powerpoint/2010/main" val="300570715"/>
              </p:ext>
            </p:extLst>
          </p:nvPr>
        </p:nvGraphicFramePr>
        <p:xfrm>
          <a:off x="1187624" y="5178896"/>
          <a:ext cx="6696744" cy="914400"/>
        </p:xfrm>
        <a:graphic>
          <a:graphicData uri="http://schemas.openxmlformats.org/drawingml/2006/table">
            <a:tbl>
              <a:tblPr firstRow="1" bandRow="1">
                <a:tableStyleId>{5C22544A-7EE6-4342-B048-85BDC9FD1C3A}</a:tableStyleId>
              </a:tblPr>
              <a:tblGrid>
                <a:gridCol w="3078342"/>
                <a:gridCol w="3618402"/>
              </a:tblGrid>
              <a:tr h="370840">
                <a:tc>
                  <a:txBody>
                    <a:bodyPr/>
                    <a:lstStyle/>
                    <a:p>
                      <a:pPr algn="ctr"/>
                      <a:r>
                        <a:rPr lang="en-US" sz="2400" baseline="0" dirty="0" smtClean="0"/>
                        <a:t>Low Latch Contention</a:t>
                      </a:r>
                      <a:endParaRPr lang="en-US" sz="2400" dirty="0"/>
                    </a:p>
                  </a:txBody>
                  <a:tcPr/>
                </a:tc>
                <a:tc>
                  <a:txBody>
                    <a:bodyPr/>
                    <a:lstStyle/>
                    <a:p>
                      <a:pPr algn="ctr"/>
                      <a:r>
                        <a:rPr lang="en-US" sz="2400" dirty="0" smtClean="0"/>
                        <a:t>High Latch Contention</a:t>
                      </a:r>
                      <a:endParaRPr lang="en-US" sz="2400" dirty="0"/>
                    </a:p>
                  </a:txBody>
                  <a:tcPr/>
                </a:tc>
              </a:tr>
              <a:tr h="370840">
                <a:tc>
                  <a:txBody>
                    <a:bodyPr/>
                    <a:lstStyle/>
                    <a:p>
                      <a:pPr algn="ctr"/>
                      <a:r>
                        <a:rPr lang="en-US" sz="2400" b="1" dirty="0" smtClean="0">
                          <a:solidFill>
                            <a:srgbClr val="0000FF"/>
                          </a:solidFill>
                        </a:rPr>
                        <a:t>2-</a:t>
                      </a:r>
                      <a:r>
                        <a:rPr lang="en-US" sz="2400" b="1" dirty="0" err="1" smtClean="0">
                          <a:solidFill>
                            <a:srgbClr val="0000FF"/>
                          </a:solidFill>
                        </a:rPr>
                        <a:t>3x</a:t>
                      </a:r>
                      <a:r>
                        <a:rPr lang="en-US" sz="2400" b="1" dirty="0" smtClean="0">
                          <a:solidFill>
                            <a:srgbClr val="0000FF"/>
                          </a:solidFill>
                        </a:rPr>
                        <a:t> </a:t>
                      </a:r>
                      <a:r>
                        <a:rPr lang="en-US" sz="2400" b="1" dirty="0" smtClean="0">
                          <a:solidFill>
                            <a:schemeClr val="tx1"/>
                          </a:solidFill>
                        </a:rPr>
                        <a:t>speed-up</a:t>
                      </a:r>
                      <a:endParaRPr lang="en-US" sz="2400" b="1" dirty="0">
                        <a:solidFill>
                          <a:schemeClr val="tx1"/>
                        </a:solidFill>
                      </a:endParaRPr>
                    </a:p>
                  </a:txBody>
                  <a:tcPr/>
                </a:tc>
                <a:tc>
                  <a:txBody>
                    <a:bodyPr/>
                    <a:lstStyle/>
                    <a:p>
                      <a:pPr algn="ctr"/>
                      <a:r>
                        <a:rPr lang="en-US" sz="2400" b="1" dirty="0" err="1" smtClean="0">
                          <a:solidFill>
                            <a:srgbClr val="0000FF"/>
                          </a:solidFill>
                        </a:rPr>
                        <a:t>6x</a:t>
                      </a:r>
                      <a:r>
                        <a:rPr lang="en-US" sz="2400" b="1" dirty="0" smtClean="0">
                          <a:solidFill>
                            <a:srgbClr val="0000FF"/>
                          </a:solidFill>
                        </a:rPr>
                        <a:t> </a:t>
                      </a:r>
                      <a:r>
                        <a:rPr lang="en-US" sz="2400" b="1" dirty="0" smtClean="0">
                          <a:solidFill>
                            <a:schemeClr val="tx1"/>
                          </a:solidFill>
                        </a:rPr>
                        <a:t>speedup</a:t>
                      </a:r>
                      <a:endParaRPr lang="en-US" sz="2400" b="1" dirty="0">
                        <a:solidFill>
                          <a:schemeClr val="tx1"/>
                        </a:solidFill>
                      </a:endParaRPr>
                    </a:p>
                  </a:txBody>
                  <a:tcPr/>
                </a:tc>
              </a:tr>
            </a:tbl>
          </a:graphicData>
        </a:graphic>
      </p:graphicFrame>
      <p:sp>
        <p:nvSpPr>
          <p:cNvPr id="11" name="TextBox 10"/>
          <p:cNvSpPr txBox="1"/>
          <p:nvPr/>
        </p:nvSpPr>
        <p:spPr>
          <a:xfrm>
            <a:off x="179512" y="4725144"/>
            <a:ext cx="8820472" cy="461665"/>
          </a:xfrm>
          <a:prstGeom prst="rect">
            <a:avLst/>
          </a:prstGeom>
          <a:noFill/>
        </p:spPr>
        <p:txBody>
          <a:bodyPr wrap="square" rtlCol="0">
            <a:spAutoFit/>
          </a:bodyPr>
          <a:lstStyle/>
          <a:p>
            <a:r>
              <a:rPr lang="en-US" sz="2400" b="1" dirty="0" smtClean="0">
                <a:solidFill>
                  <a:prstClr val="black"/>
                </a:solidFill>
              </a:rPr>
              <a:t>Implemented by modifying Shore-MT and compared with it</a:t>
            </a:r>
            <a:r>
              <a:rPr lang="en-US" sz="2400" b="1" dirty="0">
                <a:solidFill>
                  <a:prstClr val="black"/>
                </a:solidFill>
              </a:rPr>
              <a:t>:</a:t>
            </a:r>
          </a:p>
        </p:txBody>
      </p:sp>
      <p:sp>
        <p:nvSpPr>
          <p:cNvPr id="4" name="Rectangle 3"/>
          <p:cNvSpPr/>
          <p:nvPr/>
        </p:nvSpPr>
        <p:spPr>
          <a:xfrm>
            <a:off x="7682853" y="764704"/>
            <a:ext cx="1375889" cy="400110"/>
          </a:xfrm>
          <a:prstGeom prst="rect">
            <a:avLst/>
          </a:prstGeom>
        </p:spPr>
        <p:txBody>
          <a:bodyPr wrap="none">
            <a:spAutoFit/>
          </a:bodyPr>
          <a:lstStyle/>
          <a:p>
            <a:r>
              <a:rPr lang="en-US" sz="2000" b="1" dirty="0">
                <a:latin typeface="Times New Roman" pitchFamily="18" charset="0"/>
                <a:cs typeface="Times New Roman" pitchFamily="18" charset="0"/>
              </a:rPr>
              <a:t>[</a:t>
            </a:r>
            <a:r>
              <a:rPr lang="en-US" sz="2000" b="1" dirty="0" err="1">
                <a:latin typeface="Times New Roman" pitchFamily="18" charset="0"/>
                <a:cs typeface="Times New Roman" pitchFamily="18" charset="0"/>
              </a:rPr>
              <a:t>TODS'12</a:t>
            </a:r>
            <a:r>
              <a:rPr lang="en-US" sz="2000" b="1" dirty="0">
                <a:latin typeface="Times New Roman" pitchFamily="18" charset="0"/>
                <a:cs typeface="Times New Roman" pitchFamily="18" charset="0"/>
              </a:rPr>
              <a:t>]</a:t>
            </a:r>
            <a:endParaRPr lang="en-US" sz="2000" b="1" dirty="0"/>
          </a:p>
        </p:txBody>
      </p:sp>
    </p:spTree>
    <p:extLst>
      <p:ext uri="{BB962C8B-B14F-4D97-AF65-F5344CB8AC3E}">
        <p14:creationId xmlns:p14="http://schemas.microsoft.com/office/powerpoint/2010/main" val="4013522881"/>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395536" y="1124744"/>
            <a:ext cx="7344816" cy="5675540"/>
          </a:xfrm>
        </p:spPr>
      </p:pic>
      <p:sp>
        <p:nvSpPr>
          <p:cNvPr id="2" name="Title 1"/>
          <p:cNvSpPr>
            <a:spLocks noGrp="1"/>
          </p:cNvSpPr>
          <p:nvPr>
            <p:ph type="title"/>
          </p:nvPr>
        </p:nvSpPr>
        <p:spPr>
          <a:xfrm>
            <a:off x="457200" y="188913"/>
            <a:ext cx="8435280" cy="935831"/>
          </a:xfrm>
        </p:spPr>
        <p:txBody>
          <a:bodyPr/>
          <a:lstStyle/>
          <a:p>
            <a:r>
              <a:rPr lang="en-US" sz="4400" dirty="0" smtClean="0"/>
              <a:t>Deadlock Victim &amp; Flush Pipeline</a:t>
            </a:r>
            <a:endParaRPr lang="en-US" sz="4400" dirty="0"/>
          </a:p>
        </p:txBody>
      </p:sp>
    </p:spTree>
    <p:extLst>
      <p:ext uri="{BB962C8B-B14F-4D97-AF65-F5344CB8AC3E}">
        <p14:creationId xmlns:p14="http://schemas.microsoft.com/office/powerpoint/2010/main" val="1299901315"/>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611560" y="1124744"/>
            <a:ext cx="7272808" cy="5619898"/>
          </a:xfrm>
        </p:spPr>
      </p:pic>
      <p:sp>
        <p:nvSpPr>
          <p:cNvPr id="2" name="Title 1"/>
          <p:cNvSpPr>
            <a:spLocks noGrp="1"/>
          </p:cNvSpPr>
          <p:nvPr>
            <p:ph type="title"/>
          </p:nvPr>
        </p:nvSpPr>
        <p:spPr/>
        <p:txBody>
          <a:bodyPr/>
          <a:lstStyle/>
          <a:p>
            <a:r>
              <a:rPr lang="en-US" dirty="0" smtClean="0"/>
              <a:t>Victim </a:t>
            </a:r>
            <a:r>
              <a:rPr lang="en-US" dirty="0"/>
              <a:t>&amp; Flush </a:t>
            </a:r>
            <a:r>
              <a:rPr lang="en-US" dirty="0" smtClean="0"/>
              <a:t>Pipeline (Cont'd)</a:t>
            </a:r>
            <a:endParaRPr lang="en-US" dirty="0"/>
          </a:p>
        </p:txBody>
      </p:sp>
    </p:spTree>
    <p:extLst>
      <p:ext uri="{BB962C8B-B14F-4D97-AF65-F5344CB8AC3E}">
        <p14:creationId xmlns:p14="http://schemas.microsoft.com/office/powerpoint/2010/main" val="94695028"/>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Dreadlock + </a:t>
            </a:r>
            <a:r>
              <a:rPr lang="en-US" dirty="0" err="1" smtClean="0"/>
              <a:t>Backoff</a:t>
            </a:r>
            <a:r>
              <a:rPr lang="en-US" dirty="0" smtClean="0"/>
              <a:t> on Sleep </a:t>
            </a:r>
            <a:endParaRPr lang="en-US" dirty="0"/>
          </a:p>
        </p:txBody>
      </p:sp>
      <p:sp>
        <p:nvSpPr>
          <p:cNvPr id="5" name="Content Placeholder 2"/>
          <p:cNvSpPr>
            <a:spLocks noGrp="1"/>
          </p:cNvSpPr>
          <p:nvPr>
            <p:ph sz="quarter" idx="1"/>
          </p:nvPr>
        </p:nvSpPr>
        <p:spPr>
          <a:xfrm>
            <a:off x="457200" y="1006624"/>
            <a:ext cx="8686800" cy="838200"/>
          </a:xfrm>
        </p:spPr>
        <p:txBody>
          <a:bodyPr>
            <a:normAutofit fontScale="92500"/>
          </a:bodyPr>
          <a:lstStyle/>
          <a:p>
            <a:r>
              <a:rPr lang="en-US" dirty="0" smtClean="0"/>
              <a:t>TPC-B, Lazy commit, SSD, </a:t>
            </a:r>
            <a:r>
              <a:rPr lang="en-US" dirty="0" err="1" smtClean="0"/>
              <a:t>Xct</a:t>
            </a:r>
            <a:r>
              <a:rPr lang="en-US" dirty="0" smtClean="0"/>
              <a:t>-chain max 100k</a:t>
            </a:r>
            <a:endParaRPr lang="en-US" dirty="0"/>
          </a:p>
        </p:txBody>
      </p:sp>
      <p:graphicFrame>
        <p:nvGraphicFramePr>
          <p:cNvPr id="23555" name="Object 3"/>
          <p:cNvGraphicFramePr>
            <a:graphicFrameLocks noChangeAspect="1"/>
          </p:cNvGraphicFramePr>
          <p:nvPr>
            <p:extLst>
              <p:ext uri="{D42A27DB-BD31-4B8C-83A1-F6EECF244321}">
                <p14:modId xmlns:p14="http://schemas.microsoft.com/office/powerpoint/2010/main" val="3559612336"/>
              </p:ext>
            </p:extLst>
          </p:nvPr>
        </p:nvGraphicFramePr>
        <p:xfrm>
          <a:off x="685800" y="1530722"/>
          <a:ext cx="7239000" cy="5066630"/>
        </p:xfrm>
        <a:graphic>
          <a:graphicData uri="http://schemas.openxmlformats.org/presentationml/2006/ole">
            <mc:AlternateContent xmlns:mc="http://schemas.openxmlformats.org/markup-compatibility/2006">
              <mc:Choice xmlns:v="urn:schemas-microsoft-com:vml" Requires="v">
                <p:oleObj spid="_x0000_s163981" name="Acrobat Document" r:id="rId3" imgW="10045800" imgH="7756920" progId="AcroExch.Document.7">
                  <p:embed/>
                </p:oleObj>
              </mc:Choice>
              <mc:Fallback>
                <p:oleObj name="Acrobat Document" r:id="rId3" imgW="10045800" imgH="7756920" progId="AcroExch.Document.7">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t="2357" r="18205" b="23576"/>
                      <a:stretch>
                        <a:fillRect/>
                      </a:stretch>
                    </p:blipFill>
                    <p:spPr bwMode="auto">
                      <a:xfrm>
                        <a:off x="685800" y="1530722"/>
                        <a:ext cx="7239000" cy="50666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extLst>
      <p:ext uri="{BB962C8B-B14F-4D97-AF65-F5344CB8AC3E}">
        <p14:creationId xmlns:p14="http://schemas.microsoft.com/office/powerpoint/2010/main" val="1979436023"/>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Related Work: H-Store/</a:t>
            </a:r>
            <a:r>
              <a:rPr lang="en-US" dirty="0" err="1" smtClean="0"/>
              <a:t>VoltDB</a:t>
            </a:r>
            <a:endParaRPr lang="en-US" dirty="0"/>
          </a:p>
        </p:txBody>
      </p:sp>
      <p:sp>
        <p:nvSpPr>
          <p:cNvPr id="51" name="Rectangle 37"/>
          <p:cNvSpPr txBox="1">
            <a:spLocks noChangeArrowheads="1"/>
          </p:cNvSpPr>
          <p:nvPr/>
        </p:nvSpPr>
        <p:spPr>
          <a:xfrm>
            <a:off x="539551" y="1340768"/>
            <a:ext cx="7992889" cy="1448367"/>
          </a:xfrm>
          <a:prstGeom prst="rect">
            <a:avLst/>
          </a:prstGeom>
          <a:noFill/>
          <a:ln/>
        </p:spPr>
        <p:txBody>
          <a:bodyPr vert="horz">
            <a:normAutofit/>
          </a:bodyPr>
          <a:lstStyle>
            <a:lvl1pPr marL="274320" indent="-274320" algn="l" rtl="0" eaLnBrk="1" latinLnBrk="0" hangingPunct="1">
              <a:spcBef>
                <a:spcPts val="580"/>
              </a:spcBef>
              <a:buClr>
                <a:schemeClr val="accent1"/>
              </a:buClr>
              <a:buSzPct val="85000"/>
              <a:buFont typeface="Wingdings 2"/>
              <a:buChar char=""/>
              <a:defRPr kumimoji="0" sz="4000" kern="1200">
                <a:solidFill>
                  <a:schemeClr val="tx1"/>
                </a:solidFill>
                <a:latin typeface="+mn-lt"/>
                <a:ea typeface="+mn-ea"/>
                <a:cs typeface="+mn-cs"/>
              </a:defRPr>
            </a:lvl1pPr>
            <a:lvl2pPr marL="548640" indent="-228600" algn="l" rtl="0" eaLnBrk="1" latinLnBrk="0" hangingPunct="1">
              <a:spcBef>
                <a:spcPts val="370"/>
              </a:spcBef>
              <a:buClr>
                <a:schemeClr val="accent2"/>
              </a:buClr>
              <a:buSzPct val="85000"/>
              <a:buFont typeface="Wingdings 2"/>
              <a:buChar char=""/>
              <a:defRPr kumimoji="0" sz="4000" kern="1200">
                <a:solidFill>
                  <a:schemeClr val="tx1"/>
                </a:solidFill>
                <a:latin typeface="+mn-lt"/>
                <a:ea typeface="+mn-ea"/>
                <a:cs typeface="+mn-cs"/>
              </a:defRPr>
            </a:lvl2pPr>
            <a:lvl3pPr marL="822960" indent="-228600" algn="l" rtl="0" eaLnBrk="1" latinLnBrk="0" hangingPunct="1">
              <a:spcBef>
                <a:spcPts val="370"/>
              </a:spcBef>
              <a:buClr>
                <a:schemeClr val="accent1">
                  <a:tint val="60000"/>
                </a:schemeClr>
              </a:buClr>
              <a:buSzPct val="85000"/>
              <a:buFont typeface="Wingdings 2"/>
              <a:buChar char=""/>
              <a:defRPr kumimoji="0" sz="3600" kern="1200">
                <a:solidFill>
                  <a:schemeClr val="tx1"/>
                </a:solidFill>
                <a:latin typeface="+mn-lt"/>
                <a:ea typeface="+mn-ea"/>
                <a:cs typeface="+mn-cs"/>
              </a:defRPr>
            </a:lvl3pPr>
            <a:lvl4pPr marL="1097280" indent="-228600" algn="l" rtl="0" eaLnBrk="1" latinLnBrk="0" hangingPunct="1">
              <a:spcBef>
                <a:spcPts val="370"/>
              </a:spcBef>
              <a:buClr>
                <a:schemeClr val="accent3"/>
              </a:buClr>
              <a:buSzPct val="80000"/>
              <a:buFont typeface="Wingdings 2"/>
              <a:buChar char=""/>
              <a:defRPr kumimoji="0" sz="3600" kern="1200">
                <a:solidFill>
                  <a:schemeClr val="tx1"/>
                </a:solidFill>
                <a:latin typeface="+mn-lt"/>
                <a:ea typeface="+mn-ea"/>
                <a:cs typeface="+mn-cs"/>
              </a:defRPr>
            </a:lvl4pPr>
            <a:lvl5pPr marL="1371600" indent="-228600" algn="l" rtl="0" eaLnBrk="1" latinLnBrk="0" hangingPunct="1">
              <a:spcBef>
                <a:spcPts val="370"/>
              </a:spcBef>
              <a:buClr>
                <a:schemeClr val="accent3"/>
              </a:buClr>
              <a:buFontTx/>
              <a:buChar char="o"/>
              <a:defRPr kumimoji="0" sz="3600" kern="1200">
                <a:solidFill>
                  <a:schemeClr val="tx1"/>
                </a:solidFill>
                <a:latin typeface="+mn-lt"/>
                <a:ea typeface="+mn-ea"/>
                <a:cs typeface="+mn-cs"/>
              </a:defRPr>
            </a:lvl5pPr>
            <a:lvl6pPr marL="1645920" indent="-228600" algn="l" rtl="0" eaLnBrk="1" latinLnBrk="0" hangingPunct="1">
              <a:spcBef>
                <a:spcPts val="370"/>
              </a:spcBef>
              <a:buClr>
                <a:schemeClr val="accent3"/>
              </a:buClr>
              <a:buChar char="•"/>
              <a:defRPr kumimoji="0" sz="1800" kern="1200" baseline="0">
                <a:solidFill>
                  <a:schemeClr val="tx1"/>
                </a:solidFill>
                <a:latin typeface="+mn-lt"/>
                <a:ea typeface="+mn-ea"/>
                <a:cs typeface="+mn-cs"/>
              </a:defRPr>
            </a:lvl6pPr>
            <a:lvl7pPr marL="1920240" indent="-228600" algn="l" rtl="0" eaLnBrk="1" latinLnBrk="0" hangingPunct="1">
              <a:spcBef>
                <a:spcPts val="370"/>
              </a:spcBef>
              <a:buClr>
                <a:schemeClr val="accent2"/>
              </a:buClr>
              <a:buChar char="•"/>
              <a:defRPr kumimoji="0" sz="1800" kern="1200">
                <a:solidFill>
                  <a:schemeClr val="tx1"/>
                </a:solidFill>
                <a:latin typeface="+mn-lt"/>
                <a:ea typeface="+mn-ea"/>
                <a:cs typeface="+mn-cs"/>
              </a:defRPr>
            </a:lvl7pPr>
            <a:lvl8pPr marL="2194560" indent="-228600" algn="l" rtl="0" eaLnBrk="1" latinLnBrk="0" hangingPunct="1">
              <a:spcBef>
                <a:spcPts val="370"/>
              </a:spcBef>
              <a:buClr>
                <a:schemeClr val="accent1">
                  <a:tint val="60000"/>
                </a:schemeClr>
              </a:buClr>
              <a:buChar char="•"/>
              <a:defRPr kumimoji="0" sz="1800" kern="1200">
                <a:solidFill>
                  <a:schemeClr val="tx1"/>
                </a:solidFill>
                <a:latin typeface="+mn-lt"/>
                <a:ea typeface="+mn-ea"/>
                <a:cs typeface="+mn-cs"/>
              </a:defRPr>
            </a:lvl8pPr>
            <a:lvl9pPr marL="2468880" indent="-228600" algn="l" rtl="0" eaLnBrk="1" latinLnBrk="0" hangingPunct="1">
              <a:spcBef>
                <a:spcPts val="370"/>
              </a:spcBef>
              <a:buClr>
                <a:schemeClr val="accent2">
                  <a:tint val="60000"/>
                </a:schemeClr>
              </a:buClr>
              <a:buChar char="•"/>
              <a:defRPr kumimoji="0" sz="1800" kern="1200">
                <a:solidFill>
                  <a:schemeClr val="tx1"/>
                </a:solidFill>
                <a:latin typeface="+mn-lt"/>
                <a:ea typeface="+mn-ea"/>
                <a:cs typeface="+mn-cs"/>
              </a:defRPr>
            </a:lvl9pPr>
          </a:lstStyle>
          <a:p>
            <a:pPr>
              <a:buClr>
                <a:srgbClr val="D34817"/>
              </a:buClr>
            </a:pPr>
            <a:r>
              <a:rPr lang="en-US" sz="3600" dirty="0">
                <a:solidFill>
                  <a:prstClr val="black"/>
                </a:solidFill>
              </a:rPr>
              <a:t>Disk-based DB </a:t>
            </a:r>
            <a:r>
              <a:rPr lang="en-US" sz="3600" dirty="0">
                <a:solidFill>
                  <a:prstClr val="black"/>
                </a:solidFill>
                <a:latin typeface="Times New Roman"/>
                <a:cs typeface="Times New Roman"/>
              </a:rPr>
              <a:t>↔ </a:t>
            </a:r>
            <a:r>
              <a:rPr lang="en-US" sz="3600" dirty="0" smtClean="0">
                <a:solidFill>
                  <a:prstClr val="black"/>
                </a:solidFill>
              </a:rPr>
              <a:t>Pure Main-Memory DB</a:t>
            </a:r>
          </a:p>
          <a:p>
            <a:pPr>
              <a:buClr>
                <a:srgbClr val="D34817"/>
              </a:buClr>
            </a:pPr>
            <a:r>
              <a:rPr lang="en-US" sz="3600" dirty="0" smtClean="0">
                <a:solidFill>
                  <a:prstClr val="black"/>
                </a:solidFill>
              </a:rPr>
              <a:t>Shared-everything </a:t>
            </a:r>
            <a:r>
              <a:rPr lang="en-US" sz="3600" dirty="0" smtClean="0">
                <a:solidFill>
                  <a:prstClr val="black"/>
                </a:solidFill>
                <a:latin typeface="Times New Roman"/>
                <a:cs typeface="Times New Roman"/>
              </a:rPr>
              <a:t>↔ </a:t>
            </a:r>
            <a:r>
              <a:rPr lang="en-US" sz="3600" dirty="0" smtClean="0">
                <a:solidFill>
                  <a:prstClr val="black"/>
                </a:solidFill>
              </a:rPr>
              <a:t>-nothing </a:t>
            </a:r>
            <a:r>
              <a:rPr lang="en-US" sz="3600" u="sng" dirty="0" smtClean="0">
                <a:solidFill>
                  <a:prstClr val="black"/>
                </a:solidFill>
              </a:rPr>
              <a:t>in each node</a:t>
            </a:r>
          </a:p>
        </p:txBody>
      </p:sp>
      <p:sp>
        <p:nvSpPr>
          <p:cNvPr id="52" name="TextBox 51"/>
          <p:cNvSpPr txBox="1"/>
          <p:nvPr/>
        </p:nvSpPr>
        <p:spPr>
          <a:xfrm>
            <a:off x="180213" y="1115452"/>
            <a:ext cx="1368152" cy="369332"/>
          </a:xfrm>
          <a:prstGeom prst="rect">
            <a:avLst/>
          </a:prstGeom>
          <a:noFill/>
        </p:spPr>
        <p:txBody>
          <a:bodyPr wrap="square" rtlCol="0">
            <a:spAutoFit/>
          </a:bodyPr>
          <a:lstStyle/>
          <a:p>
            <a:r>
              <a:rPr lang="en-US" u="sng" dirty="0" smtClean="0">
                <a:solidFill>
                  <a:prstClr val="black"/>
                </a:solidFill>
              </a:rPr>
              <a:t>Differences</a:t>
            </a:r>
            <a:endParaRPr lang="en-US" u="sng" dirty="0">
              <a:solidFill>
                <a:prstClr val="black"/>
              </a:solidFill>
            </a:endParaRPr>
          </a:p>
        </p:txBody>
      </p:sp>
      <p:pic>
        <p:nvPicPr>
          <p:cNvPr id="9" name="Picture 8"/>
          <p:cNvPicPr>
            <a:picLocks noChangeAspect="1"/>
          </p:cNvPicPr>
          <p:nvPr/>
        </p:nvPicPr>
        <p:blipFill rotWithShape="1">
          <a:blip r:embed="rId3">
            <a:extLst>
              <a:ext uri="{28A0092B-C50C-407E-A947-70E740481C1C}">
                <a14:useLocalDpi xmlns:a14="http://schemas.microsoft.com/office/drawing/2010/main" val="0"/>
              </a:ext>
            </a:extLst>
          </a:blip>
          <a:srcRect l="43285" r="42326" b="11199"/>
          <a:stretch/>
        </p:blipFill>
        <p:spPr>
          <a:xfrm rot="5400000">
            <a:off x="1578361" y="1587489"/>
            <a:ext cx="493815" cy="3045191"/>
          </a:xfrm>
          <a:prstGeom prst="rect">
            <a:avLst/>
          </a:prstGeom>
        </p:spPr>
      </p:pic>
      <p:grpSp>
        <p:nvGrpSpPr>
          <p:cNvPr id="54" name="Group 17"/>
          <p:cNvGrpSpPr>
            <a:grpSpLocks/>
          </p:cNvGrpSpPr>
          <p:nvPr/>
        </p:nvGrpSpPr>
        <p:grpSpPr bwMode="auto">
          <a:xfrm>
            <a:off x="179512" y="3429395"/>
            <a:ext cx="599226" cy="544419"/>
            <a:chOff x="1584" y="816"/>
            <a:chExt cx="912" cy="816"/>
          </a:xfrm>
        </p:grpSpPr>
        <p:sp>
          <p:nvSpPr>
            <p:cNvPr id="55" name="Freeform 18"/>
            <p:cNvSpPr>
              <a:spLocks/>
            </p:cNvSpPr>
            <p:nvPr/>
          </p:nvSpPr>
          <p:spPr bwMode="auto">
            <a:xfrm>
              <a:off x="2352" y="1056"/>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cap="flat"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solidFill>
                  <a:prstClr val="black"/>
                </a:solidFill>
              </a:endParaRPr>
            </a:p>
          </p:txBody>
        </p:sp>
        <p:sp>
          <p:nvSpPr>
            <p:cNvPr id="56" name="Freeform 19"/>
            <p:cNvSpPr>
              <a:spLocks/>
            </p:cNvSpPr>
            <p:nvPr/>
          </p:nvSpPr>
          <p:spPr bwMode="auto">
            <a:xfrm>
              <a:off x="2160" y="912"/>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cap="flat"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solidFill>
                  <a:prstClr val="black"/>
                </a:solidFill>
              </a:endParaRPr>
            </a:p>
          </p:txBody>
        </p:sp>
        <p:sp>
          <p:nvSpPr>
            <p:cNvPr id="57" name="Freeform 20"/>
            <p:cNvSpPr>
              <a:spLocks/>
            </p:cNvSpPr>
            <p:nvPr/>
          </p:nvSpPr>
          <p:spPr bwMode="auto">
            <a:xfrm>
              <a:off x="1920" y="816"/>
              <a:ext cx="144" cy="288"/>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cap="flat"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solidFill>
                  <a:prstClr val="black"/>
                </a:solidFill>
              </a:endParaRPr>
            </a:p>
          </p:txBody>
        </p:sp>
        <p:sp>
          <p:nvSpPr>
            <p:cNvPr id="58" name="Freeform 21"/>
            <p:cNvSpPr>
              <a:spLocks/>
            </p:cNvSpPr>
            <p:nvPr/>
          </p:nvSpPr>
          <p:spPr bwMode="auto">
            <a:xfrm>
              <a:off x="1659" y="816"/>
              <a:ext cx="789" cy="535"/>
            </a:xfrm>
            <a:custGeom>
              <a:avLst/>
              <a:gdLst>
                <a:gd name="T0" fmla="*/ 261 w 789"/>
                <a:gd name="T1" fmla="*/ 0 h 535"/>
                <a:gd name="T2" fmla="*/ 789 w 789"/>
                <a:gd name="T3" fmla="*/ 336 h 535"/>
                <a:gd name="T4" fmla="*/ 494 w 789"/>
                <a:gd name="T5" fmla="*/ 535 h 535"/>
                <a:gd name="T6" fmla="*/ 0 w 789"/>
                <a:gd name="T7" fmla="*/ 96 h 535"/>
                <a:gd name="T8" fmla="*/ 261 w 789"/>
                <a:gd name="T9" fmla="*/ 0 h 535"/>
              </a:gdLst>
              <a:ahLst/>
              <a:cxnLst>
                <a:cxn ang="0">
                  <a:pos x="T0" y="T1"/>
                </a:cxn>
                <a:cxn ang="0">
                  <a:pos x="T2" y="T3"/>
                </a:cxn>
                <a:cxn ang="0">
                  <a:pos x="T4" y="T5"/>
                </a:cxn>
                <a:cxn ang="0">
                  <a:pos x="T6" y="T7"/>
                </a:cxn>
                <a:cxn ang="0">
                  <a:pos x="T8" y="T9"/>
                </a:cxn>
              </a:cxnLst>
              <a:rect l="0" t="0" r="r" b="b"/>
              <a:pathLst>
                <a:path w="789" h="535">
                  <a:moveTo>
                    <a:pt x="261" y="0"/>
                  </a:moveTo>
                  <a:lnTo>
                    <a:pt x="789" y="336"/>
                  </a:lnTo>
                  <a:lnTo>
                    <a:pt x="494" y="535"/>
                  </a:lnTo>
                  <a:lnTo>
                    <a:pt x="0" y="96"/>
                  </a:lnTo>
                  <a:lnTo>
                    <a:pt x="261" y="0"/>
                  </a:lnTo>
                  <a:close/>
                </a:path>
              </a:pathLst>
            </a:custGeom>
            <a:solidFill>
              <a:srgbClr val="996600"/>
            </a:solidFill>
            <a:ln w="38100" cap="flat"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solidFill>
                  <a:prstClr val="black"/>
                </a:solidFill>
              </a:endParaRPr>
            </a:p>
          </p:txBody>
        </p:sp>
        <p:sp>
          <p:nvSpPr>
            <p:cNvPr id="59" name="Freeform 22"/>
            <p:cNvSpPr>
              <a:spLocks/>
            </p:cNvSpPr>
            <p:nvPr/>
          </p:nvSpPr>
          <p:spPr bwMode="auto">
            <a:xfrm>
              <a:off x="1669" y="912"/>
              <a:ext cx="491" cy="567"/>
            </a:xfrm>
            <a:custGeom>
              <a:avLst/>
              <a:gdLst>
                <a:gd name="T0" fmla="*/ 11 w 491"/>
                <a:gd name="T1" fmla="*/ 0 h 567"/>
                <a:gd name="T2" fmla="*/ 491 w 491"/>
                <a:gd name="T3" fmla="*/ 432 h 567"/>
                <a:gd name="T4" fmla="*/ 484 w 491"/>
                <a:gd name="T5" fmla="*/ 567 h 567"/>
                <a:gd name="T6" fmla="*/ 0 w 491"/>
                <a:gd name="T7" fmla="*/ 119 h 567"/>
                <a:gd name="T8" fmla="*/ 11 w 491"/>
                <a:gd name="T9" fmla="*/ 0 h 567"/>
              </a:gdLst>
              <a:ahLst/>
              <a:cxnLst>
                <a:cxn ang="0">
                  <a:pos x="T0" y="T1"/>
                </a:cxn>
                <a:cxn ang="0">
                  <a:pos x="T2" y="T3"/>
                </a:cxn>
                <a:cxn ang="0">
                  <a:pos x="T4" y="T5"/>
                </a:cxn>
                <a:cxn ang="0">
                  <a:pos x="T6" y="T7"/>
                </a:cxn>
                <a:cxn ang="0">
                  <a:pos x="T8" y="T9"/>
                </a:cxn>
              </a:cxnLst>
              <a:rect l="0" t="0" r="r" b="b"/>
              <a:pathLst>
                <a:path w="491" h="567">
                  <a:moveTo>
                    <a:pt x="11" y="0"/>
                  </a:moveTo>
                  <a:lnTo>
                    <a:pt x="491" y="432"/>
                  </a:lnTo>
                  <a:lnTo>
                    <a:pt x="484" y="567"/>
                  </a:lnTo>
                  <a:lnTo>
                    <a:pt x="0" y="119"/>
                  </a:lnTo>
                  <a:lnTo>
                    <a:pt x="11" y="0"/>
                  </a:lnTo>
                  <a:close/>
                </a:path>
              </a:pathLst>
            </a:custGeom>
            <a:solidFill>
              <a:srgbClr val="996600"/>
            </a:solidFill>
            <a:ln w="38100" cap="flat"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solidFill>
                  <a:prstClr val="black"/>
                </a:solidFill>
              </a:endParaRPr>
            </a:p>
          </p:txBody>
        </p:sp>
        <p:sp>
          <p:nvSpPr>
            <p:cNvPr id="60" name="Freeform 23"/>
            <p:cNvSpPr>
              <a:spLocks/>
            </p:cNvSpPr>
            <p:nvPr/>
          </p:nvSpPr>
          <p:spPr bwMode="auto">
            <a:xfrm>
              <a:off x="2144" y="1152"/>
              <a:ext cx="304" cy="327"/>
            </a:xfrm>
            <a:custGeom>
              <a:avLst/>
              <a:gdLst>
                <a:gd name="T0" fmla="*/ 304 w 304"/>
                <a:gd name="T1" fmla="*/ 0 h 327"/>
                <a:gd name="T2" fmla="*/ 304 w 304"/>
                <a:gd name="T3" fmla="*/ 96 h 327"/>
                <a:gd name="T4" fmla="*/ 0 w 304"/>
                <a:gd name="T5" fmla="*/ 327 h 327"/>
                <a:gd name="T6" fmla="*/ 18 w 304"/>
                <a:gd name="T7" fmla="*/ 181 h 327"/>
                <a:gd name="T8" fmla="*/ 304 w 304"/>
                <a:gd name="T9" fmla="*/ 0 h 327"/>
              </a:gdLst>
              <a:ahLst/>
              <a:cxnLst>
                <a:cxn ang="0">
                  <a:pos x="T0" y="T1"/>
                </a:cxn>
                <a:cxn ang="0">
                  <a:pos x="T2" y="T3"/>
                </a:cxn>
                <a:cxn ang="0">
                  <a:pos x="T4" y="T5"/>
                </a:cxn>
                <a:cxn ang="0">
                  <a:pos x="T6" y="T7"/>
                </a:cxn>
                <a:cxn ang="0">
                  <a:pos x="T8" y="T9"/>
                </a:cxn>
              </a:cxnLst>
              <a:rect l="0" t="0" r="r" b="b"/>
              <a:pathLst>
                <a:path w="304" h="327">
                  <a:moveTo>
                    <a:pt x="304" y="0"/>
                  </a:moveTo>
                  <a:lnTo>
                    <a:pt x="304" y="96"/>
                  </a:lnTo>
                  <a:lnTo>
                    <a:pt x="0" y="327"/>
                  </a:lnTo>
                  <a:lnTo>
                    <a:pt x="18" y="181"/>
                  </a:lnTo>
                  <a:lnTo>
                    <a:pt x="304" y="0"/>
                  </a:lnTo>
                  <a:close/>
                </a:path>
              </a:pathLst>
            </a:custGeom>
            <a:solidFill>
              <a:srgbClr val="996600"/>
            </a:solidFill>
            <a:ln w="38100" cap="flat"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solidFill>
                  <a:prstClr val="black"/>
                </a:solidFill>
              </a:endParaRPr>
            </a:p>
          </p:txBody>
        </p:sp>
        <p:sp>
          <p:nvSpPr>
            <p:cNvPr id="61" name="Freeform 24"/>
            <p:cNvSpPr>
              <a:spLocks/>
            </p:cNvSpPr>
            <p:nvPr/>
          </p:nvSpPr>
          <p:spPr bwMode="auto">
            <a:xfrm>
              <a:off x="1920" y="1296"/>
              <a:ext cx="240" cy="336"/>
            </a:xfrm>
            <a:custGeom>
              <a:avLst/>
              <a:gdLst>
                <a:gd name="T0" fmla="*/ 192 w 336"/>
                <a:gd name="T1" fmla="*/ 0 h 432"/>
                <a:gd name="T2" fmla="*/ 336 w 336"/>
                <a:gd name="T3" fmla="*/ 96 h 432"/>
                <a:gd name="T4" fmla="*/ 96 w 336"/>
                <a:gd name="T5" fmla="*/ 144 h 432"/>
                <a:gd name="T6" fmla="*/ 96 w 336"/>
                <a:gd name="T7" fmla="*/ 432 h 432"/>
                <a:gd name="T8" fmla="*/ 0 w 336"/>
                <a:gd name="T9" fmla="*/ 336 h 432"/>
                <a:gd name="T10" fmla="*/ 0 w 336"/>
                <a:gd name="T11" fmla="*/ 48 h 432"/>
                <a:gd name="T12" fmla="*/ 192 w 336"/>
                <a:gd name="T13" fmla="*/ 0 h 432"/>
              </a:gdLst>
              <a:ahLst/>
              <a:cxnLst>
                <a:cxn ang="0">
                  <a:pos x="T0" y="T1"/>
                </a:cxn>
                <a:cxn ang="0">
                  <a:pos x="T2" y="T3"/>
                </a:cxn>
                <a:cxn ang="0">
                  <a:pos x="T4" y="T5"/>
                </a:cxn>
                <a:cxn ang="0">
                  <a:pos x="T6" y="T7"/>
                </a:cxn>
                <a:cxn ang="0">
                  <a:pos x="T8" y="T9"/>
                </a:cxn>
                <a:cxn ang="0">
                  <a:pos x="T10" y="T11"/>
                </a:cxn>
                <a:cxn ang="0">
                  <a:pos x="T12" y="T13"/>
                </a:cxn>
              </a:cxnLst>
              <a:rect l="0" t="0" r="r" b="b"/>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cap="flat"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solidFill>
                  <a:prstClr val="black"/>
                </a:solidFill>
              </a:endParaRPr>
            </a:p>
          </p:txBody>
        </p:sp>
        <p:sp>
          <p:nvSpPr>
            <p:cNvPr id="62" name="Freeform 25"/>
            <p:cNvSpPr>
              <a:spLocks/>
            </p:cNvSpPr>
            <p:nvPr/>
          </p:nvSpPr>
          <p:spPr bwMode="auto">
            <a:xfrm>
              <a:off x="1728" y="1152"/>
              <a:ext cx="240" cy="288"/>
            </a:xfrm>
            <a:custGeom>
              <a:avLst/>
              <a:gdLst>
                <a:gd name="T0" fmla="*/ 192 w 336"/>
                <a:gd name="T1" fmla="*/ 0 h 432"/>
                <a:gd name="T2" fmla="*/ 336 w 336"/>
                <a:gd name="T3" fmla="*/ 96 h 432"/>
                <a:gd name="T4" fmla="*/ 96 w 336"/>
                <a:gd name="T5" fmla="*/ 144 h 432"/>
                <a:gd name="T6" fmla="*/ 96 w 336"/>
                <a:gd name="T7" fmla="*/ 432 h 432"/>
                <a:gd name="T8" fmla="*/ 0 w 336"/>
                <a:gd name="T9" fmla="*/ 336 h 432"/>
                <a:gd name="T10" fmla="*/ 0 w 336"/>
                <a:gd name="T11" fmla="*/ 48 h 432"/>
                <a:gd name="T12" fmla="*/ 192 w 336"/>
                <a:gd name="T13" fmla="*/ 0 h 432"/>
              </a:gdLst>
              <a:ahLst/>
              <a:cxnLst>
                <a:cxn ang="0">
                  <a:pos x="T0" y="T1"/>
                </a:cxn>
                <a:cxn ang="0">
                  <a:pos x="T2" y="T3"/>
                </a:cxn>
                <a:cxn ang="0">
                  <a:pos x="T4" y="T5"/>
                </a:cxn>
                <a:cxn ang="0">
                  <a:pos x="T6" y="T7"/>
                </a:cxn>
                <a:cxn ang="0">
                  <a:pos x="T8" y="T9"/>
                </a:cxn>
                <a:cxn ang="0">
                  <a:pos x="T10" y="T11"/>
                </a:cxn>
                <a:cxn ang="0">
                  <a:pos x="T12" y="T13"/>
                </a:cxn>
              </a:cxnLst>
              <a:rect l="0" t="0" r="r" b="b"/>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cap="flat"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solidFill>
                  <a:prstClr val="black"/>
                </a:solidFill>
              </a:endParaRPr>
            </a:p>
          </p:txBody>
        </p:sp>
        <p:sp>
          <p:nvSpPr>
            <p:cNvPr id="63" name="Freeform 26"/>
            <p:cNvSpPr>
              <a:spLocks/>
            </p:cNvSpPr>
            <p:nvPr/>
          </p:nvSpPr>
          <p:spPr bwMode="auto">
            <a:xfrm>
              <a:off x="1584" y="1008"/>
              <a:ext cx="192" cy="288"/>
            </a:xfrm>
            <a:custGeom>
              <a:avLst/>
              <a:gdLst>
                <a:gd name="T0" fmla="*/ 192 w 336"/>
                <a:gd name="T1" fmla="*/ 0 h 432"/>
                <a:gd name="T2" fmla="*/ 336 w 336"/>
                <a:gd name="T3" fmla="*/ 96 h 432"/>
                <a:gd name="T4" fmla="*/ 96 w 336"/>
                <a:gd name="T5" fmla="*/ 144 h 432"/>
                <a:gd name="T6" fmla="*/ 96 w 336"/>
                <a:gd name="T7" fmla="*/ 432 h 432"/>
                <a:gd name="T8" fmla="*/ 0 w 336"/>
                <a:gd name="T9" fmla="*/ 336 h 432"/>
                <a:gd name="T10" fmla="*/ 0 w 336"/>
                <a:gd name="T11" fmla="*/ 48 h 432"/>
                <a:gd name="T12" fmla="*/ 192 w 336"/>
                <a:gd name="T13" fmla="*/ 0 h 432"/>
              </a:gdLst>
              <a:ahLst/>
              <a:cxnLst>
                <a:cxn ang="0">
                  <a:pos x="T0" y="T1"/>
                </a:cxn>
                <a:cxn ang="0">
                  <a:pos x="T2" y="T3"/>
                </a:cxn>
                <a:cxn ang="0">
                  <a:pos x="T4" y="T5"/>
                </a:cxn>
                <a:cxn ang="0">
                  <a:pos x="T6" y="T7"/>
                </a:cxn>
                <a:cxn ang="0">
                  <a:pos x="T8" y="T9"/>
                </a:cxn>
                <a:cxn ang="0">
                  <a:pos x="T10" y="T11"/>
                </a:cxn>
                <a:cxn ang="0">
                  <a:pos x="T12" y="T13"/>
                </a:cxn>
              </a:cxnLst>
              <a:rect l="0" t="0" r="r" b="b"/>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cap="flat"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solidFill>
                  <a:prstClr val="black"/>
                </a:solidFill>
              </a:endParaRPr>
            </a:p>
          </p:txBody>
        </p:sp>
      </p:grpSp>
      <p:grpSp>
        <p:nvGrpSpPr>
          <p:cNvPr id="64" name="Group 27"/>
          <p:cNvGrpSpPr>
            <a:grpSpLocks/>
          </p:cNvGrpSpPr>
          <p:nvPr/>
        </p:nvGrpSpPr>
        <p:grpSpPr bwMode="auto">
          <a:xfrm>
            <a:off x="240583" y="5755403"/>
            <a:ext cx="483811" cy="566535"/>
            <a:chOff x="1584" y="816"/>
            <a:chExt cx="912" cy="816"/>
          </a:xfrm>
        </p:grpSpPr>
        <p:sp>
          <p:nvSpPr>
            <p:cNvPr id="65" name="Freeform 28"/>
            <p:cNvSpPr>
              <a:spLocks/>
            </p:cNvSpPr>
            <p:nvPr/>
          </p:nvSpPr>
          <p:spPr bwMode="auto">
            <a:xfrm>
              <a:off x="2352" y="1056"/>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cap="flat"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solidFill>
                  <a:prstClr val="black"/>
                </a:solidFill>
              </a:endParaRPr>
            </a:p>
          </p:txBody>
        </p:sp>
        <p:sp>
          <p:nvSpPr>
            <p:cNvPr id="66" name="Freeform 29"/>
            <p:cNvSpPr>
              <a:spLocks/>
            </p:cNvSpPr>
            <p:nvPr/>
          </p:nvSpPr>
          <p:spPr bwMode="auto">
            <a:xfrm>
              <a:off x="2160" y="912"/>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cap="flat"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solidFill>
                  <a:prstClr val="black"/>
                </a:solidFill>
              </a:endParaRPr>
            </a:p>
          </p:txBody>
        </p:sp>
        <p:sp>
          <p:nvSpPr>
            <p:cNvPr id="67" name="Freeform 30"/>
            <p:cNvSpPr>
              <a:spLocks/>
            </p:cNvSpPr>
            <p:nvPr/>
          </p:nvSpPr>
          <p:spPr bwMode="auto">
            <a:xfrm>
              <a:off x="1920" y="816"/>
              <a:ext cx="144" cy="288"/>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cap="flat"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solidFill>
                  <a:prstClr val="black"/>
                </a:solidFill>
              </a:endParaRPr>
            </a:p>
          </p:txBody>
        </p:sp>
        <p:sp>
          <p:nvSpPr>
            <p:cNvPr id="68" name="Freeform 31"/>
            <p:cNvSpPr>
              <a:spLocks/>
            </p:cNvSpPr>
            <p:nvPr/>
          </p:nvSpPr>
          <p:spPr bwMode="auto">
            <a:xfrm>
              <a:off x="1659" y="816"/>
              <a:ext cx="789" cy="535"/>
            </a:xfrm>
            <a:custGeom>
              <a:avLst/>
              <a:gdLst>
                <a:gd name="T0" fmla="*/ 261 w 789"/>
                <a:gd name="T1" fmla="*/ 0 h 535"/>
                <a:gd name="T2" fmla="*/ 789 w 789"/>
                <a:gd name="T3" fmla="*/ 336 h 535"/>
                <a:gd name="T4" fmla="*/ 494 w 789"/>
                <a:gd name="T5" fmla="*/ 535 h 535"/>
                <a:gd name="T6" fmla="*/ 0 w 789"/>
                <a:gd name="T7" fmla="*/ 96 h 535"/>
                <a:gd name="T8" fmla="*/ 261 w 789"/>
                <a:gd name="T9" fmla="*/ 0 h 535"/>
              </a:gdLst>
              <a:ahLst/>
              <a:cxnLst>
                <a:cxn ang="0">
                  <a:pos x="T0" y="T1"/>
                </a:cxn>
                <a:cxn ang="0">
                  <a:pos x="T2" y="T3"/>
                </a:cxn>
                <a:cxn ang="0">
                  <a:pos x="T4" y="T5"/>
                </a:cxn>
                <a:cxn ang="0">
                  <a:pos x="T6" y="T7"/>
                </a:cxn>
                <a:cxn ang="0">
                  <a:pos x="T8" y="T9"/>
                </a:cxn>
              </a:cxnLst>
              <a:rect l="0" t="0" r="r" b="b"/>
              <a:pathLst>
                <a:path w="789" h="535">
                  <a:moveTo>
                    <a:pt x="261" y="0"/>
                  </a:moveTo>
                  <a:lnTo>
                    <a:pt x="789" y="336"/>
                  </a:lnTo>
                  <a:lnTo>
                    <a:pt x="494" y="535"/>
                  </a:lnTo>
                  <a:lnTo>
                    <a:pt x="0" y="96"/>
                  </a:lnTo>
                  <a:lnTo>
                    <a:pt x="261" y="0"/>
                  </a:lnTo>
                  <a:close/>
                </a:path>
              </a:pathLst>
            </a:custGeom>
            <a:solidFill>
              <a:srgbClr val="66FF33"/>
            </a:solidFill>
            <a:ln w="38100" cap="flat"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solidFill>
                  <a:prstClr val="black"/>
                </a:solidFill>
              </a:endParaRPr>
            </a:p>
          </p:txBody>
        </p:sp>
        <p:sp>
          <p:nvSpPr>
            <p:cNvPr id="69" name="Freeform 32"/>
            <p:cNvSpPr>
              <a:spLocks/>
            </p:cNvSpPr>
            <p:nvPr/>
          </p:nvSpPr>
          <p:spPr bwMode="auto">
            <a:xfrm>
              <a:off x="1669" y="912"/>
              <a:ext cx="491" cy="567"/>
            </a:xfrm>
            <a:custGeom>
              <a:avLst/>
              <a:gdLst>
                <a:gd name="T0" fmla="*/ 11 w 491"/>
                <a:gd name="T1" fmla="*/ 0 h 567"/>
                <a:gd name="T2" fmla="*/ 491 w 491"/>
                <a:gd name="T3" fmla="*/ 432 h 567"/>
                <a:gd name="T4" fmla="*/ 484 w 491"/>
                <a:gd name="T5" fmla="*/ 567 h 567"/>
                <a:gd name="T6" fmla="*/ 0 w 491"/>
                <a:gd name="T7" fmla="*/ 119 h 567"/>
                <a:gd name="T8" fmla="*/ 11 w 491"/>
                <a:gd name="T9" fmla="*/ 0 h 567"/>
              </a:gdLst>
              <a:ahLst/>
              <a:cxnLst>
                <a:cxn ang="0">
                  <a:pos x="T0" y="T1"/>
                </a:cxn>
                <a:cxn ang="0">
                  <a:pos x="T2" y="T3"/>
                </a:cxn>
                <a:cxn ang="0">
                  <a:pos x="T4" y="T5"/>
                </a:cxn>
                <a:cxn ang="0">
                  <a:pos x="T6" y="T7"/>
                </a:cxn>
                <a:cxn ang="0">
                  <a:pos x="T8" y="T9"/>
                </a:cxn>
              </a:cxnLst>
              <a:rect l="0" t="0" r="r" b="b"/>
              <a:pathLst>
                <a:path w="491" h="567">
                  <a:moveTo>
                    <a:pt x="11" y="0"/>
                  </a:moveTo>
                  <a:lnTo>
                    <a:pt x="491" y="432"/>
                  </a:lnTo>
                  <a:lnTo>
                    <a:pt x="484" y="567"/>
                  </a:lnTo>
                  <a:lnTo>
                    <a:pt x="0" y="119"/>
                  </a:lnTo>
                  <a:lnTo>
                    <a:pt x="11" y="0"/>
                  </a:lnTo>
                  <a:close/>
                </a:path>
              </a:pathLst>
            </a:custGeom>
            <a:solidFill>
              <a:srgbClr val="66FF33"/>
            </a:solidFill>
            <a:ln w="38100" cap="flat"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solidFill>
                  <a:prstClr val="black"/>
                </a:solidFill>
              </a:endParaRPr>
            </a:p>
          </p:txBody>
        </p:sp>
        <p:sp>
          <p:nvSpPr>
            <p:cNvPr id="70" name="Freeform 33"/>
            <p:cNvSpPr>
              <a:spLocks/>
            </p:cNvSpPr>
            <p:nvPr/>
          </p:nvSpPr>
          <p:spPr bwMode="auto">
            <a:xfrm>
              <a:off x="2144" y="1152"/>
              <a:ext cx="304" cy="327"/>
            </a:xfrm>
            <a:custGeom>
              <a:avLst/>
              <a:gdLst>
                <a:gd name="T0" fmla="*/ 304 w 304"/>
                <a:gd name="T1" fmla="*/ 0 h 327"/>
                <a:gd name="T2" fmla="*/ 304 w 304"/>
                <a:gd name="T3" fmla="*/ 96 h 327"/>
                <a:gd name="T4" fmla="*/ 0 w 304"/>
                <a:gd name="T5" fmla="*/ 327 h 327"/>
                <a:gd name="T6" fmla="*/ 18 w 304"/>
                <a:gd name="T7" fmla="*/ 181 h 327"/>
                <a:gd name="T8" fmla="*/ 304 w 304"/>
                <a:gd name="T9" fmla="*/ 0 h 327"/>
              </a:gdLst>
              <a:ahLst/>
              <a:cxnLst>
                <a:cxn ang="0">
                  <a:pos x="T0" y="T1"/>
                </a:cxn>
                <a:cxn ang="0">
                  <a:pos x="T2" y="T3"/>
                </a:cxn>
                <a:cxn ang="0">
                  <a:pos x="T4" y="T5"/>
                </a:cxn>
                <a:cxn ang="0">
                  <a:pos x="T6" y="T7"/>
                </a:cxn>
                <a:cxn ang="0">
                  <a:pos x="T8" y="T9"/>
                </a:cxn>
              </a:cxnLst>
              <a:rect l="0" t="0" r="r" b="b"/>
              <a:pathLst>
                <a:path w="304" h="327">
                  <a:moveTo>
                    <a:pt x="304" y="0"/>
                  </a:moveTo>
                  <a:lnTo>
                    <a:pt x="304" y="96"/>
                  </a:lnTo>
                  <a:lnTo>
                    <a:pt x="0" y="327"/>
                  </a:lnTo>
                  <a:lnTo>
                    <a:pt x="18" y="181"/>
                  </a:lnTo>
                  <a:lnTo>
                    <a:pt x="304" y="0"/>
                  </a:lnTo>
                  <a:close/>
                </a:path>
              </a:pathLst>
            </a:custGeom>
            <a:solidFill>
              <a:srgbClr val="66FF33"/>
            </a:solidFill>
            <a:ln w="38100" cap="flat"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solidFill>
                  <a:prstClr val="black"/>
                </a:solidFill>
              </a:endParaRPr>
            </a:p>
          </p:txBody>
        </p:sp>
        <p:sp>
          <p:nvSpPr>
            <p:cNvPr id="71" name="Freeform 34"/>
            <p:cNvSpPr>
              <a:spLocks/>
            </p:cNvSpPr>
            <p:nvPr/>
          </p:nvSpPr>
          <p:spPr bwMode="auto">
            <a:xfrm>
              <a:off x="1920" y="1296"/>
              <a:ext cx="240" cy="336"/>
            </a:xfrm>
            <a:custGeom>
              <a:avLst/>
              <a:gdLst>
                <a:gd name="T0" fmla="*/ 192 w 336"/>
                <a:gd name="T1" fmla="*/ 0 h 432"/>
                <a:gd name="T2" fmla="*/ 336 w 336"/>
                <a:gd name="T3" fmla="*/ 96 h 432"/>
                <a:gd name="T4" fmla="*/ 96 w 336"/>
                <a:gd name="T5" fmla="*/ 144 h 432"/>
                <a:gd name="T6" fmla="*/ 96 w 336"/>
                <a:gd name="T7" fmla="*/ 432 h 432"/>
                <a:gd name="T8" fmla="*/ 0 w 336"/>
                <a:gd name="T9" fmla="*/ 336 h 432"/>
                <a:gd name="T10" fmla="*/ 0 w 336"/>
                <a:gd name="T11" fmla="*/ 48 h 432"/>
                <a:gd name="T12" fmla="*/ 192 w 336"/>
                <a:gd name="T13" fmla="*/ 0 h 432"/>
              </a:gdLst>
              <a:ahLst/>
              <a:cxnLst>
                <a:cxn ang="0">
                  <a:pos x="T0" y="T1"/>
                </a:cxn>
                <a:cxn ang="0">
                  <a:pos x="T2" y="T3"/>
                </a:cxn>
                <a:cxn ang="0">
                  <a:pos x="T4" y="T5"/>
                </a:cxn>
                <a:cxn ang="0">
                  <a:pos x="T6" y="T7"/>
                </a:cxn>
                <a:cxn ang="0">
                  <a:pos x="T8" y="T9"/>
                </a:cxn>
                <a:cxn ang="0">
                  <a:pos x="T10" y="T11"/>
                </a:cxn>
                <a:cxn ang="0">
                  <a:pos x="T12" y="T13"/>
                </a:cxn>
              </a:cxnLst>
              <a:rect l="0" t="0" r="r" b="b"/>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cap="flat"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solidFill>
                  <a:prstClr val="black"/>
                </a:solidFill>
              </a:endParaRPr>
            </a:p>
          </p:txBody>
        </p:sp>
        <p:sp>
          <p:nvSpPr>
            <p:cNvPr id="72" name="Freeform 35"/>
            <p:cNvSpPr>
              <a:spLocks/>
            </p:cNvSpPr>
            <p:nvPr/>
          </p:nvSpPr>
          <p:spPr bwMode="auto">
            <a:xfrm>
              <a:off x="1728" y="1152"/>
              <a:ext cx="240" cy="288"/>
            </a:xfrm>
            <a:custGeom>
              <a:avLst/>
              <a:gdLst>
                <a:gd name="T0" fmla="*/ 192 w 336"/>
                <a:gd name="T1" fmla="*/ 0 h 432"/>
                <a:gd name="T2" fmla="*/ 336 w 336"/>
                <a:gd name="T3" fmla="*/ 96 h 432"/>
                <a:gd name="T4" fmla="*/ 96 w 336"/>
                <a:gd name="T5" fmla="*/ 144 h 432"/>
                <a:gd name="T6" fmla="*/ 96 w 336"/>
                <a:gd name="T7" fmla="*/ 432 h 432"/>
                <a:gd name="T8" fmla="*/ 0 w 336"/>
                <a:gd name="T9" fmla="*/ 336 h 432"/>
                <a:gd name="T10" fmla="*/ 0 w 336"/>
                <a:gd name="T11" fmla="*/ 48 h 432"/>
                <a:gd name="T12" fmla="*/ 192 w 336"/>
                <a:gd name="T13" fmla="*/ 0 h 432"/>
              </a:gdLst>
              <a:ahLst/>
              <a:cxnLst>
                <a:cxn ang="0">
                  <a:pos x="T0" y="T1"/>
                </a:cxn>
                <a:cxn ang="0">
                  <a:pos x="T2" y="T3"/>
                </a:cxn>
                <a:cxn ang="0">
                  <a:pos x="T4" y="T5"/>
                </a:cxn>
                <a:cxn ang="0">
                  <a:pos x="T6" y="T7"/>
                </a:cxn>
                <a:cxn ang="0">
                  <a:pos x="T8" y="T9"/>
                </a:cxn>
                <a:cxn ang="0">
                  <a:pos x="T10" y="T11"/>
                </a:cxn>
                <a:cxn ang="0">
                  <a:pos x="T12" y="T13"/>
                </a:cxn>
              </a:cxnLst>
              <a:rect l="0" t="0" r="r" b="b"/>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cap="flat"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solidFill>
                  <a:prstClr val="black"/>
                </a:solidFill>
              </a:endParaRPr>
            </a:p>
          </p:txBody>
        </p:sp>
        <p:sp>
          <p:nvSpPr>
            <p:cNvPr id="73" name="Freeform 36"/>
            <p:cNvSpPr>
              <a:spLocks/>
            </p:cNvSpPr>
            <p:nvPr/>
          </p:nvSpPr>
          <p:spPr bwMode="auto">
            <a:xfrm>
              <a:off x="1584" y="1008"/>
              <a:ext cx="192" cy="288"/>
            </a:xfrm>
            <a:custGeom>
              <a:avLst/>
              <a:gdLst>
                <a:gd name="T0" fmla="*/ 192 w 336"/>
                <a:gd name="T1" fmla="*/ 0 h 432"/>
                <a:gd name="T2" fmla="*/ 336 w 336"/>
                <a:gd name="T3" fmla="*/ 96 h 432"/>
                <a:gd name="T4" fmla="*/ 96 w 336"/>
                <a:gd name="T5" fmla="*/ 144 h 432"/>
                <a:gd name="T6" fmla="*/ 96 w 336"/>
                <a:gd name="T7" fmla="*/ 432 h 432"/>
                <a:gd name="T8" fmla="*/ 0 w 336"/>
                <a:gd name="T9" fmla="*/ 336 h 432"/>
                <a:gd name="T10" fmla="*/ 0 w 336"/>
                <a:gd name="T11" fmla="*/ 48 h 432"/>
                <a:gd name="T12" fmla="*/ 192 w 336"/>
                <a:gd name="T13" fmla="*/ 0 h 432"/>
              </a:gdLst>
              <a:ahLst/>
              <a:cxnLst>
                <a:cxn ang="0">
                  <a:pos x="T0" y="T1"/>
                </a:cxn>
                <a:cxn ang="0">
                  <a:pos x="T2" y="T3"/>
                </a:cxn>
                <a:cxn ang="0">
                  <a:pos x="T4" y="T5"/>
                </a:cxn>
                <a:cxn ang="0">
                  <a:pos x="T6" y="T7"/>
                </a:cxn>
                <a:cxn ang="0">
                  <a:pos x="T8" y="T9"/>
                </a:cxn>
                <a:cxn ang="0">
                  <a:pos x="T10" y="T11"/>
                </a:cxn>
                <a:cxn ang="0">
                  <a:pos x="T12" y="T13"/>
                </a:cxn>
              </a:cxnLst>
              <a:rect l="0" t="0" r="r" b="b"/>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cap="flat"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solidFill>
                  <a:prstClr val="black"/>
                </a:solidFill>
              </a:endParaRPr>
            </a:p>
          </p:txBody>
        </p:sp>
      </p:grpSp>
      <p:grpSp>
        <p:nvGrpSpPr>
          <p:cNvPr id="74" name="Group 16"/>
          <p:cNvGrpSpPr>
            <a:grpSpLocks/>
          </p:cNvGrpSpPr>
          <p:nvPr/>
        </p:nvGrpSpPr>
        <p:grpSpPr bwMode="auto">
          <a:xfrm>
            <a:off x="2829571" y="5688634"/>
            <a:ext cx="484900" cy="567535"/>
            <a:chOff x="1584" y="816"/>
            <a:chExt cx="912" cy="816"/>
          </a:xfrm>
        </p:grpSpPr>
        <p:sp>
          <p:nvSpPr>
            <p:cNvPr id="75" name="Freeform 17"/>
            <p:cNvSpPr>
              <a:spLocks/>
            </p:cNvSpPr>
            <p:nvPr/>
          </p:nvSpPr>
          <p:spPr bwMode="auto">
            <a:xfrm>
              <a:off x="2352" y="1056"/>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cap="flat"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solidFill>
                  <a:prstClr val="black"/>
                </a:solidFill>
              </a:endParaRPr>
            </a:p>
          </p:txBody>
        </p:sp>
        <p:sp>
          <p:nvSpPr>
            <p:cNvPr id="76" name="Freeform 18"/>
            <p:cNvSpPr>
              <a:spLocks/>
            </p:cNvSpPr>
            <p:nvPr/>
          </p:nvSpPr>
          <p:spPr bwMode="auto">
            <a:xfrm>
              <a:off x="2160" y="912"/>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cap="flat"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solidFill>
                  <a:prstClr val="black"/>
                </a:solidFill>
              </a:endParaRPr>
            </a:p>
          </p:txBody>
        </p:sp>
        <p:sp>
          <p:nvSpPr>
            <p:cNvPr id="77" name="Freeform 19"/>
            <p:cNvSpPr>
              <a:spLocks/>
            </p:cNvSpPr>
            <p:nvPr/>
          </p:nvSpPr>
          <p:spPr bwMode="auto">
            <a:xfrm>
              <a:off x="1920" y="816"/>
              <a:ext cx="144" cy="288"/>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cap="flat"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solidFill>
                  <a:prstClr val="black"/>
                </a:solidFill>
              </a:endParaRPr>
            </a:p>
          </p:txBody>
        </p:sp>
        <p:sp>
          <p:nvSpPr>
            <p:cNvPr id="78" name="Freeform 20"/>
            <p:cNvSpPr>
              <a:spLocks/>
            </p:cNvSpPr>
            <p:nvPr/>
          </p:nvSpPr>
          <p:spPr bwMode="auto">
            <a:xfrm>
              <a:off x="1659" y="816"/>
              <a:ext cx="789" cy="535"/>
            </a:xfrm>
            <a:custGeom>
              <a:avLst/>
              <a:gdLst>
                <a:gd name="T0" fmla="*/ 261 w 789"/>
                <a:gd name="T1" fmla="*/ 0 h 535"/>
                <a:gd name="T2" fmla="*/ 789 w 789"/>
                <a:gd name="T3" fmla="*/ 336 h 535"/>
                <a:gd name="T4" fmla="*/ 494 w 789"/>
                <a:gd name="T5" fmla="*/ 535 h 535"/>
                <a:gd name="T6" fmla="*/ 0 w 789"/>
                <a:gd name="T7" fmla="*/ 96 h 535"/>
                <a:gd name="T8" fmla="*/ 261 w 789"/>
                <a:gd name="T9" fmla="*/ 0 h 535"/>
              </a:gdLst>
              <a:ahLst/>
              <a:cxnLst>
                <a:cxn ang="0">
                  <a:pos x="T0" y="T1"/>
                </a:cxn>
                <a:cxn ang="0">
                  <a:pos x="T2" y="T3"/>
                </a:cxn>
                <a:cxn ang="0">
                  <a:pos x="T4" y="T5"/>
                </a:cxn>
                <a:cxn ang="0">
                  <a:pos x="T6" y="T7"/>
                </a:cxn>
                <a:cxn ang="0">
                  <a:pos x="T8" y="T9"/>
                </a:cxn>
              </a:cxnLst>
              <a:rect l="0" t="0" r="r" b="b"/>
              <a:pathLst>
                <a:path w="789" h="535">
                  <a:moveTo>
                    <a:pt x="261" y="0"/>
                  </a:moveTo>
                  <a:lnTo>
                    <a:pt x="789" y="336"/>
                  </a:lnTo>
                  <a:lnTo>
                    <a:pt x="494" y="535"/>
                  </a:lnTo>
                  <a:lnTo>
                    <a:pt x="0" y="96"/>
                  </a:lnTo>
                  <a:lnTo>
                    <a:pt x="261" y="0"/>
                  </a:lnTo>
                  <a:close/>
                </a:path>
              </a:pathLst>
            </a:custGeom>
            <a:solidFill>
              <a:srgbClr val="FF0000"/>
            </a:solidFill>
            <a:ln w="38100" cap="flat"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solidFill>
                  <a:prstClr val="black"/>
                </a:solidFill>
              </a:endParaRPr>
            </a:p>
          </p:txBody>
        </p:sp>
        <p:sp>
          <p:nvSpPr>
            <p:cNvPr id="79" name="Freeform 21"/>
            <p:cNvSpPr>
              <a:spLocks/>
            </p:cNvSpPr>
            <p:nvPr/>
          </p:nvSpPr>
          <p:spPr bwMode="auto">
            <a:xfrm>
              <a:off x="1669" y="912"/>
              <a:ext cx="491" cy="567"/>
            </a:xfrm>
            <a:custGeom>
              <a:avLst/>
              <a:gdLst>
                <a:gd name="T0" fmla="*/ 11 w 491"/>
                <a:gd name="T1" fmla="*/ 0 h 567"/>
                <a:gd name="T2" fmla="*/ 491 w 491"/>
                <a:gd name="T3" fmla="*/ 432 h 567"/>
                <a:gd name="T4" fmla="*/ 484 w 491"/>
                <a:gd name="T5" fmla="*/ 567 h 567"/>
                <a:gd name="T6" fmla="*/ 0 w 491"/>
                <a:gd name="T7" fmla="*/ 119 h 567"/>
                <a:gd name="T8" fmla="*/ 11 w 491"/>
                <a:gd name="T9" fmla="*/ 0 h 567"/>
              </a:gdLst>
              <a:ahLst/>
              <a:cxnLst>
                <a:cxn ang="0">
                  <a:pos x="T0" y="T1"/>
                </a:cxn>
                <a:cxn ang="0">
                  <a:pos x="T2" y="T3"/>
                </a:cxn>
                <a:cxn ang="0">
                  <a:pos x="T4" y="T5"/>
                </a:cxn>
                <a:cxn ang="0">
                  <a:pos x="T6" y="T7"/>
                </a:cxn>
                <a:cxn ang="0">
                  <a:pos x="T8" y="T9"/>
                </a:cxn>
              </a:cxnLst>
              <a:rect l="0" t="0" r="r" b="b"/>
              <a:pathLst>
                <a:path w="491" h="567">
                  <a:moveTo>
                    <a:pt x="11" y="0"/>
                  </a:moveTo>
                  <a:lnTo>
                    <a:pt x="491" y="432"/>
                  </a:lnTo>
                  <a:lnTo>
                    <a:pt x="484" y="567"/>
                  </a:lnTo>
                  <a:lnTo>
                    <a:pt x="0" y="119"/>
                  </a:lnTo>
                  <a:lnTo>
                    <a:pt x="11" y="0"/>
                  </a:lnTo>
                  <a:close/>
                </a:path>
              </a:pathLst>
            </a:custGeom>
            <a:solidFill>
              <a:srgbClr val="FF0000"/>
            </a:solidFill>
            <a:ln w="38100" cap="flat"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solidFill>
                  <a:prstClr val="black"/>
                </a:solidFill>
              </a:endParaRPr>
            </a:p>
          </p:txBody>
        </p:sp>
        <p:sp>
          <p:nvSpPr>
            <p:cNvPr id="80" name="Freeform 22"/>
            <p:cNvSpPr>
              <a:spLocks/>
            </p:cNvSpPr>
            <p:nvPr/>
          </p:nvSpPr>
          <p:spPr bwMode="auto">
            <a:xfrm>
              <a:off x="2144" y="1152"/>
              <a:ext cx="304" cy="327"/>
            </a:xfrm>
            <a:custGeom>
              <a:avLst/>
              <a:gdLst>
                <a:gd name="T0" fmla="*/ 304 w 304"/>
                <a:gd name="T1" fmla="*/ 0 h 327"/>
                <a:gd name="T2" fmla="*/ 304 w 304"/>
                <a:gd name="T3" fmla="*/ 96 h 327"/>
                <a:gd name="T4" fmla="*/ 0 w 304"/>
                <a:gd name="T5" fmla="*/ 327 h 327"/>
                <a:gd name="T6" fmla="*/ 18 w 304"/>
                <a:gd name="T7" fmla="*/ 181 h 327"/>
                <a:gd name="T8" fmla="*/ 304 w 304"/>
                <a:gd name="T9" fmla="*/ 0 h 327"/>
              </a:gdLst>
              <a:ahLst/>
              <a:cxnLst>
                <a:cxn ang="0">
                  <a:pos x="T0" y="T1"/>
                </a:cxn>
                <a:cxn ang="0">
                  <a:pos x="T2" y="T3"/>
                </a:cxn>
                <a:cxn ang="0">
                  <a:pos x="T4" y="T5"/>
                </a:cxn>
                <a:cxn ang="0">
                  <a:pos x="T6" y="T7"/>
                </a:cxn>
                <a:cxn ang="0">
                  <a:pos x="T8" y="T9"/>
                </a:cxn>
              </a:cxnLst>
              <a:rect l="0" t="0" r="r" b="b"/>
              <a:pathLst>
                <a:path w="304" h="327">
                  <a:moveTo>
                    <a:pt x="304" y="0"/>
                  </a:moveTo>
                  <a:lnTo>
                    <a:pt x="304" y="96"/>
                  </a:lnTo>
                  <a:lnTo>
                    <a:pt x="0" y="327"/>
                  </a:lnTo>
                  <a:lnTo>
                    <a:pt x="18" y="181"/>
                  </a:lnTo>
                  <a:lnTo>
                    <a:pt x="304" y="0"/>
                  </a:lnTo>
                  <a:close/>
                </a:path>
              </a:pathLst>
            </a:custGeom>
            <a:solidFill>
              <a:srgbClr val="FF0000"/>
            </a:solidFill>
            <a:ln w="38100" cap="flat"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solidFill>
                  <a:prstClr val="black"/>
                </a:solidFill>
              </a:endParaRPr>
            </a:p>
          </p:txBody>
        </p:sp>
        <p:sp>
          <p:nvSpPr>
            <p:cNvPr id="81" name="Freeform 23"/>
            <p:cNvSpPr>
              <a:spLocks/>
            </p:cNvSpPr>
            <p:nvPr/>
          </p:nvSpPr>
          <p:spPr bwMode="auto">
            <a:xfrm>
              <a:off x="1920" y="1296"/>
              <a:ext cx="240" cy="336"/>
            </a:xfrm>
            <a:custGeom>
              <a:avLst/>
              <a:gdLst>
                <a:gd name="T0" fmla="*/ 192 w 336"/>
                <a:gd name="T1" fmla="*/ 0 h 432"/>
                <a:gd name="T2" fmla="*/ 336 w 336"/>
                <a:gd name="T3" fmla="*/ 96 h 432"/>
                <a:gd name="T4" fmla="*/ 96 w 336"/>
                <a:gd name="T5" fmla="*/ 144 h 432"/>
                <a:gd name="T6" fmla="*/ 96 w 336"/>
                <a:gd name="T7" fmla="*/ 432 h 432"/>
                <a:gd name="T8" fmla="*/ 0 w 336"/>
                <a:gd name="T9" fmla="*/ 336 h 432"/>
                <a:gd name="T10" fmla="*/ 0 w 336"/>
                <a:gd name="T11" fmla="*/ 48 h 432"/>
                <a:gd name="T12" fmla="*/ 192 w 336"/>
                <a:gd name="T13" fmla="*/ 0 h 432"/>
              </a:gdLst>
              <a:ahLst/>
              <a:cxnLst>
                <a:cxn ang="0">
                  <a:pos x="T0" y="T1"/>
                </a:cxn>
                <a:cxn ang="0">
                  <a:pos x="T2" y="T3"/>
                </a:cxn>
                <a:cxn ang="0">
                  <a:pos x="T4" y="T5"/>
                </a:cxn>
                <a:cxn ang="0">
                  <a:pos x="T6" y="T7"/>
                </a:cxn>
                <a:cxn ang="0">
                  <a:pos x="T8" y="T9"/>
                </a:cxn>
                <a:cxn ang="0">
                  <a:pos x="T10" y="T11"/>
                </a:cxn>
                <a:cxn ang="0">
                  <a:pos x="T12" y="T13"/>
                </a:cxn>
              </a:cxnLst>
              <a:rect l="0" t="0" r="r" b="b"/>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cap="flat"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solidFill>
                  <a:prstClr val="black"/>
                </a:solidFill>
              </a:endParaRPr>
            </a:p>
          </p:txBody>
        </p:sp>
        <p:sp>
          <p:nvSpPr>
            <p:cNvPr id="82" name="Freeform 24"/>
            <p:cNvSpPr>
              <a:spLocks/>
            </p:cNvSpPr>
            <p:nvPr/>
          </p:nvSpPr>
          <p:spPr bwMode="auto">
            <a:xfrm>
              <a:off x="1728" y="1152"/>
              <a:ext cx="240" cy="288"/>
            </a:xfrm>
            <a:custGeom>
              <a:avLst/>
              <a:gdLst>
                <a:gd name="T0" fmla="*/ 192 w 336"/>
                <a:gd name="T1" fmla="*/ 0 h 432"/>
                <a:gd name="T2" fmla="*/ 336 w 336"/>
                <a:gd name="T3" fmla="*/ 96 h 432"/>
                <a:gd name="T4" fmla="*/ 96 w 336"/>
                <a:gd name="T5" fmla="*/ 144 h 432"/>
                <a:gd name="T6" fmla="*/ 96 w 336"/>
                <a:gd name="T7" fmla="*/ 432 h 432"/>
                <a:gd name="T8" fmla="*/ 0 w 336"/>
                <a:gd name="T9" fmla="*/ 336 h 432"/>
                <a:gd name="T10" fmla="*/ 0 w 336"/>
                <a:gd name="T11" fmla="*/ 48 h 432"/>
                <a:gd name="T12" fmla="*/ 192 w 336"/>
                <a:gd name="T13" fmla="*/ 0 h 432"/>
              </a:gdLst>
              <a:ahLst/>
              <a:cxnLst>
                <a:cxn ang="0">
                  <a:pos x="T0" y="T1"/>
                </a:cxn>
                <a:cxn ang="0">
                  <a:pos x="T2" y="T3"/>
                </a:cxn>
                <a:cxn ang="0">
                  <a:pos x="T4" y="T5"/>
                </a:cxn>
                <a:cxn ang="0">
                  <a:pos x="T6" y="T7"/>
                </a:cxn>
                <a:cxn ang="0">
                  <a:pos x="T8" y="T9"/>
                </a:cxn>
                <a:cxn ang="0">
                  <a:pos x="T10" y="T11"/>
                </a:cxn>
                <a:cxn ang="0">
                  <a:pos x="T12" y="T13"/>
                </a:cxn>
              </a:cxnLst>
              <a:rect l="0" t="0" r="r" b="b"/>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cap="flat"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solidFill>
                  <a:prstClr val="black"/>
                </a:solidFill>
              </a:endParaRPr>
            </a:p>
          </p:txBody>
        </p:sp>
        <p:sp>
          <p:nvSpPr>
            <p:cNvPr id="83" name="Freeform 25"/>
            <p:cNvSpPr>
              <a:spLocks/>
            </p:cNvSpPr>
            <p:nvPr/>
          </p:nvSpPr>
          <p:spPr bwMode="auto">
            <a:xfrm>
              <a:off x="1584" y="1008"/>
              <a:ext cx="192" cy="288"/>
            </a:xfrm>
            <a:custGeom>
              <a:avLst/>
              <a:gdLst>
                <a:gd name="T0" fmla="*/ 192 w 336"/>
                <a:gd name="T1" fmla="*/ 0 h 432"/>
                <a:gd name="T2" fmla="*/ 336 w 336"/>
                <a:gd name="T3" fmla="*/ 96 h 432"/>
                <a:gd name="T4" fmla="*/ 96 w 336"/>
                <a:gd name="T5" fmla="*/ 144 h 432"/>
                <a:gd name="T6" fmla="*/ 96 w 336"/>
                <a:gd name="T7" fmla="*/ 432 h 432"/>
                <a:gd name="T8" fmla="*/ 0 w 336"/>
                <a:gd name="T9" fmla="*/ 336 h 432"/>
                <a:gd name="T10" fmla="*/ 0 w 336"/>
                <a:gd name="T11" fmla="*/ 48 h 432"/>
                <a:gd name="T12" fmla="*/ 192 w 336"/>
                <a:gd name="T13" fmla="*/ 0 h 432"/>
              </a:gdLst>
              <a:ahLst/>
              <a:cxnLst>
                <a:cxn ang="0">
                  <a:pos x="T0" y="T1"/>
                </a:cxn>
                <a:cxn ang="0">
                  <a:pos x="T2" y="T3"/>
                </a:cxn>
                <a:cxn ang="0">
                  <a:pos x="T4" y="T5"/>
                </a:cxn>
                <a:cxn ang="0">
                  <a:pos x="T6" y="T7"/>
                </a:cxn>
                <a:cxn ang="0">
                  <a:pos x="T8" y="T9"/>
                </a:cxn>
                <a:cxn ang="0">
                  <a:pos x="T10" y="T11"/>
                </a:cxn>
                <a:cxn ang="0">
                  <a:pos x="T12" y="T13"/>
                </a:cxn>
              </a:cxnLst>
              <a:rect l="0" t="0" r="r" b="b"/>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cap="flat"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solidFill>
                  <a:prstClr val="black"/>
                </a:solidFill>
              </a:endParaRPr>
            </a:p>
          </p:txBody>
        </p:sp>
      </p:grpSp>
      <p:grpSp>
        <p:nvGrpSpPr>
          <p:cNvPr id="84" name="Group 27"/>
          <p:cNvGrpSpPr>
            <a:grpSpLocks/>
          </p:cNvGrpSpPr>
          <p:nvPr/>
        </p:nvGrpSpPr>
        <p:grpSpPr bwMode="auto">
          <a:xfrm>
            <a:off x="2789874" y="3356992"/>
            <a:ext cx="483811" cy="566535"/>
            <a:chOff x="1584" y="816"/>
            <a:chExt cx="912" cy="816"/>
          </a:xfrm>
        </p:grpSpPr>
        <p:sp>
          <p:nvSpPr>
            <p:cNvPr id="85" name="Freeform 28"/>
            <p:cNvSpPr>
              <a:spLocks/>
            </p:cNvSpPr>
            <p:nvPr/>
          </p:nvSpPr>
          <p:spPr bwMode="auto">
            <a:xfrm>
              <a:off x="2352" y="1056"/>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cap="flat"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solidFill>
                  <a:prstClr val="black"/>
                </a:solidFill>
              </a:endParaRPr>
            </a:p>
          </p:txBody>
        </p:sp>
        <p:sp>
          <p:nvSpPr>
            <p:cNvPr id="86" name="Freeform 29"/>
            <p:cNvSpPr>
              <a:spLocks/>
            </p:cNvSpPr>
            <p:nvPr/>
          </p:nvSpPr>
          <p:spPr bwMode="auto">
            <a:xfrm>
              <a:off x="2160" y="912"/>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cap="flat"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solidFill>
                  <a:prstClr val="black"/>
                </a:solidFill>
              </a:endParaRPr>
            </a:p>
          </p:txBody>
        </p:sp>
        <p:sp>
          <p:nvSpPr>
            <p:cNvPr id="87" name="Freeform 30"/>
            <p:cNvSpPr>
              <a:spLocks/>
            </p:cNvSpPr>
            <p:nvPr/>
          </p:nvSpPr>
          <p:spPr bwMode="auto">
            <a:xfrm>
              <a:off x="1920" y="816"/>
              <a:ext cx="144" cy="288"/>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cap="flat"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solidFill>
                  <a:prstClr val="black"/>
                </a:solidFill>
              </a:endParaRPr>
            </a:p>
          </p:txBody>
        </p:sp>
        <p:sp>
          <p:nvSpPr>
            <p:cNvPr id="88" name="Freeform 31"/>
            <p:cNvSpPr>
              <a:spLocks/>
            </p:cNvSpPr>
            <p:nvPr/>
          </p:nvSpPr>
          <p:spPr bwMode="auto">
            <a:xfrm>
              <a:off x="1659" y="816"/>
              <a:ext cx="789" cy="535"/>
            </a:xfrm>
            <a:custGeom>
              <a:avLst/>
              <a:gdLst>
                <a:gd name="T0" fmla="*/ 261 w 789"/>
                <a:gd name="T1" fmla="*/ 0 h 535"/>
                <a:gd name="T2" fmla="*/ 789 w 789"/>
                <a:gd name="T3" fmla="*/ 336 h 535"/>
                <a:gd name="T4" fmla="*/ 494 w 789"/>
                <a:gd name="T5" fmla="*/ 535 h 535"/>
                <a:gd name="T6" fmla="*/ 0 w 789"/>
                <a:gd name="T7" fmla="*/ 96 h 535"/>
                <a:gd name="T8" fmla="*/ 261 w 789"/>
                <a:gd name="T9" fmla="*/ 0 h 535"/>
              </a:gdLst>
              <a:ahLst/>
              <a:cxnLst>
                <a:cxn ang="0">
                  <a:pos x="T0" y="T1"/>
                </a:cxn>
                <a:cxn ang="0">
                  <a:pos x="T2" y="T3"/>
                </a:cxn>
                <a:cxn ang="0">
                  <a:pos x="T4" y="T5"/>
                </a:cxn>
                <a:cxn ang="0">
                  <a:pos x="T6" y="T7"/>
                </a:cxn>
                <a:cxn ang="0">
                  <a:pos x="T8" y="T9"/>
                </a:cxn>
              </a:cxnLst>
              <a:rect l="0" t="0" r="r" b="b"/>
              <a:pathLst>
                <a:path w="789" h="535">
                  <a:moveTo>
                    <a:pt x="261" y="0"/>
                  </a:moveTo>
                  <a:lnTo>
                    <a:pt x="789" y="336"/>
                  </a:lnTo>
                  <a:lnTo>
                    <a:pt x="494" y="535"/>
                  </a:lnTo>
                  <a:lnTo>
                    <a:pt x="0" y="96"/>
                  </a:lnTo>
                  <a:lnTo>
                    <a:pt x="261" y="0"/>
                  </a:lnTo>
                  <a:close/>
                </a:path>
              </a:pathLst>
            </a:custGeom>
            <a:solidFill>
              <a:srgbClr val="7030A0"/>
            </a:solidFill>
            <a:ln w="38100" cap="flat"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solidFill>
                  <a:prstClr val="black"/>
                </a:solidFill>
              </a:endParaRPr>
            </a:p>
          </p:txBody>
        </p:sp>
        <p:sp>
          <p:nvSpPr>
            <p:cNvPr id="89" name="Freeform 32"/>
            <p:cNvSpPr>
              <a:spLocks/>
            </p:cNvSpPr>
            <p:nvPr/>
          </p:nvSpPr>
          <p:spPr bwMode="auto">
            <a:xfrm>
              <a:off x="1669" y="912"/>
              <a:ext cx="491" cy="567"/>
            </a:xfrm>
            <a:custGeom>
              <a:avLst/>
              <a:gdLst>
                <a:gd name="T0" fmla="*/ 11 w 491"/>
                <a:gd name="T1" fmla="*/ 0 h 567"/>
                <a:gd name="T2" fmla="*/ 491 w 491"/>
                <a:gd name="T3" fmla="*/ 432 h 567"/>
                <a:gd name="T4" fmla="*/ 484 w 491"/>
                <a:gd name="T5" fmla="*/ 567 h 567"/>
                <a:gd name="T6" fmla="*/ 0 w 491"/>
                <a:gd name="T7" fmla="*/ 119 h 567"/>
                <a:gd name="T8" fmla="*/ 11 w 491"/>
                <a:gd name="T9" fmla="*/ 0 h 567"/>
              </a:gdLst>
              <a:ahLst/>
              <a:cxnLst>
                <a:cxn ang="0">
                  <a:pos x="T0" y="T1"/>
                </a:cxn>
                <a:cxn ang="0">
                  <a:pos x="T2" y="T3"/>
                </a:cxn>
                <a:cxn ang="0">
                  <a:pos x="T4" y="T5"/>
                </a:cxn>
                <a:cxn ang="0">
                  <a:pos x="T6" y="T7"/>
                </a:cxn>
                <a:cxn ang="0">
                  <a:pos x="T8" y="T9"/>
                </a:cxn>
              </a:cxnLst>
              <a:rect l="0" t="0" r="r" b="b"/>
              <a:pathLst>
                <a:path w="491" h="567">
                  <a:moveTo>
                    <a:pt x="11" y="0"/>
                  </a:moveTo>
                  <a:lnTo>
                    <a:pt x="491" y="432"/>
                  </a:lnTo>
                  <a:lnTo>
                    <a:pt x="484" y="567"/>
                  </a:lnTo>
                  <a:lnTo>
                    <a:pt x="0" y="119"/>
                  </a:lnTo>
                  <a:lnTo>
                    <a:pt x="11" y="0"/>
                  </a:lnTo>
                  <a:close/>
                </a:path>
              </a:pathLst>
            </a:custGeom>
            <a:solidFill>
              <a:srgbClr val="7030A0"/>
            </a:solidFill>
            <a:ln w="38100" cap="flat"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solidFill>
                  <a:prstClr val="black"/>
                </a:solidFill>
              </a:endParaRPr>
            </a:p>
          </p:txBody>
        </p:sp>
        <p:sp>
          <p:nvSpPr>
            <p:cNvPr id="90" name="Freeform 33"/>
            <p:cNvSpPr>
              <a:spLocks/>
            </p:cNvSpPr>
            <p:nvPr/>
          </p:nvSpPr>
          <p:spPr bwMode="auto">
            <a:xfrm>
              <a:off x="2144" y="1152"/>
              <a:ext cx="304" cy="327"/>
            </a:xfrm>
            <a:custGeom>
              <a:avLst/>
              <a:gdLst>
                <a:gd name="T0" fmla="*/ 304 w 304"/>
                <a:gd name="T1" fmla="*/ 0 h 327"/>
                <a:gd name="T2" fmla="*/ 304 w 304"/>
                <a:gd name="T3" fmla="*/ 96 h 327"/>
                <a:gd name="T4" fmla="*/ 0 w 304"/>
                <a:gd name="T5" fmla="*/ 327 h 327"/>
                <a:gd name="T6" fmla="*/ 18 w 304"/>
                <a:gd name="T7" fmla="*/ 181 h 327"/>
                <a:gd name="T8" fmla="*/ 304 w 304"/>
                <a:gd name="T9" fmla="*/ 0 h 327"/>
              </a:gdLst>
              <a:ahLst/>
              <a:cxnLst>
                <a:cxn ang="0">
                  <a:pos x="T0" y="T1"/>
                </a:cxn>
                <a:cxn ang="0">
                  <a:pos x="T2" y="T3"/>
                </a:cxn>
                <a:cxn ang="0">
                  <a:pos x="T4" y="T5"/>
                </a:cxn>
                <a:cxn ang="0">
                  <a:pos x="T6" y="T7"/>
                </a:cxn>
                <a:cxn ang="0">
                  <a:pos x="T8" y="T9"/>
                </a:cxn>
              </a:cxnLst>
              <a:rect l="0" t="0" r="r" b="b"/>
              <a:pathLst>
                <a:path w="304" h="327">
                  <a:moveTo>
                    <a:pt x="304" y="0"/>
                  </a:moveTo>
                  <a:lnTo>
                    <a:pt x="304" y="96"/>
                  </a:lnTo>
                  <a:lnTo>
                    <a:pt x="0" y="327"/>
                  </a:lnTo>
                  <a:lnTo>
                    <a:pt x="18" y="181"/>
                  </a:lnTo>
                  <a:lnTo>
                    <a:pt x="304" y="0"/>
                  </a:lnTo>
                  <a:close/>
                </a:path>
              </a:pathLst>
            </a:custGeom>
            <a:solidFill>
              <a:srgbClr val="7030A0"/>
            </a:solidFill>
            <a:ln w="38100" cap="flat"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solidFill>
                  <a:prstClr val="black"/>
                </a:solidFill>
              </a:endParaRPr>
            </a:p>
          </p:txBody>
        </p:sp>
        <p:sp>
          <p:nvSpPr>
            <p:cNvPr id="91" name="Freeform 34"/>
            <p:cNvSpPr>
              <a:spLocks/>
            </p:cNvSpPr>
            <p:nvPr/>
          </p:nvSpPr>
          <p:spPr bwMode="auto">
            <a:xfrm>
              <a:off x="1920" y="1296"/>
              <a:ext cx="240" cy="336"/>
            </a:xfrm>
            <a:custGeom>
              <a:avLst/>
              <a:gdLst>
                <a:gd name="T0" fmla="*/ 192 w 336"/>
                <a:gd name="T1" fmla="*/ 0 h 432"/>
                <a:gd name="T2" fmla="*/ 336 w 336"/>
                <a:gd name="T3" fmla="*/ 96 h 432"/>
                <a:gd name="T4" fmla="*/ 96 w 336"/>
                <a:gd name="T5" fmla="*/ 144 h 432"/>
                <a:gd name="T6" fmla="*/ 96 w 336"/>
                <a:gd name="T7" fmla="*/ 432 h 432"/>
                <a:gd name="T8" fmla="*/ 0 w 336"/>
                <a:gd name="T9" fmla="*/ 336 h 432"/>
                <a:gd name="T10" fmla="*/ 0 w 336"/>
                <a:gd name="T11" fmla="*/ 48 h 432"/>
                <a:gd name="T12" fmla="*/ 192 w 336"/>
                <a:gd name="T13" fmla="*/ 0 h 432"/>
              </a:gdLst>
              <a:ahLst/>
              <a:cxnLst>
                <a:cxn ang="0">
                  <a:pos x="T0" y="T1"/>
                </a:cxn>
                <a:cxn ang="0">
                  <a:pos x="T2" y="T3"/>
                </a:cxn>
                <a:cxn ang="0">
                  <a:pos x="T4" y="T5"/>
                </a:cxn>
                <a:cxn ang="0">
                  <a:pos x="T6" y="T7"/>
                </a:cxn>
                <a:cxn ang="0">
                  <a:pos x="T8" y="T9"/>
                </a:cxn>
                <a:cxn ang="0">
                  <a:pos x="T10" y="T11"/>
                </a:cxn>
                <a:cxn ang="0">
                  <a:pos x="T12" y="T13"/>
                </a:cxn>
              </a:cxnLst>
              <a:rect l="0" t="0" r="r" b="b"/>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cap="flat"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solidFill>
                  <a:prstClr val="black"/>
                </a:solidFill>
              </a:endParaRPr>
            </a:p>
          </p:txBody>
        </p:sp>
        <p:sp>
          <p:nvSpPr>
            <p:cNvPr id="92" name="Freeform 35"/>
            <p:cNvSpPr>
              <a:spLocks/>
            </p:cNvSpPr>
            <p:nvPr/>
          </p:nvSpPr>
          <p:spPr bwMode="auto">
            <a:xfrm>
              <a:off x="1728" y="1152"/>
              <a:ext cx="240" cy="288"/>
            </a:xfrm>
            <a:custGeom>
              <a:avLst/>
              <a:gdLst>
                <a:gd name="T0" fmla="*/ 192 w 336"/>
                <a:gd name="T1" fmla="*/ 0 h 432"/>
                <a:gd name="T2" fmla="*/ 336 w 336"/>
                <a:gd name="T3" fmla="*/ 96 h 432"/>
                <a:gd name="T4" fmla="*/ 96 w 336"/>
                <a:gd name="T5" fmla="*/ 144 h 432"/>
                <a:gd name="T6" fmla="*/ 96 w 336"/>
                <a:gd name="T7" fmla="*/ 432 h 432"/>
                <a:gd name="T8" fmla="*/ 0 w 336"/>
                <a:gd name="T9" fmla="*/ 336 h 432"/>
                <a:gd name="T10" fmla="*/ 0 w 336"/>
                <a:gd name="T11" fmla="*/ 48 h 432"/>
                <a:gd name="T12" fmla="*/ 192 w 336"/>
                <a:gd name="T13" fmla="*/ 0 h 432"/>
              </a:gdLst>
              <a:ahLst/>
              <a:cxnLst>
                <a:cxn ang="0">
                  <a:pos x="T0" y="T1"/>
                </a:cxn>
                <a:cxn ang="0">
                  <a:pos x="T2" y="T3"/>
                </a:cxn>
                <a:cxn ang="0">
                  <a:pos x="T4" y="T5"/>
                </a:cxn>
                <a:cxn ang="0">
                  <a:pos x="T6" y="T7"/>
                </a:cxn>
                <a:cxn ang="0">
                  <a:pos x="T8" y="T9"/>
                </a:cxn>
                <a:cxn ang="0">
                  <a:pos x="T10" y="T11"/>
                </a:cxn>
                <a:cxn ang="0">
                  <a:pos x="T12" y="T13"/>
                </a:cxn>
              </a:cxnLst>
              <a:rect l="0" t="0" r="r" b="b"/>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cap="flat"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solidFill>
                  <a:prstClr val="black"/>
                </a:solidFill>
              </a:endParaRPr>
            </a:p>
          </p:txBody>
        </p:sp>
        <p:sp>
          <p:nvSpPr>
            <p:cNvPr id="93" name="Freeform 36"/>
            <p:cNvSpPr>
              <a:spLocks/>
            </p:cNvSpPr>
            <p:nvPr/>
          </p:nvSpPr>
          <p:spPr bwMode="auto">
            <a:xfrm>
              <a:off x="1584" y="1008"/>
              <a:ext cx="192" cy="288"/>
            </a:xfrm>
            <a:custGeom>
              <a:avLst/>
              <a:gdLst>
                <a:gd name="T0" fmla="*/ 192 w 336"/>
                <a:gd name="T1" fmla="*/ 0 h 432"/>
                <a:gd name="T2" fmla="*/ 336 w 336"/>
                <a:gd name="T3" fmla="*/ 96 h 432"/>
                <a:gd name="T4" fmla="*/ 96 w 336"/>
                <a:gd name="T5" fmla="*/ 144 h 432"/>
                <a:gd name="T6" fmla="*/ 96 w 336"/>
                <a:gd name="T7" fmla="*/ 432 h 432"/>
                <a:gd name="T8" fmla="*/ 0 w 336"/>
                <a:gd name="T9" fmla="*/ 336 h 432"/>
                <a:gd name="T10" fmla="*/ 0 w 336"/>
                <a:gd name="T11" fmla="*/ 48 h 432"/>
                <a:gd name="T12" fmla="*/ 192 w 336"/>
                <a:gd name="T13" fmla="*/ 0 h 432"/>
              </a:gdLst>
              <a:ahLst/>
              <a:cxnLst>
                <a:cxn ang="0">
                  <a:pos x="T0" y="T1"/>
                </a:cxn>
                <a:cxn ang="0">
                  <a:pos x="T2" y="T3"/>
                </a:cxn>
                <a:cxn ang="0">
                  <a:pos x="T4" y="T5"/>
                </a:cxn>
                <a:cxn ang="0">
                  <a:pos x="T6" y="T7"/>
                </a:cxn>
                <a:cxn ang="0">
                  <a:pos x="T8" y="T9"/>
                </a:cxn>
                <a:cxn ang="0">
                  <a:pos x="T10" y="T11"/>
                </a:cxn>
                <a:cxn ang="0">
                  <a:pos x="T12" y="T13"/>
                </a:cxn>
              </a:cxnLst>
              <a:rect l="0" t="0" r="r" b="b"/>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cap="flat"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solidFill>
                  <a:prstClr val="black"/>
                </a:solidFill>
              </a:endParaRPr>
            </a:p>
          </p:txBody>
        </p:sp>
      </p:grpSp>
      <p:sp>
        <p:nvSpPr>
          <p:cNvPr id="94" name="Rectangle 93"/>
          <p:cNvSpPr/>
          <p:nvPr/>
        </p:nvSpPr>
        <p:spPr>
          <a:xfrm>
            <a:off x="242588" y="4058490"/>
            <a:ext cx="3079550" cy="1577930"/>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pic>
        <p:nvPicPr>
          <p:cNvPr id="8" name="Picture 7"/>
          <p:cNvPicPr>
            <a:picLocks noChangeAspect="1"/>
          </p:cNvPicPr>
          <p:nvPr/>
        </p:nvPicPr>
        <p:blipFill rotWithShape="1">
          <a:blip r:embed="rId3">
            <a:extLst>
              <a:ext uri="{28A0092B-C50C-407E-A947-70E740481C1C}">
                <a14:useLocalDpi xmlns:a14="http://schemas.microsoft.com/office/drawing/2010/main" val="0"/>
              </a:ext>
            </a:extLst>
          </a:blip>
          <a:srcRect l="43285" r="42326" b="11199"/>
          <a:stretch/>
        </p:blipFill>
        <p:spPr>
          <a:xfrm rot="5400000">
            <a:off x="5015520" y="1587489"/>
            <a:ext cx="493815" cy="3045191"/>
          </a:xfrm>
          <a:prstGeom prst="rect">
            <a:avLst/>
          </a:prstGeom>
        </p:spPr>
      </p:pic>
      <p:grpSp>
        <p:nvGrpSpPr>
          <p:cNvPr id="10" name="Group 17"/>
          <p:cNvGrpSpPr>
            <a:grpSpLocks/>
          </p:cNvGrpSpPr>
          <p:nvPr/>
        </p:nvGrpSpPr>
        <p:grpSpPr bwMode="auto">
          <a:xfrm>
            <a:off x="3616671" y="3416778"/>
            <a:ext cx="599226" cy="544419"/>
            <a:chOff x="1584" y="816"/>
            <a:chExt cx="912" cy="816"/>
          </a:xfrm>
        </p:grpSpPr>
        <p:sp>
          <p:nvSpPr>
            <p:cNvPr id="11" name="Freeform 18"/>
            <p:cNvSpPr>
              <a:spLocks/>
            </p:cNvSpPr>
            <p:nvPr/>
          </p:nvSpPr>
          <p:spPr bwMode="auto">
            <a:xfrm>
              <a:off x="2352" y="1056"/>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cap="flat"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solidFill>
                  <a:prstClr val="black"/>
                </a:solidFill>
              </a:endParaRPr>
            </a:p>
          </p:txBody>
        </p:sp>
        <p:sp>
          <p:nvSpPr>
            <p:cNvPr id="12" name="Freeform 19"/>
            <p:cNvSpPr>
              <a:spLocks/>
            </p:cNvSpPr>
            <p:nvPr/>
          </p:nvSpPr>
          <p:spPr bwMode="auto">
            <a:xfrm>
              <a:off x="2160" y="912"/>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cap="flat"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solidFill>
                  <a:prstClr val="black"/>
                </a:solidFill>
              </a:endParaRPr>
            </a:p>
          </p:txBody>
        </p:sp>
        <p:sp>
          <p:nvSpPr>
            <p:cNvPr id="13" name="Freeform 20"/>
            <p:cNvSpPr>
              <a:spLocks/>
            </p:cNvSpPr>
            <p:nvPr/>
          </p:nvSpPr>
          <p:spPr bwMode="auto">
            <a:xfrm>
              <a:off x="1920" y="816"/>
              <a:ext cx="144" cy="288"/>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cap="flat"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solidFill>
                  <a:prstClr val="black"/>
                </a:solidFill>
              </a:endParaRPr>
            </a:p>
          </p:txBody>
        </p:sp>
        <p:sp>
          <p:nvSpPr>
            <p:cNvPr id="14" name="Freeform 21"/>
            <p:cNvSpPr>
              <a:spLocks/>
            </p:cNvSpPr>
            <p:nvPr/>
          </p:nvSpPr>
          <p:spPr bwMode="auto">
            <a:xfrm>
              <a:off x="1659" y="816"/>
              <a:ext cx="789" cy="535"/>
            </a:xfrm>
            <a:custGeom>
              <a:avLst/>
              <a:gdLst>
                <a:gd name="T0" fmla="*/ 261 w 789"/>
                <a:gd name="T1" fmla="*/ 0 h 535"/>
                <a:gd name="T2" fmla="*/ 789 w 789"/>
                <a:gd name="T3" fmla="*/ 336 h 535"/>
                <a:gd name="T4" fmla="*/ 494 w 789"/>
                <a:gd name="T5" fmla="*/ 535 h 535"/>
                <a:gd name="T6" fmla="*/ 0 w 789"/>
                <a:gd name="T7" fmla="*/ 96 h 535"/>
                <a:gd name="T8" fmla="*/ 261 w 789"/>
                <a:gd name="T9" fmla="*/ 0 h 535"/>
              </a:gdLst>
              <a:ahLst/>
              <a:cxnLst>
                <a:cxn ang="0">
                  <a:pos x="T0" y="T1"/>
                </a:cxn>
                <a:cxn ang="0">
                  <a:pos x="T2" y="T3"/>
                </a:cxn>
                <a:cxn ang="0">
                  <a:pos x="T4" y="T5"/>
                </a:cxn>
                <a:cxn ang="0">
                  <a:pos x="T6" y="T7"/>
                </a:cxn>
                <a:cxn ang="0">
                  <a:pos x="T8" y="T9"/>
                </a:cxn>
              </a:cxnLst>
              <a:rect l="0" t="0" r="r" b="b"/>
              <a:pathLst>
                <a:path w="789" h="535">
                  <a:moveTo>
                    <a:pt x="261" y="0"/>
                  </a:moveTo>
                  <a:lnTo>
                    <a:pt x="789" y="336"/>
                  </a:lnTo>
                  <a:lnTo>
                    <a:pt x="494" y="535"/>
                  </a:lnTo>
                  <a:lnTo>
                    <a:pt x="0" y="96"/>
                  </a:lnTo>
                  <a:lnTo>
                    <a:pt x="261" y="0"/>
                  </a:lnTo>
                  <a:close/>
                </a:path>
              </a:pathLst>
            </a:custGeom>
            <a:solidFill>
              <a:srgbClr val="996600"/>
            </a:solidFill>
            <a:ln w="38100" cap="flat"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solidFill>
                  <a:prstClr val="black"/>
                </a:solidFill>
              </a:endParaRPr>
            </a:p>
          </p:txBody>
        </p:sp>
        <p:sp>
          <p:nvSpPr>
            <p:cNvPr id="15" name="Freeform 22"/>
            <p:cNvSpPr>
              <a:spLocks/>
            </p:cNvSpPr>
            <p:nvPr/>
          </p:nvSpPr>
          <p:spPr bwMode="auto">
            <a:xfrm>
              <a:off x="1669" y="912"/>
              <a:ext cx="491" cy="567"/>
            </a:xfrm>
            <a:custGeom>
              <a:avLst/>
              <a:gdLst>
                <a:gd name="T0" fmla="*/ 11 w 491"/>
                <a:gd name="T1" fmla="*/ 0 h 567"/>
                <a:gd name="T2" fmla="*/ 491 w 491"/>
                <a:gd name="T3" fmla="*/ 432 h 567"/>
                <a:gd name="T4" fmla="*/ 484 w 491"/>
                <a:gd name="T5" fmla="*/ 567 h 567"/>
                <a:gd name="T6" fmla="*/ 0 w 491"/>
                <a:gd name="T7" fmla="*/ 119 h 567"/>
                <a:gd name="T8" fmla="*/ 11 w 491"/>
                <a:gd name="T9" fmla="*/ 0 h 567"/>
              </a:gdLst>
              <a:ahLst/>
              <a:cxnLst>
                <a:cxn ang="0">
                  <a:pos x="T0" y="T1"/>
                </a:cxn>
                <a:cxn ang="0">
                  <a:pos x="T2" y="T3"/>
                </a:cxn>
                <a:cxn ang="0">
                  <a:pos x="T4" y="T5"/>
                </a:cxn>
                <a:cxn ang="0">
                  <a:pos x="T6" y="T7"/>
                </a:cxn>
                <a:cxn ang="0">
                  <a:pos x="T8" y="T9"/>
                </a:cxn>
              </a:cxnLst>
              <a:rect l="0" t="0" r="r" b="b"/>
              <a:pathLst>
                <a:path w="491" h="567">
                  <a:moveTo>
                    <a:pt x="11" y="0"/>
                  </a:moveTo>
                  <a:lnTo>
                    <a:pt x="491" y="432"/>
                  </a:lnTo>
                  <a:lnTo>
                    <a:pt x="484" y="567"/>
                  </a:lnTo>
                  <a:lnTo>
                    <a:pt x="0" y="119"/>
                  </a:lnTo>
                  <a:lnTo>
                    <a:pt x="11" y="0"/>
                  </a:lnTo>
                  <a:close/>
                </a:path>
              </a:pathLst>
            </a:custGeom>
            <a:solidFill>
              <a:srgbClr val="996600"/>
            </a:solidFill>
            <a:ln w="38100" cap="flat"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solidFill>
                  <a:prstClr val="black"/>
                </a:solidFill>
              </a:endParaRPr>
            </a:p>
          </p:txBody>
        </p:sp>
        <p:sp>
          <p:nvSpPr>
            <p:cNvPr id="16" name="Freeform 23"/>
            <p:cNvSpPr>
              <a:spLocks/>
            </p:cNvSpPr>
            <p:nvPr/>
          </p:nvSpPr>
          <p:spPr bwMode="auto">
            <a:xfrm>
              <a:off x="2144" y="1152"/>
              <a:ext cx="304" cy="327"/>
            </a:xfrm>
            <a:custGeom>
              <a:avLst/>
              <a:gdLst>
                <a:gd name="T0" fmla="*/ 304 w 304"/>
                <a:gd name="T1" fmla="*/ 0 h 327"/>
                <a:gd name="T2" fmla="*/ 304 w 304"/>
                <a:gd name="T3" fmla="*/ 96 h 327"/>
                <a:gd name="T4" fmla="*/ 0 w 304"/>
                <a:gd name="T5" fmla="*/ 327 h 327"/>
                <a:gd name="T6" fmla="*/ 18 w 304"/>
                <a:gd name="T7" fmla="*/ 181 h 327"/>
                <a:gd name="T8" fmla="*/ 304 w 304"/>
                <a:gd name="T9" fmla="*/ 0 h 327"/>
              </a:gdLst>
              <a:ahLst/>
              <a:cxnLst>
                <a:cxn ang="0">
                  <a:pos x="T0" y="T1"/>
                </a:cxn>
                <a:cxn ang="0">
                  <a:pos x="T2" y="T3"/>
                </a:cxn>
                <a:cxn ang="0">
                  <a:pos x="T4" y="T5"/>
                </a:cxn>
                <a:cxn ang="0">
                  <a:pos x="T6" y="T7"/>
                </a:cxn>
                <a:cxn ang="0">
                  <a:pos x="T8" y="T9"/>
                </a:cxn>
              </a:cxnLst>
              <a:rect l="0" t="0" r="r" b="b"/>
              <a:pathLst>
                <a:path w="304" h="327">
                  <a:moveTo>
                    <a:pt x="304" y="0"/>
                  </a:moveTo>
                  <a:lnTo>
                    <a:pt x="304" y="96"/>
                  </a:lnTo>
                  <a:lnTo>
                    <a:pt x="0" y="327"/>
                  </a:lnTo>
                  <a:lnTo>
                    <a:pt x="18" y="181"/>
                  </a:lnTo>
                  <a:lnTo>
                    <a:pt x="304" y="0"/>
                  </a:lnTo>
                  <a:close/>
                </a:path>
              </a:pathLst>
            </a:custGeom>
            <a:solidFill>
              <a:srgbClr val="996600"/>
            </a:solidFill>
            <a:ln w="38100" cap="flat"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solidFill>
                  <a:prstClr val="black"/>
                </a:solidFill>
              </a:endParaRPr>
            </a:p>
          </p:txBody>
        </p:sp>
        <p:sp>
          <p:nvSpPr>
            <p:cNvPr id="17" name="Freeform 24"/>
            <p:cNvSpPr>
              <a:spLocks/>
            </p:cNvSpPr>
            <p:nvPr/>
          </p:nvSpPr>
          <p:spPr bwMode="auto">
            <a:xfrm>
              <a:off x="1920" y="1296"/>
              <a:ext cx="240" cy="336"/>
            </a:xfrm>
            <a:custGeom>
              <a:avLst/>
              <a:gdLst>
                <a:gd name="T0" fmla="*/ 192 w 336"/>
                <a:gd name="T1" fmla="*/ 0 h 432"/>
                <a:gd name="T2" fmla="*/ 336 w 336"/>
                <a:gd name="T3" fmla="*/ 96 h 432"/>
                <a:gd name="T4" fmla="*/ 96 w 336"/>
                <a:gd name="T5" fmla="*/ 144 h 432"/>
                <a:gd name="T6" fmla="*/ 96 w 336"/>
                <a:gd name="T7" fmla="*/ 432 h 432"/>
                <a:gd name="T8" fmla="*/ 0 w 336"/>
                <a:gd name="T9" fmla="*/ 336 h 432"/>
                <a:gd name="T10" fmla="*/ 0 w 336"/>
                <a:gd name="T11" fmla="*/ 48 h 432"/>
                <a:gd name="T12" fmla="*/ 192 w 336"/>
                <a:gd name="T13" fmla="*/ 0 h 432"/>
              </a:gdLst>
              <a:ahLst/>
              <a:cxnLst>
                <a:cxn ang="0">
                  <a:pos x="T0" y="T1"/>
                </a:cxn>
                <a:cxn ang="0">
                  <a:pos x="T2" y="T3"/>
                </a:cxn>
                <a:cxn ang="0">
                  <a:pos x="T4" y="T5"/>
                </a:cxn>
                <a:cxn ang="0">
                  <a:pos x="T6" y="T7"/>
                </a:cxn>
                <a:cxn ang="0">
                  <a:pos x="T8" y="T9"/>
                </a:cxn>
                <a:cxn ang="0">
                  <a:pos x="T10" y="T11"/>
                </a:cxn>
                <a:cxn ang="0">
                  <a:pos x="T12" y="T13"/>
                </a:cxn>
              </a:cxnLst>
              <a:rect l="0" t="0" r="r" b="b"/>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cap="flat"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solidFill>
                  <a:prstClr val="black"/>
                </a:solidFill>
              </a:endParaRPr>
            </a:p>
          </p:txBody>
        </p:sp>
        <p:sp>
          <p:nvSpPr>
            <p:cNvPr id="18" name="Freeform 25"/>
            <p:cNvSpPr>
              <a:spLocks/>
            </p:cNvSpPr>
            <p:nvPr/>
          </p:nvSpPr>
          <p:spPr bwMode="auto">
            <a:xfrm>
              <a:off x="1728" y="1152"/>
              <a:ext cx="240" cy="288"/>
            </a:xfrm>
            <a:custGeom>
              <a:avLst/>
              <a:gdLst>
                <a:gd name="T0" fmla="*/ 192 w 336"/>
                <a:gd name="T1" fmla="*/ 0 h 432"/>
                <a:gd name="T2" fmla="*/ 336 w 336"/>
                <a:gd name="T3" fmla="*/ 96 h 432"/>
                <a:gd name="T4" fmla="*/ 96 w 336"/>
                <a:gd name="T5" fmla="*/ 144 h 432"/>
                <a:gd name="T6" fmla="*/ 96 w 336"/>
                <a:gd name="T7" fmla="*/ 432 h 432"/>
                <a:gd name="T8" fmla="*/ 0 w 336"/>
                <a:gd name="T9" fmla="*/ 336 h 432"/>
                <a:gd name="T10" fmla="*/ 0 w 336"/>
                <a:gd name="T11" fmla="*/ 48 h 432"/>
                <a:gd name="T12" fmla="*/ 192 w 336"/>
                <a:gd name="T13" fmla="*/ 0 h 432"/>
              </a:gdLst>
              <a:ahLst/>
              <a:cxnLst>
                <a:cxn ang="0">
                  <a:pos x="T0" y="T1"/>
                </a:cxn>
                <a:cxn ang="0">
                  <a:pos x="T2" y="T3"/>
                </a:cxn>
                <a:cxn ang="0">
                  <a:pos x="T4" y="T5"/>
                </a:cxn>
                <a:cxn ang="0">
                  <a:pos x="T6" y="T7"/>
                </a:cxn>
                <a:cxn ang="0">
                  <a:pos x="T8" y="T9"/>
                </a:cxn>
                <a:cxn ang="0">
                  <a:pos x="T10" y="T11"/>
                </a:cxn>
                <a:cxn ang="0">
                  <a:pos x="T12" y="T13"/>
                </a:cxn>
              </a:cxnLst>
              <a:rect l="0" t="0" r="r" b="b"/>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cap="flat"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solidFill>
                  <a:prstClr val="black"/>
                </a:solidFill>
              </a:endParaRPr>
            </a:p>
          </p:txBody>
        </p:sp>
        <p:sp>
          <p:nvSpPr>
            <p:cNvPr id="19" name="Freeform 26"/>
            <p:cNvSpPr>
              <a:spLocks/>
            </p:cNvSpPr>
            <p:nvPr/>
          </p:nvSpPr>
          <p:spPr bwMode="auto">
            <a:xfrm>
              <a:off x="1584" y="1008"/>
              <a:ext cx="192" cy="288"/>
            </a:xfrm>
            <a:custGeom>
              <a:avLst/>
              <a:gdLst>
                <a:gd name="T0" fmla="*/ 192 w 336"/>
                <a:gd name="T1" fmla="*/ 0 h 432"/>
                <a:gd name="T2" fmla="*/ 336 w 336"/>
                <a:gd name="T3" fmla="*/ 96 h 432"/>
                <a:gd name="T4" fmla="*/ 96 w 336"/>
                <a:gd name="T5" fmla="*/ 144 h 432"/>
                <a:gd name="T6" fmla="*/ 96 w 336"/>
                <a:gd name="T7" fmla="*/ 432 h 432"/>
                <a:gd name="T8" fmla="*/ 0 w 336"/>
                <a:gd name="T9" fmla="*/ 336 h 432"/>
                <a:gd name="T10" fmla="*/ 0 w 336"/>
                <a:gd name="T11" fmla="*/ 48 h 432"/>
                <a:gd name="T12" fmla="*/ 192 w 336"/>
                <a:gd name="T13" fmla="*/ 0 h 432"/>
              </a:gdLst>
              <a:ahLst/>
              <a:cxnLst>
                <a:cxn ang="0">
                  <a:pos x="T0" y="T1"/>
                </a:cxn>
                <a:cxn ang="0">
                  <a:pos x="T2" y="T3"/>
                </a:cxn>
                <a:cxn ang="0">
                  <a:pos x="T4" y="T5"/>
                </a:cxn>
                <a:cxn ang="0">
                  <a:pos x="T6" y="T7"/>
                </a:cxn>
                <a:cxn ang="0">
                  <a:pos x="T8" y="T9"/>
                </a:cxn>
                <a:cxn ang="0">
                  <a:pos x="T10" y="T11"/>
                </a:cxn>
                <a:cxn ang="0">
                  <a:pos x="T12" y="T13"/>
                </a:cxn>
              </a:cxnLst>
              <a:rect l="0" t="0" r="r" b="b"/>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cap="flat"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solidFill>
                  <a:prstClr val="black"/>
                </a:solidFill>
              </a:endParaRPr>
            </a:p>
          </p:txBody>
        </p:sp>
      </p:grpSp>
      <p:grpSp>
        <p:nvGrpSpPr>
          <p:cNvPr id="20" name="Group 27"/>
          <p:cNvGrpSpPr>
            <a:grpSpLocks/>
          </p:cNvGrpSpPr>
          <p:nvPr/>
        </p:nvGrpSpPr>
        <p:grpSpPr bwMode="auto">
          <a:xfrm>
            <a:off x="3677742" y="5742786"/>
            <a:ext cx="483811" cy="566535"/>
            <a:chOff x="1584" y="816"/>
            <a:chExt cx="912" cy="816"/>
          </a:xfrm>
        </p:grpSpPr>
        <p:sp>
          <p:nvSpPr>
            <p:cNvPr id="21" name="Freeform 28"/>
            <p:cNvSpPr>
              <a:spLocks/>
            </p:cNvSpPr>
            <p:nvPr/>
          </p:nvSpPr>
          <p:spPr bwMode="auto">
            <a:xfrm>
              <a:off x="2352" y="1056"/>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cap="flat"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solidFill>
                  <a:prstClr val="black"/>
                </a:solidFill>
              </a:endParaRPr>
            </a:p>
          </p:txBody>
        </p:sp>
        <p:sp>
          <p:nvSpPr>
            <p:cNvPr id="22" name="Freeform 29"/>
            <p:cNvSpPr>
              <a:spLocks/>
            </p:cNvSpPr>
            <p:nvPr/>
          </p:nvSpPr>
          <p:spPr bwMode="auto">
            <a:xfrm>
              <a:off x="2160" y="912"/>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cap="flat"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solidFill>
                  <a:prstClr val="black"/>
                </a:solidFill>
              </a:endParaRPr>
            </a:p>
          </p:txBody>
        </p:sp>
        <p:sp>
          <p:nvSpPr>
            <p:cNvPr id="23" name="Freeform 30"/>
            <p:cNvSpPr>
              <a:spLocks/>
            </p:cNvSpPr>
            <p:nvPr/>
          </p:nvSpPr>
          <p:spPr bwMode="auto">
            <a:xfrm>
              <a:off x="1920" y="816"/>
              <a:ext cx="144" cy="288"/>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cap="flat"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solidFill>
                  <a:prstClr val="black"/>
                </a:solidFill>
              </a:endParaRPr>
            </a:p>
          </p:txBody>
        </p:sp>
        <p:sp>
          <p:nvSpPr>
            <p:cNvPr id="24" name="Freeform 31"/>
            <p:cNvSpPr>
              <a:spLocks/>
            </p:cNvSpPr>
            <p:nvPr/>
          </p:nvSpPr>
          <p:spPr bwMode="auto">
            <a:xfrm>
              <a:off x="1659" y="816"/>
              <a:ext cx="789" cy="535"/>
            </a:xfrm>
            <a:custGeom>
              <a:avLst/>
              <a:gdLst>
                <a:gd name="T0" fmla="*/ 261 w 789"/>
                <a:gd name="T1" fmla="*/ 0 h 535"/>
                <a:gd name="T2" fmla="*/ 789 w 789"/>
                <a:gd name="T3" fmla="*/ 336 h 535"/>
                <a:gd name="T4" fmla="*/ 494 w 789"/>
                <a:gd name="T5" fmla="*/ 535 h 535"/>
                <a:gd name="T6" fmla="*/ 0 w 789"/>
                <a:gd name="T7" fmla="*/ 96 h 535"/>
                <a:gd name="T8" fmla="*/ 261 w 789"/>
                <a:gd name="T9" fmla="*/ 0 h 535"/>
              </a:gdLst>
              <a:ahLst/>
              <a:cxnLst>
                <a:cxn ang="0">
                  <a:pos x="T0" y="T1"/>
                </a:cxn>
                <a:cxn ang="0">
                  <a:pos x="T2" y="T3"/>
                </a:cxn>
                <a:cxn ang="0">
                  <a:pos x="T4" y="T5"/>
                </a:cxn>
                <a:cxn ang="0">
                  <a:pos x="T6" y="T7"/>
                </a:cxn>
                <a:cxn ang="0">
                  <a:pos x="T8" y="T9"/>
                </a:cxn>
              </a:cxnLst>
              <a:rect l="0" t="0" r="r" b="b"/>
              <a:pathLst>
                <a:path w="789" h="535">
                  <a:moveTo>
                    <a:pt x="261" y="0"/>
                  </a:moveTo>
                  <a:lnTo>
                    <a:pt x="789" y="336"/>
                  </a:lnTo>
                  <a:lnTo>
                    <a:pt x="494" y="535"/>
                  </a:lnTo>
                  <a:lnTo>
                    <a:pt x="0" y="96"/>
                  </a:lnTo>
                  <a:lnTo>
                    <a:pt x="261" y="0"/>
                  </a:lnTo>
                  <a:close/>
                </a:path>
              </a:pathLst>
            </a:custGeom>
            <a:solidFill>
              <a:srgbClr val="66FF33"/>
            </a:solidFill>
            <a:ln w="38100" cap="flat"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solidFill>
                  <a:prstClr val="black"/>
                </a:solidFill>
              </a:endParaRPr>
            </a:p>
          </p:txBody>
        </p:sp>
        <p:sp>
          <p:nvSpPr>
            <p:cNvPr id="25" name="Freeform 32"/>
            <p:cNvSpPr>
              <a:spLocks/>
            </p:cNvSpPr>
            <p:nvPr/>
          </p:nvSpPr>
          <p:spPr bwMode="auto">
            <a:xfrm>
              <a:off x="1669" y="912"/>
              <a:ext cx="491" cy="567"/>
            </a:xfrm>
            <a:custGeom>
              <a:avLst/>
              <a:gdLst>
                <a:gd name="T0" fmla="*/ 11 w 491"/>
                <a:gd name="T1" fmla="*/ 0 h 567"/>
                <a:gd name="T2" fmla="*/ 491 w 491"/>
                <a:gd name="T3" fmla="*/ 432 h 567"/>
                <a:gd name="T4" fmla="*/ 484 w 491"/>
                <a:gd name="T5" fmla="*/ 567 h 567"/>
                <a:gd name="T6" fmla="*/ 0 w 491"/>
                <a:gd name="T7" fmla="*/ 119 h 567"/>
                <a:gd name="T8" fmla="*/ 11 w 491"/>
                <a:gd name="T9" fmla="*/ 0 h 567"/>
              </a:gdLst>
              <a:ahLst/>
              <a:cxnLst>
                <a:cxn ang="0">
                  <a:pos x="T0" y="T1"/>
                </a:cxn>
                <a:cxn ang="0">
                  <a:pos x="T2" y="T3"/>
                </a:cxn>
                <a:cxn ang="0">
                  <a:pos x="T4" y="T5"/>
                </a:cxn>
                <a:cxn ang="0">
                  <a:pos x="T6" y="T7"/>
                </a:cxn>
                <a:cxn ang="0">
                  <a:pos x="T8" y="T9"/>
                </a:cxn>
              </a:cxnLst>
              <a:rect l="0" t="0" r="r" b="b"/>
              <a:pathLst>
                <a:path w="491" h="567">
                  <a:moveTo>
                    <a:pt x="11" y="0"/>
                  </a:moveTo>
                  <a:lnTo>
                    <a:pt x="491" y="432"/>
                  </a:lnTo>
                  <a:lnTo>
                    <a:pt x="484" y="567"/>
                  </a:lnTo>
                  <a:lnTo>
                    <a:pt x="0" y="119"/>
                  </a:lnTo>
                  <a:lnTo>
                    <a:pt x="11" y="0"/>
                  </a:lnTo>
                  <a:close/>
                </a:path>
              </a:pathLst>
            </a:custGeom>
            <a:solidFill>
              <a:srgbClr val="66FF33"/>
            </a:solidFill>
            <a:ln w="38100" cap="flat"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solidFill>
                  <a:prstClr val="black"/>
                </a:solidFill>
              </a:endParaRPr>
            </a:p>
          </p:txBody>
        </p:sp>
        <p:sp>
          <p:nvSpPr>
            <p:cNvPr id="26" name="Freeform 33"/>
            <p:cNvSpPr>
              <a:spLocks/>
            </p:cNvSpPr>
            <p:nvPr/>
          </p:nvSpPr>
          <p:spPr bwMode="auto">
            <a:xfrm>
              <a:off x="2144" y="1152"/>
              <a:ext cx="304" cy="327"/>
            </a:xfrm>
            <a:custGeom>
              <a:avLst/>
              <a:gdLst>
                <a:gd name="T0" fmla="*/ 304 w 304"/>
                <a:gd name="T1" fmla="*/ 0 h 327"/>
                <a:gd name="T2" fmla="*/ 304 w 304"/>
                <a:gd name="T3" fmla="*/ 96 h 327"/>
                <a:gd name="T4" fmla="*/ 0 w 304"/>
                <a:gd name="T5" fmla="*/ 327 h 327"/>
                <a:gd name="T6" fmla="*/ 18 w 304"/>
                <a:gd name="T7" fmla="*/ 181 h 327"/>
                <a:gd name="T8" fmla="*/ 304 w 304"/>
                <a:gd name="T9" fmla="*/ 0 h 327"/>
              </a:gdLst>
              <a:ahLst/>
              <a:cxnLst>
                <a:cxn ang="0">
                  <a:pos x="T0" y="T1"/>
                </a:cxn>
                <a:cxn ang="0">
                  <a:pos x="T2" y="T3"/>
                </a:cxn>
                <a:cxn ang="0">
                  <a:pos x="T4" y="T5"/>
                </a:cxn>
                <a:cxn ang="0">
                  <a:pos x="T6" y="T7"/>
                </a:cxn>
                <a:cxn ang="0">
                  <a:pos x="T8" y="T9"/>
                </a:cxn>
              </a:cxnLst>
              <a:rect l="0" t="0" r="r" b="b"/>
              <a:pathLst>
                <a:path w="304" h="327">
                  <a:moveTo>
                    <a:pt x="304" y="0"/>
                  </a:moveTo>
                  <a:lnTo>
                    <a:pt x="304" y="96"/>
                  </a:lnTo>
                  <a:lnTo>
                    <a:pt x="0" y="327"/>
                  </a:lnTo>
                  <a:lnTo>
                    <a:pt x="18" y="181"/>
                  </a:lnTo>
                  <a:lnTo>
                    <a:pt x="304" y="0"/>
                  </a:lnTo>
                  <a:close/>
                </a:path>
              </a:pathLst>
            </a:custGeom>
            <a:solidFill>
              <a:srgbClr val="66FF33"/>
            </a:solidFill>
            <a:ln w="38100" cap="flat"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solidFill>
                  <a:prstClr val="black"/>
                </a:solidFill>
              </a:endParaRPr>
            </a:p>
          </p:txBody>
        </p:sp>
        <p:sp>
          <p:nvSpPr>
            <p:cNvPr id="27" name="Freeform 34"/>
            <p:cNvSpPr>
              <a:spLocks/>
            </p:cNvSpPr>
            <p:nvPr/>
          </p:nvSpPr>
          <p:spPr bwMode="auto">
            <a:xfrm>
              <a:off x="1920" y="1296"/>
              <a:ext cx="240" cy="336"/>
            </a:xfrm>
            <a:custGeom>
              <a:avLst/>
              <a:gdLst>
                <a:gd name="T0" fmla="*/ 192 w 336"/>
                <a:gd name="T1" fmla="*/ 0 h 432"/>
                <a:gd name="T2" fmla="*/ 336 w 336"/>
                <a:gd name="T3" fmla="*/ 96 h 432"/>
                <a:gd name="T4" fmla="*/ 96 w 336"/>
                <a:gd name="T5" fmla="*/ 144 h 432"/>
                <a:gd name="T6" fmla="*/ 96 w 336"/>
                <a:gd name="T7" fmla="*/ 432 h 432"/>
                <a:gd name="T8" fmla="*/ 0 w 336"/>
                <a:gd name="T9" fmla="*/ 336 h 432"/>
                <a:gd name="T10" fmla="*/ 0 w 336"/>
                <a:gd name="T11" fmla="*/ 48 h 432"/>
                <a:gd name="T12" fmla="*/ 192 w 336"/>
                <a:gd name="T13" fmla="*/ 0 h 432"/>
              </a:gdLst>
              <a:ahLst/>
              <a:cxnLst>
                <a:cxn ang="0">
                  <a:pos x="T0" y="T1"/>
                </a:cxn>
                <a:cxn ang="0">
                  <a:pos x="T2" y="T3"/>
                </a:cxn>
                <a:cxn ang="0">
                  <a:pos x="T4" y="T5"/>
                </a:cxn>
                <a:cxn ang="0">
                  <a:pos x="T6" y="T7"/>
                </a:cxn>
                <a:cxn ang="0">
                  <a:pos x="T8" y="T9"/>
                </a:cxn>
                <a:cxn ang="0">
                  <a:pos x="T10" y="T11"/>
                </a:cxn>
                <a:cxn ang="0">
                  <a:pos x="T12" y="T13"/>
                </a:cxn>
              </a:cxnLst>
              <a:rect l="0" t="0" r="r" b="b"/>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cap="flat"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solidFill>
                  <a:prstClr val="black"/>
                </a:solidFill>
              </a:endParaRPr>
            </a:p>
          </p:txBody>
        </p:sp>
        <p:sp>
          <p:nvSpPr>
            <p:cNvPr id="28" name="Freeform 35"/>
            <p:cNvSpPr>
              <a:spLocks/>
            </p:cNvSpPr>
            <p:nvPr/>
          </p:nvSpPr>
          <p:spPr bwMode="auto">
            <a:xfrm>
              <a:off x="1728" y="1152"/>
              <a:ext cx="240" cy="288"/>
            </a:xfrm>
            <a:custGeom>
              <a:avLst/>
              <a:gdLst>
                <a:gd name="T0" fmla="*/ 192 w 336"/>
                <a:gd name="T1" fmla="*/ 0 h 432"/>
                <a:gd name="T2" fmla="*/ 336 w 336"/>
                <a:gd name="T3" fmla="*/ 96 h 432"/>
                <a:gd name="T4" fmla="*/ 96 w 336"/>
                <a:gd name="T5" fmla="*/ 144 h 432"/>
                <a:gd name="T6" fmla="*/ 96 w 336"/>
                <a:gd name="T7" fmla="*/ 432 h 432"/>
                <a:gd name="T8" fmla="*/ 0 w 336"/>
                <a:gd name="T9" fmla="*/ 336 h 432"/>
                <a:gd name="T10" fmla="*/ 0 w 336"/>
                <a:gd name="T11" fmla="*/ 48 h 432"/>
                <a:gd name="T12" fmla="*/ 192 w 336"/>
                <a:gd name="T13" fmla="*/ 0 h 432"/>
              </a:gdLst>
              <a:ahLst/>
              <a:cxnLst>
                <a:cxn ang="0">
                  <a:pos x="T0" y="T1"/>
                </a:cxn>
                <a:cxn ang="0">
                  <a:pos x="T2" y="T3"/>
                </a:cxn>
                <a:cxn ang="0">
                  <a:pos x="T4" y="T5"/>
                </a:cxn>
                <a:cxn ang="0">
                  <a:pos x="T6" y="T7"/>
                </a:cxn>
                <a:cxn ang="0">
                  <a:pos x="T8" y="T9"/>
                </a:cxn>
                <a:cxn ang="0">
                  <a:pos x="T10" y="T11"/>
                </a:cxn>
                <a:cxn ang="0">
                  <a:pos x="T12" y="T13"/>
                </a:cxn>
              </a:cxnLst>
              <a:rect l="0" t="0" r="r" b="b"/>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cap="flat"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solidFill>
                  <a:prstClr val="black"/>
                </a:solidFill>
              </a:endParaRPr>
            </a:p>
          </p:txBody>
        </p:sp>
        <p:sp>
          <p:nvSpPr>
            <p:cNvPr id="29" name="Freeform 36"/>
            <p:cNvSpPr>
              <a:spLocks/>
            </p:cNvSpPr>
            <p:nvPr/>
          </p:nvSpPr>
          <p:spPr bwMode="auto">
            <a:xfrm>
              <a:off x="1584" y="1008"/>
              <a:ext cx="192" cy="288"/>
            </a:xfrm>
            <a:custGeom>
              <a:avLst/>
              <a:gdLst>
                <a:gd name="T0" fmla="*/ 192 w 336"/>
                <a:gd name="T1" fmla="*/ 0 h 432"/>
                <a:gd name="T2" fmla="*/ 336 w 336"/>
                <a:gd name="T3" fmla="*/ 96 h 432"/>
                <a:gd name="T4" fmla="*/ 96 w 336"/>
                <a:gd name="T5" fmla="*/ 144 h 432"/>
                <a:gd name="T6" fmla="*/ 96 w 336"/>
                <a:gd name="T7" fmla="*/ 432 h 432"/>
                <a:gd name="T8" fmla="*/ 0 w 336"/>
                <a:gd name="T9" fmla="*/ 336 h 432"/>
                <a:gd name="T10" fmla="*/ 0 w 336"/>
                <a:gd name="T11" fmla="*/ 48 h 432"/>
                <a:gd name="T12" fmla="*/ 192 w 336"/>
                <a:gd name="T13" fmla="*/ 0 h 432"/>
              </a:gdLst>
              <a:ahLst/>
              <a:cxnLst>
                <a:cxn ang="0">
                  <a:pos x="T0" y="T1"/>
                </a:cxn>
                <a:cxn ang="0">
                  <a:pos x="T2" y="T3"/>
                </a:cxn>
                <a:cxn ang="0">
                  <a:pos x="T4" y="T5"/>
                </a:cxn>
                <a:cxn ang="0">
                  <a:pos x="T6" y="T7"/>
                </a:cxn>
                <a:cxn ang="0">
                  <a:pos x="T8" y="T9"/>
                </a:cxn>
                <a:cxn ang="0">
                  <a:pos x="T10" y="T11"/>
                </a:cxn>
                <a:cxn ang="0">
                  <a:pos x="T12" y="T13"/>
                </a:cxn>
              </a:cxnLst>
              <a:rect l="0" t="0" r="r" b="b"/>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cap="flat"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solidFill>
                  <a:prstClr val="black"/>
                </a:solidFill>
              </a:endParaRPr>
            </a:p>
          </p:txBody>
        </p:sp>
      </p:grpSp>
      <p:grpSp>
        <p:nvGrpSpPr>
          <p:cNvPr id="30" name="Group 16"/>
          <p:cNvGrpSpPr>
            <a:grpSpLocks/>
          </p:cNvGrpSpPr>
          <p:nvPr/>
        </p:nvGrpSpPr>
        <p:grpSpPr bwMode="auto">
          <a:xfrm>
            <a:off x="6266730" y="5676017"/>
            <a:ext cx="484900" cy="567535"/>
            <a:chOff x="1584" y="816"/>
            <a:chExt cx="912" cy="816"/>
          </a:xfrm>
        </p:grpSpPr>
        <p:sp>
          <p:nvSpPr>
            <p:cNvPr id="31" name="Freeform 17"/>
            <p:cNvSpPr>
              <a:spLocks/>
            </p:cNvSpPr>
            <p:nvPr/>
          </p:nvSpPr>
          <p:spPr bwMode="auto">
            <a:xfrm>
              <a:off x="2352" y="1056"/>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cap="flat"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solidFill>
                  <a:prstClr val="black"/>
                </a:solidFill>
              </a:endParaRPr>
            </a:p>
          </p:txBody>
        </p:sp>
        <p:sp>
          <p:nvSpPr>
            <p:cNvPr id="32" name="Freeform 18"/>
            <p:cNvSpPr>
              <a:spLocks/>
            </p:cNvSpPr>
            <p:nvPr/>
          </p:nvSpPr>
          <p:spPr bwMode="auto">
            <a:xfrm>
              <a:off x="2160" y="912"/>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cap="flat"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solidFill>
                  <a:prstClr val="black"/>
                </a:solidFill>
              </a:endParaRPr>
            </a:p>
          </p:txBody>
        </p:sp>
        <p:sp>
          <p:nvSpPr>
            <p:cNvPr id="33" name="Freeform 19"/>
            <p:cNvSpPr>
              <a:spLocks/>
            </p:cNvSpPr>
            <p:nvPr/>
          </p:nvSpPr>
          <p:spPr bwMode="auto">
            <a:xfrm>
              <a:off x="1920" y="816"/>
              <a:ext cx="144" cy="288"/>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cap="flat"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solidFill>
                  <a:prstClr val="black"/>
                </a:solidFill>
              </a:endParaRPr>
            </a:p>
          </p:txBody>
        </p:sp>
        <p:sp>
          <p:nvSpPr>
            <p:cNvPr id="34" name="Freeform 20"/>
            <p:cNvSpPr>
              <a:spLocks/>
            </p:cNvSpPr>
            <p:nvPr/>
          </p:nvSpPr>
          <p:spPr bwMode="auto">
            <a:xfrm>
              <a:off x="1659" y="816"/>
              <a:ext cx="789" cy="535"/>
            </a:xfrm>
            <a:custGeom>
              <a:avLst/>
              <a:gdLst>
                <a:gd name="T0" fmla="*/ 261 w 789"/>
                <a:gd name="T1" fmla="*/ 0 h 535"/>
                <a:gd name="T2" fmla="*/ 789 w 789"/>
                <a:gd name="T3" fmla="*/ 336 h 535"/>
                <a:gd name="T4" fmla="*/ 494 w 789"/>
                <a:gd name="T5" fmla="*/ 535 h 535"/>
                <a:gd name="T6" fmla="*/ 0 w 789"/>
                <a:gd name="T7" fmla="*/ 96 h 535"/>
                <a:gd name="T8" fmla="*/ 261 w 789"/>
                <a:gd name="T9" fmla="*/ 0 h 535"/>
              </a:gdLst>
              <a:ahLst/>
              <a:cxnLst>
                <a:cxn ang="0">
                  <a:pos x="T0" y="T1"/>
                </a:cxn>
                <a:cxn ang="0">
                  <a:pos x="T2" y="T3"/>
                </a:cxn>
                <a:cxn ang="0">
                  <a:pos x="T4" y="T5"/>
                </a:cxn>
                <a:cxn ang="0">
                  <a:pos x="T6" y="T7"/>
                </a:cxn>
                <a:cxn ang="0">
                  <a:pos x="T8" y="T9"/>
                </a:cxn>
              </a:cxnLst>
              <a:rect l="0" t="0" r="r" b="b"/>
              <a:pathLst>
                <a:path w="789" h="535">
                  <a:moveTo>
                    <a:pt x="261" y="0"/>
                  </a:moveTo>
                  <a:lnTo>
                    <a:pt x="789" y="336"/>
                  </a:lnTo>
                  <a:lnTo>
                    <a:pt x="494" y="535"/>
                  </a:lnTo>
                  <a:lnTo>
                    <a:pt x="0" y="96"/>
                  </a:lnTo>
                  <a:lnTo>
                    <a:pt x="261" y="0"/>
                  </a:lnTo>
                  <a:close/>
                </a:path>
              </a:pathLst>
            </a:custGeom>
            <a:solidFill>
              <a:srgbClr val="FF0000"/>
            </a:solidFill>
            <a:ln w="38100" cap="flat"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solidFill>
                  <a:prstClr val="black"/>
                </a:solidFill>
              </a:endParaRPr>
            </a:p>
          </p:txBody>
        </p:sp>
        <p:sp>
          <p:nvSpPr>
            <p:cNvPr id="35" name="Freeform 21"/>
            <p:cNvSpPr>
              <a:spLocks/>
            </p:cNvSpPr>
            <p:nvPr/>
          </p:nvSpPr>
          <p:spPr bwMode="auto">
            <a:xfrm>
              <a:off x="1669" y="912"/>
              <a:ext cx="491" cy="567"/>
            </a:xfrm>
            <a:custGeom>
              <a:avLst/>
              <a:gdLst>
                <a:gd name="T0" fmla="*/ 11 w 491"/>
                <a:gd name="T1" fmla="*/ 0 h 567"/>
                <a:gd name="T2" fmla="*/ 491 w 491"/>
                <a:gd name="T3" fmla="*/ 432 h 567"/>
                <a:gd name="T4" fmla="*/ 484 w 491"/>
                <a:gd name="T5" fmla="*/ 567 h 567"/>
                <a:gd name="T6" fmla="*/ 0 w 491"/>
                <a:gd name="T7" fmla="*/ 119 h 567"/>
                <a:gd name="T8" fmla="*/ 11 w 491"/>
                <a:gd name="T9" fmla="*/ 0 h 567"/>
              </a:gdLst>
              <a:ahLst/>
              <a:cxnLst>
                <a:cxn ang="0">
                  <a:pos x="T0" y="T1"/>
                </a:cxn>
                <a:cxn ang="0">
                  <a:pos x="T2" y="T3"/>
                </a:cxn>
                <a:cxn ang="0">
                  <a:pos x="T4" y="T5"/>
                </a:cxn>
                <a:cxn ang="0">
                  <a:pos x="T6" y="T7"/>
                </a:cxn>
                <a:cxn ang="0">
                  <a:pos x="T8" y="T9"/>
                </a:cxn>
              </a:cxnLst>
              <a:rect l="0" t="0" r="r" b="b"/>
              <a:pathLst>
                <a:path w="491" h="567">
                  <a:moveTo>
                    <a:pt x="11" y="0"/>
                  </a:moveTo>
                  <a:lnTo>
                    <a:pt x="491" y="432"/>
                  </a:lnTo>
                  <a:lnTo>
                    <a:pt x="484" y="567"/>
                  </a:lnTo>
                  <a:lnTo>
                    <a:pt x="0" y="119"/>
                  </a:lnTo>
                  <a:lnTo>
                    <a:pt x="11" y="0"/>
                  </a:lnTo>
                  <a:close/>
                </a:path>
              </a:pathLst>
            </a:custGeom>
            <a:solidFill>
              <a:srgbClr val="FF0000"/>
            </a:solidFill>
            <a:ln w="38100" cap="flat"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solidFill>
                  <a:prstClr val="black"/>
                </a:solidFill>
              </a:endParaRPr>
            </a:p>
          </p:txBody>
        </p:sp>
        <p:sp>
          <p:nvSpPr>
            <p:cNvPr id="36" name="Freeform 22"/>
            <p:cNvSpPr>
              <a:spLocks/>
            </p:cNvSpPr>
            <p:nvPr/>
          </p:nvSpPr>
          <p:spPr bwMode="auto">
            <a:xfrm>
              <a:off x="2144" y="1152"/>
              <a:ext cx="304" cy="327"/>
            </a:xfrm>
            <a:custGeom>
              <a:avLst/>
              <a:gdLst>
                <a:gd name="T0" fmla="*/ 304 w 304"/>
                <a:gd name="T1" fmla="*/ 0 h 327"/>
                <a:gd name="T2" fmla="*/ 304 w 304"/>
                <a:gd name="T3" fmla="*/ 96 h 327"/>
                <a:gd name="T4" fmla="*/ 0 w 304"/>
                <a:gd name="T5" fmla="*/ 327 h 327"/>
                <a:gd name="T6" fmla="*/ 18 w 304"/>
                <a:gd name="T7" fmla="*/ 181 h 327"/>
                <a:gd name="T8" fmla="*/ 304 w 304"/>
                <a:gd name="T9" fmla="*/ 0 h 327"/>
              </a:gdLst>
              <a:ahLst/>
              <a:cxnLst>
                <a:cxn ang="0">
                  <a:pos x="T0" y="T1"/>
                </a:cxn>
                <a:cxn ang="0">
                  <a:pos x="T2" y="T3"/>
                </a:cxn>
                <a:cxn ang="0">
                  <a:pos x="T4" y="T5"/>
                </a:cxn>
                <a:cxn ang="0">
                  <a:pos x="T6" y="T7"/>
                </a:cxn>
                <a:cxn ang="0">
                  <a:pos x="T8" y="T9"/>
                </a:cxn>
              </a:cxnLst>
              <a:rect l="0" t="0" r="r" b="b"/>
              <a:pathLst>
                <a:path w="304" h="327">
                  <a:moveTo>
                    <a:pt x="304" y="0"/>
                  </a:moveTo>
                  <a:lnTo>
                    <a:pt x="304" y="96"/>
                  </a:lnTo>
                  <a:lnTo>
                    <a:pt x="0" y="327"/>
                  </a:lnTo>
                  <a:lnTo>
                    <a:pt x="18" y="181"/>
                  </a:lnTo>
                  <a:lnTo>
                    <a:pt x="304" y="0"/>
                  </a:lnTo>
                  <a:close/>
                </a:path>
              </a:pathLst>
            </a:custGeom>
            <a:solidFill>
              <a:srgbClr val="FF0000"/>
            </a:solidFill>
            <a:ln w="38100" cap="flat"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solidFill>
                  <a:prstClr val="black"/>
                </a:solidFill>
              </a:endParaRPr>
            </a:p>
          </p:txBody>
        </p:sp>
        <p:sp>
          <p:nvSpPr>
            <p:cNvPr id="37" name="Freeform 23"/>
            <p:cNvSpPr>
              <a:spLocks/>
            </p:cNvSpPr>
            <p:nvPr/>
          </p:nvSpPr>
          <p:spPr bwMode="auto">
            <a:xfrm>
              <a:off x="1920" y="1296"/>
              <a:ext cx="240" cy="336"/>
            </a:xfrm>
            <a:custGeom>
              <a:avLst/>
              <a:gdLst>
                <a:gd name="T0" fmla="*/ 192 w 336"/>
                <a:gd name="T1" fmla="*/ 0 h 432"/>
                <a:gd name="T2" fmla="*/ 336 w 336"/>
                <a:gd name="T3" fmla="*/ 96 h 432"/>
                <a:gd name="T4" fmla="*/ 96 w 336"/>
                <a:gd name="T5" fmla="*/ 144 h 432"/>
                <a:gd name="T6" fmla="*/ 96 w 336"/>
                <a:gd name="T7" fmla="*/ 432 h 432"/>
                <a:gd name="T8" fmla="*/ 0 w 336"/>
                <a:gd name="T9" fmla="*/ 336 h 432"/>
                <a:gd name="T10" fmla="*/ 0 w 336"/>
                <a:gd name="T11" fmla="*/ 48 h 432"/>
                <a:gd name="T12" fmla="*/ 192 w 336"/>
                <a:gd name="T13" fmla="*/ 0 h 432"/>
              </a:gdLst>
              <a:ahLst/>
              <a:cxnLst>
                <a:cxn ang="0">
                  <a:pos x="T0" y="T1"/>
                </a:cxn>
                <a:cxn ang="0">
                  <a:pos x="T2" y="T3"/>
                </a:cxn>
                <a:cxn ang="0">
                  <a:pos x="T4" y="T5"/>
                </a:cxn>
                <a:cxn ang="0">
                  <a:pos x="T6" y="T7"/>
                </a:cxn>
                <a:cxn ang="0">
                  <a:pos x="T8" y="T9"/>
                </a:cxn>
                <a:cxn ang="0">
                  <a:pos x="T10" y="T11"/>
                </a:cxn>
                <a:cxn ang="0">
                  <a:pos x="T12" y="T13"/>
                </a:cxn>
              </a:cxnLst>
              <a:rect l="0" t="0" r="r" b="b"/>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cap="flat"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solidFill>
                  <a:prstClr val="black"/>
                </a:solidFill>
              </a:endParaRPr>
            </a:p>
          </p:txBody>
        </p:sp>
        <p:sp>
          <p:nvSpPr>
            <p:cNvPr id="38" name="Freeform 24"/>
            <p:cNvSpPr>
              <a:spLocks/>
            </p:cNvSpPr>
            <p:nvPr/>
          </p:nvSpPr>
          <p:spPr bwMode="auto">
            <a:xfrm>
              <a:off x="1728" y="1152"/>
              <a:ext cx="240" cy="288"/>
            </a:xfrm>
            <a:custGeom>
              <a:avLst/>
              <a:gdLst>
                <a:gd name="T0" fmla="*/ 192 w 336"/>
                <a:gd name="T1" fmla="*/ 0 h 432"/>
                <a:gd name="T2" fmla="*/ 336 w 336"/>
                <a:gd name="T3" fmla="*/ 96 h 432"/>
                <a:gd name="T4" fmla="*/ 96 w 336"/>
                <a:gd name="T5" fmla="*/ 144 h 432"/>
                <a:gd name="T6" fmla="*/ 96 w 336"/>
                <a:gd name="T7" fmla="*/ 432 h 432"/>
                <a:gd name="T8" fmla="*/ 0 w 336"/>
                <a:gd name="T9" fmla="*/ 336 h 432"/>
                <a:gd name="T10" fmla="*/ 0 w 336"/>
                <a:gd name="T11" fmla="*/ 48 h 432"/>
                <a:gd name="T12" fmla="*/ 192 w 336"/>
                <a:gd name="T13" fmla="*/ 0 h 432"/>
              </a:gdLst>
              <a:ahLst/>
              <a:cxnLst>
                <a:cxn ang="0">
                  <a:pos x="T0" y="T1"/>
                </a:cxn>
                <a:cxn ang="0">
                  <a:pos x="T2" y="T3"/>
                </a:cxn>
                <a:cxn ang="0">
                  <a:pos x="T4" y="T5"/>
                </a:cxn>
                <a:cxn ang="0">
                  <a:pos x="T6" y="T7"/>
                </a:cxn>
                <a:cxn ang="0">
                  <a:pos x="T8" y="T9"/>
                </a:cxn>
                <a:cxn ang="0">
                  <a:pos x="T10" y="T11"/>
                </a:cxn>
                <a:cxn ang="0">
                  <a:pos x="T12" y="T13"/>
                </a:cxn>
              </a:cxnLst>
              <a:rect l="0" t="0" r="r" b="b"/>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cap="flat"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solidFill>
                  <a:prstClr val="black"/>
                </a:solidFill>
              </a:endParaRPr>
            </a:p>
          </p:txBody>
        </p:sp>
        <p:sp>
          <p:nvSpPr>
            <p:cNvPr id="39" name="Freeform 25"/>
            <p:cNvSpPr>
              <a:spLocks/>
            </p:cNvSpPr>
            <p:nvPr/>
          </p:nvSpPr>
          <p:spPr bwMode="auto">
            <a:xfrm>
              <a:off x="1584" y="1008"/>
              <a:ext cx="192" cy="288"/>
            </a:xfrm>
            <a:custGeom>
              <a:avLst/>
              <a:gdLst>
                <a:gd name="T0" fmla="*/ 192 w 336"/>
                <a:gd name="T1" fmla="*/ 0 h 432"/>
                <a:gd name="T2" fmla="*/ 336 w 336"/>
                <a:gd name="T3" fmla="*/ 96 h 432"/>
                <a:gd name="T4" fmla="*/ 96 w 336"/>
                <a:gd name="T5" fmla="*/ 144 h 432"/>
                <a:gd name="T6" fmla="*/ 96 w 336"/>
                <a:gd name="T7" fmla="*/ 432 h 432"/>
                <a:gd name="T8" fmla="*/ 0 w 336"/>
                <a:gd name="T9" fmla="*/ 336 h 432"/>
                <a:gd name="T10" fmla="*/ 0 w 336"/>
                <a:gd name="T11" fmla="*/ 48 h 432"/>
                <a:gd name="T12" fmla="*/ 192 w 336"/>
                <a:gd name="T13" fmla="*/ 0 h 432"/>
              </a:gdLst>
              <a:ahLst/>
              <a:cxnLst>
                <a:cxn ang="0">
                  <a:pos x="T0" y="T1"/>
                </a:cxn>
                <a:cxn ang="0">
                  <a:pos x="T2" y="T3"/>
                </a:cxn>
                <a:cxn ang="0">
                  <a:pos x="T4" y="T5"/>
                </a:cxn>
                <a:cxn ang="0">
                  <a:pos x="T6" y="T7"/>
                </a:cxn>
                <a:cxn ang="0">
                  <a:pos x="T8" y="T9"/>
                </a:cxn>
                <a:cxn ang="0">
                  <a:pos x="T10" y="T11"/>
                </a:cxn>
                <a:cxn ang="0">
                  <a:pos x="T12" y="T13"/>
                </a:cxn>
              </a:cxnLst>
              <a:rect l="0" t="0" r="r" b="b"/>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cap="flat"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solidFill>
                  <a:prstClr val="black"/>
                </a:solidFill>
              </a:endParaRPr>
            </a:p>
          </p:txBody>
        </p:sp>
      </p:grpSp>
      <p:grpSp>
        <p:nvGrpSpPr>
          <p:cNvPr id="40" name="Group 27"/>
          <p:cNvGrpSpPr>
            <a:grpSpLocks/>
          </p:cNvGrpSpPr>
          <p:nvPr/>
        </p:nvGrpSpPr>
        <p:grpSpPr bwMode="auto">
          <a:xfrm>
            <a:off x="6227033" y="3344375"/>
            <a:ext cx="483811" cy="566535"/>
            <a:chOff x="1584" y="816"/>
            <a:chExt cx="912" cy="816"/>
          </a:xfrm>
        </p:grpSpPr>
        <p:sp>
          <p:nvSpPr>
            <p:cNvPr id="41" name="Freeform 28"/>
            <p:cNvSpPr>
              <a:spLocks/>
            </p:cNvSpPr>
            <p:nvPr/>
          </p:nvSpPr>
          <p:spPr bwMode="auto">
            <a:xfrm>
              <a:off x="2352" y="1056"/>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cap="flat"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solidFill>
                  <a:prstClr val="black"/>
                </a:solidFill>
              </a:endParaRPr>
            </a:p>
          </p:txBody>
        </p:sp>
        <p:sp>
          <p:nvSpPr>
            <p:cNvPr id="42" name="Freeform 29"/>
            <p:cNvSpPr>
              <a:spLocks/>
            </p:cNvSpPr>
            <p:nvPr/>
          </p:nvSpPr>
          <p:spPr bwMode="auto">
            <a:xfrm>
              <a:off x="2160" y="912"/>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cap="flat"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solidFill>
                  <a:prstClr val="black"/>
                </a:solidFill>
              </a:endParaRPr>
            </a:p>
          </p:txBody>
        </p:sp>
        <p:sp>
          <p:nvSpPr>
            <p:cNvPr id="43" name="Freeform 30"/>
            <p:cNvSpPr>
              <a:spLocks/>
            </p:cNvSpPr>
            <p:nvPr/>
          </p:nvSpPr>
          <p:spPr bwMode="auto">
            <a:xfrm>
              <a:off x="1920" y="816"/>
              <a:ext cx="144" cy="288"/>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cap="flat"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solidFill>
                  <a:prstClr val="black"/>
                </a:solidFill>
              </a:endParaRPr>
            </a:p>
          </p:txBody>
        </p:sp>
        <p:sp>
          <p:nvSpPr>
            <p:cNvPr id="44" name="Freeform 31"/>
            <p:cNvSpPr>
              <a:spLocks/>
            </p:cNvSpPr>
            <p:nvPr/>
          </p:nvSpPr>
          <p:spPr bwMode="auto">
            <a:xfrm>
              <a:off x="1659" y="816"/>
              <a:ext cx="789" cy="535"/>
            </a:xfrm>
            <a:custGeom>
              <a:avLst/>
              <a:gdLst>
                <a:gd name="T0" fmla="*/ 261 w 789"/>
                <a:gd name="T1" fmla="*/ 0 h 535"/>
                <a:gd name="T2" fmla="*/ 789 w 789"/>
                <a:gd name="T3" fmla="*/ 336 h 535"/>
                <a:gd name="T4" fmla="*/ 494 w 789"/>
                <a:gd name="T5" fmla="*/ 535 h 535"/>
                <a:gd name="T6" fmla="*/ 0 w 789"/>
                <a:gd name="T7" fmla="*/ 96 h 535"/>
                <a:gd name="T8" fmla="*/ 261 w 789"/>
                <a:gd name="T9" fmla="*/ 0 h 535"/>
              </a:gdLst>
              <a:ahLst/>
              <a:cxnLst>
                <a:cxn ang="0">
                  <a:pos x="T0" y="T1"/>
                </a:cxn>
                <a:cxn ang="0">
                  <a:pos x="T2" y="T3"/>
                </a:cxn>
                <a:cxn ang="0">
                  <a:pos x="T4" y="T5"/>
                </a:cxn>
                <a:cxn ang="0">
                  <a:pos x="T6" y="T7"/>
                </a:cxn>
                <a:cxn ang="0">
                  <a:pos x="T8" y="T9"/>
                </a:cxn>
              </a:cxnLst>
              <a:rect l="0" t="0" r="r" b="b"/>
              <a:pathLst>
                <a:path w="789" h="535">
                  <a:moveTo>
                    <a:pt x="261" y="0"/>
                  </a:moveTo>
                  <a:lnTo>
                    <a:pt x="789" y="336"/>
                  </a:lnTo>
                  <a:lnTo>
                    <a:pt x="494" y="535"/>
                  </a:lnTo>
                  <a:lnTo>
                    <a:pt x="0" y="96"/>
                  </a:lnTo>
                  <a:lnTo>
                    <a:pt x="261" y="0"/>
                  </a:lnTo>
                  <a:close/>
                </a:path>
              </a:pathLst>
            </a:custGeom>
            <a:solidFill>
              <a:srgbClr val="7030A0"/>
            </a:solidFill>
            <a:ln w="38100" cap="flat"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solidFill>
                  <a:prstClr val="black"/>
                </a:solidFill>
              </a:endParaRPr>
            </a:p>
          </p:txBody>
        </p:sp>
        <p:sp>
          <p:nvSpPr>
            <p:cNvPr id="45" name="Freeform 32"/>
            <p:cNvSpPr>
              <a:spLocks/>
            </p:cNvSpPr>
            <p:nvPr/>
          </p:nvSpPr>
          <p:spPr bwMode="auto">
            <a:xfrm>
              <a:off x="1669" y="912"/>
              <a:ext cx="491" cy="567"/>
            </a:xfrm>
            <a:custGeom>
              <a:avLst/>
              <a:gdLst>
                <a:gd name="T0" fmla="*/ 11 w 491"/>
                <a:gd name="T1" fmla="*/ 0 h 567"/>
                <a:gd name="T2" fmla="*/ 491 w 491"/>
                <a:gd name="T3" fmla="*/ 432 h 567"/>
                <a:gd name="T4" fmla="*/ 484 w 491"/>
                <a:gd name="T5" fmla="*/ 567 h 567"/>
                <a:gd name="T6" fmla="*/ 0 w 491"/>
                <a:gd name="T7" fmla="*/ 119 h 567"/>
                <a:gd name="T8" fmla="*/ 11 w 491"/>
                <a:gd name="T9" fmla="*/ 0 h 567"/>
              </a:gdLst>
              <a:ahLst/>
              <a:cxnLst>
                <a:cxn ang="0">
                  <a:pos x="T0" y="T1"/>
                </a:cxn>
                <a:cxn ang="0">
                  <a:pos x="T2" y="T3"/>
                </a:cxn>
                <a:cxn ang="0">
                  <a:pos x="T4" y="T5"/>
                </a:cxn>
                <a:cxn ang="0">
                  <a:pos x="T6" y="T7"/>
                </a:cxn>
                <a:cxn ang="0">
                  <a:pos x="T8" y="T9"/>
                </a:cxn>
              </a:cxnLst>
              <a:rect l="0" t="0" r="r" b="b"/>
              <a:pathLst>
                <a:path w="491" h="567">
                  <a:moveTo>
                    <a:pt x="11" y="0"/>
                  </a:moveTo>
                  <a:lnTo>
                    <a:pt x="491" y="432"/>
                  </a:lnTo>
                  <a:lnTo>
                    <a:pt x="484" y="567"/>
                  </a:lnTo>
                  <a:lnTo>
                    <a:pt x="0" y="119"/>
                  </a:lnTo>
                  <a:lnTo>
                    <a:pt x="11" y="0"/>
                  </a:lnTo>
                  <a:close/>
                </a:path>
              </a:pathLst>
            </a:custGeom>
            <a:solidFill>
              <a:srgbClr val="7030A0"/>
            </a:solidFill>
            <a:ln w="38100" cap="flat"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solidFill>
                  <a:prstClr val="black"/>
                </a:solidFill>
              </a:endParaRPr>
            </a:p>
          </p:txBody>
        </p:sp>
        <p:sp>
          <p:nvSpPr>
            <p:cNvPr id="46" name="Freeform 33"/>
            <p:cNvSpPr>
              <a:spLocks/>
            </p:cNvSpPr>
            <p:nvPr/>
          </p:nvSpPr>
          <p:spPr bwMode="auto">
            <a:xfrm>
              <a:off x="2144" y="1152"/>
              <a:ext cx="304" cy="327"/>
            </a:xfrm>
            <a:custGeom>
              <a:avLst/>
              <a:gdLst>
                <a:gd name="T0" fmla="*/ 304 w 304"/>
                <a:gd name="T1" fmla="*/ 0 h 327"/>
                <a:gd name="T2" fmla="*/ 304 w 304"/>
                <a:gd name="T3" fmla="*/ 96 h 327"/>
                <a:gd name="T4" fmla="*/ 0 w 304"/>
                <a:gd name="T5" fmla="*/ 327 h 327"/>
                <a:gd name="T6" fmla="*/ 18 w 304"/>
                <a:gd name="T7" fmla="*/ 181 h 327"/>
                <a:gd name="T8" fmla="*/ 304 w 304"/>
                <a:gd name="T9" fmla="*/ 0 h 327"/>
              </a:gdLst>
              <a:ahLst/>
              <a:cxnLst>
                <a:cxn ang="0">
                  <a:pos x="T0" y="T1"/>
                </a:cxn>
                <a:cxn ang="0">
                  <a:pos x="T2" y="T3"/>
                </a:cxn>
                <a:cxn ang="0">
                  <a:pos x="T4" y="T5"/>
                </a:cxn>
                <a:cxn ang="0">
                  <a:pos x="T6" y="T7"/>
                </a:cxn>
                <a:cxn ang="0">
                  <a:pos x="T8" y="T9"/>
                </a:cxn>
              </a:cxnLst>
              <a:rect l="0" t="0" r="r" b="b"/>
              <a:pathLst>
                <a:path w="304" h="327">
                  <a:moveTo>
                    <a:pt x="304" y="0"/>
                  </a:moveTo>
                  <a:lnTo>
                    <a:pt x="304" y="96"/>
                  </a:lnTo>
                  <a:lnTo>
                    <a:pt x="0" y="327"/>
                  </a:lnTo>
                  <a:lnTo>
                    <a:pt x="18" y="181"/>
                  </a:lnTo>
                  <a:lnTo>
                    <a:pt x="304" y="0"/>
                  </a:lnTo>
                  <a:close/>
                </a:path>
              </a:pathLst>
            </a:custGeom>
            <a:solidFill>
              <a:srgbClr val="7030A0"/>
            </a:solidFill>
            <a:ln w="38100" cap="flat"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solidFill>
                  <a:prstClr val="black"/>
                </a:solidFill>
              </a:endParaRPr>
            </a:p>
          </p:txBody>
        </p:sp>
        <p:sp>
          <p:nvSpPr>
            <p:cNvPr id="47" name="Freeform 34"/>
            <p:cNvSpPr>
              <a:spLocks/>
            </p:cNvSpPr>
            <p:nvPr/>
          </p:nvSpPr>
          <p:spPr bwMode="auto">
            <a:xfrm>
              <a:off x="1920" y="1296"/>
              <a:ext cx="240" cy="336"/>
            </a:xfrm>
            <a:custGeom>
              <a:avLst/>
              <a:gdLst>
                <a:gd name="T0" fmla="*/ 192 w 336"/>
                <a:gd name="T1" fmla="*/ 0 h 432"/>
                <a:gd name="T2" fmla="*/ 336 w 336"/>
                <a:gd name="T3" fmla="*/ 96 h 432"/>
                <a:gd name="T4" fmla="*/ 96 w 336"/>
                <a:gd name="T5" fmla="*/ 144 h 432"/>
                <a:gd name="T6" fmla="*/ 96 w 336"/>
                <a:gd name="T7" fmla="*/ 432 h 432"/>
                <a:gd name="T8" fmla="*/ 0 w 336"/>
                <a:gd name="T9" fmla="*/ 336 h 432"/>
                <a:gd name="T10" fmla="*/ 0 w 336"/>
                <a:gd name="T11" fmla="*/ 48 h 432"/>
                <a:gd name="T12" fmla="*/ 192 w 336"/>
                <a:gd name="T13" fmla="*/ 0 h 432"/>
              </a:gdLst>
              <a:ahLst/>
              <a:cxnLst>
                <a:cxn ang="0">
                  <a:pos x="T0" y="T1"/>
                </a:cxn>
                <a:cxn ang="0">
                  <a:pos x="T2" y="T3"/>
                </a:cxn>
                <a:cxn ang="0">
                  <a:pos x="T4" y="T5"/>
                </a:cxn>
                <a:cxn ang="0">
                  <a:pos x="T6" y="T7"/>
                </a:cxn>
                <a:cxn ang="0">
                  <a:pos x="T8" y="T9"/>
                </a:cxn>
                <a:cxn ang="0">
                  <a:pos x="T10" y="T11"/>
                </a:cxn>
                <a:cxn ang="0">
                  <a:pos x="T12" y="T13"/>
                </a:cxn>
              </a:cxnLst>
              <a:rect l="0" t="0" r="r" b="b"/>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cap="flat"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solidFill>
                  <a:prstClr val="black"/>
                </a:solidFill>
              </a:endParaRPr>
            </a:p>
          </p:txBody>
        </p:sp>
        <p:sp>
          <p:nvSpPr>
            <p:cNvPr id="48" name="Freeform 35"/>
            <p:cNvSpPr>
              <a:spLocks/>
            </p:cNvSpPr>
            <p:nvPr/>
          </p:nvSpPr>
          <p:spPr bwMode="auto">
            <a:xfrm>
              <a:off x="1728" y="1152"/>
              <a:ext cx="240" cy="288"/>
            </a:xfrm>
            <a:custGeom>
              <a:avLst/>
              <a:gdLst>
                <a:gd name="T0" fmla="*/ 192 w 336"/>
                <a:gd name="T1" fmla="*/ 0 h 432"/>
                <a:gd name="T2" fmla="*/ 336 w 336"/>
                <a:gd name="T3" fmla="*/ 96 h 432"/>
                <a:gd name="T4" fmla="*/ 96 w 336"/>
                <a:gd name="T5" fmla="*/ 144 h 432"/>
                <a:gd name="T6" fmla="*/ 96 w 336"/>
                <a:gd name="T7" fmla="*/ 432 h 432"/>
                <a:gd name="T8" fmla="*/ 0 w 336"/>
                <a:gd name="T9" fmla="*/ 336 h 432"/>
                <a:gd name="T10" fmla="*/ 0 w 336"/>
                <a:gd name="T11" fmla="*/ 48 h 432"/>
                <a:gd name="T12" fmla="*/ 192 w 336"/>
                <a:gd name="T13" fmla="*/ 0 h 432"/>
              </a:gdLst>
              <a:ahLst/>
              <a:cxnLst>
                <a:cxn ang="0">
                  <a:pos x="T0" y="T1"/>
                </a:cxn>
                <a:cxn ang="0">
                  <a:pos x="T2" y="T3"/>
                </a:cxn>
                <a:cxn ang="0">
                  <a:pos x="T4" y="T5"/>
                </a:cxn>
                <a:cxn ang="0">
                  <a:pos x="T6" y="T7"/>
                </a:cxn>
                <a:cxn ang="0">
                  <a:pos x="T8" y="T9"/>
                </a:cxn>
                <a:cxn ang="0">
                  <a:pos x="T10" y="T11"/>
                </a:cxn>
                <a:cxn ang="0">
                  <a:pos x="T12" y="T13"/>
                </a:cxn>
              </a:cxnLst>
              <a:rect l="0" t="0" r="r" b="b"/>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cap="flat"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solidFill>
                  <a:prstClr val="black"/>
                </a:solidFill>
              </a:endParaRPr>
            </a:p>
          </p:txBody>
        </p:sp>
        <p:sp>
          <p:nvSpPr>
            <p:cNvPr id="49" name="Freeform 36"/>
            <p:cNvSpPr>
              <a:spLocks/>
            </p:cNvSpPr>
            <p:nvPr/>
          </p:nvSpPr>
          <p:spPr bwMode="auto">
            <a:xfrm>
              <a:off x="1584" y="1008"/>
              <a:ext cx="192" cy="288"/>
            </a:xfrm>
            <a:custGeom>
              <a:avLst/>
              <a:gdLst>
                <a:gd name="T0" fmla="*/ 192 w 336"/>
                <a:gd name="T1" fmla="*/ 0 h 432"/>
                <a:gd name="T2" fmla="*/ 336 w 336"/>
                <a:gd name="T3" fmla="*/ 96 h 432"/>
                <a:gd name="T4" fmla="*/ 96 w 336"/>
                <a:gd name="T5" fmla="*/ 144 h 432"/>
                <a:gd name="T6" fmla="*/ 96 w 336"/>
                <a:gd name="T7" fmla="*/ 432 h 432"/>
                <a:gd name="T8" fmla="*/ 0 w 336"/>
                <a:gd name="T9" fmla="*/ 336 h 432"/>
                <a:gd name="T10" fmla="*/ 0 w 336"/>
                <a:gd name="T11" fmla="*/ 48 h 432"/>
                <a:gd name="T12" fmla="*/ 192 w 336"/>
                <a:gd name="T13" fmla="*/ 0 h 432"/>
              </a:gdLst>
              <a:ahLst/>
              <a:cxnLst>
                <a:cxn ang="0">
                  <a:pos x="T0" y="T1"/>
                </a:cxn>
                <a:cxn ang="0">
                  <a:pos x="T2" y="T3"/>
                </a:cxn>
                <a:cxn ang="0">
                  <a:pos x="T4" y="T5"/>
                </a:cxn>
                <a:cxn ang="0">
                  <a:pos x="T6" y="T7"/>
                </a:cxn>
                <a:cxn ang="0">
                  <a:pos x="T8" y="T9"/>
                </a:cxn>
                <a:cxn ang="0">
                  <a:pos x="T10" y="T11"/>
                </a:cxn>
                <a:cxn ang="0">
                  <a:pos x="T12" y="T13"/>
                </a:cxn>
              </a:cxnLst>
              <a:rect l="0" t="0" r="r" b="b"/>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cap="flat"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solidFill>
                  <a:prstClr val="black"/>
                </a:solidFill>
              </a:endParaRPr>
            </a:p>
          </p:txBody>
        </p:sp>
      </p:grpSp>
      <p:sp>
        <p:nvSpPr>
          <p:cNvPr id="50" name="Rectangle 49"/>
          <p:cNvSpPr/>
          <p:nvPr/>
        </p:nvSpPr>
        <p:spPr>
          <a:xfrm>
            <a:off x="3679747" y="4045873"/>
            <a:ext cx="1495374" cy="732698"/>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95" name="Rectangle 94"/>
          <p:cNvSpPr/>
          <p:nvPr/>
        </p:nvSpPr>
        <p:spPr>
          <a:xfrm>
            <a:off x="3659897" y="4869161"/>
            <a:ext cx="1515224" cy="767260"/>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96" name="Rectangle 95"/>
          <p:cNvSpPr/>
          <p:nvPr/>
        </p:nvSpPr>
        <p:spPr>
          <a:xfrm>
            <a:off x="5236701" y="4869161"/>
            <a:ext cx="1489408" cy="767260"/>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97" name="Rectangle 96"/>
          <p:cNvSpPr/>
          <p:nvPr/>
        </p:nvSpPr>
        <p:spPr>
          <a:xfrm>
            <a:off x="5236701" y="4045873"/>
            <a:ext cx="1514929" cy="732698"/>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98" name="TextBox 97"/>
          <p:cNvSpPr txBox="1"/>
          <p:nvPr/>
        </p:nvSpPr>
        <p:spPr>
          <a:xfrm>
            <a:off x="1259632" y="4623519"/>
            <a:ext cx="936104" cy="461665"/>
          </a:xfrm>
          <a:prstGeom prst="rect">
            <a:avLst/>
          </a:prstGeom>
          <a:solidFill>
            <a:schemeClr val="bg1">
              <a:alpha val="80000"/>
            </a:schemeClr>
          </a:solidFill>
        </p:spPr>
        <p:txBody>
          <a:bodyPr wrap="square" rtlCol="0">
            <a:spAutoFit/>
          </a:bodyPr>
          <a:lstStyle/>
          <a:p>
            <a:r>
              <a:rPr lang="en-US" sz="2400" i="1" dirty="0" smtClean="0">
                <a:solidFill>
                  <a:prstClr val="black"/>
                </a:solidFill>
              </a:rPr>
              <a:t>RAM</a:t>
            </a:r>
            <a:endParaRPr lang="en-US" sz="2400" i="1" dirty="0">
              <a:solidFill>
                <a:prstClr val="black"/>
              </a:solidFill>
            </a:endParaRPr>
          </a:p>
        </p:txBody>
      </p:sp>
      <p:sp>
        <p:nvSpPr>
          <p:cNvPr id="99" name="Left-Right Arrow 98"/>
          <p:cNvSpPr/>
          <p:nvPr/>
        </p:nvSpPr>
        <p:spPr>
          <a:xfrm>
            <a:off x="4624783" y="3429001"/>
            <a:ext cx="1224136" cy="276152"/>
          </a:xfrm>
          <a:prstGeom prst="leftRightArrow">
            <a:avLst>
              <a:gd name="adj1" fmla="val 50000"/>
              <a:gd name="adj2" fmla="val 81043"/>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02" name="TextBox 101"/>
          <p:cNvSpPr txBox="1"/>
          <p:nvPr/>
        </p:nvSpPr>
        <p:spPr>
          <a:xfrm>
            <a:off x="6967489" y="2564904"/>
            <a:ext cx="2213023" cy="923330"/>
          </a:xfrm>
          <a:prstGeom prst="rect">
            <a:avLst/>
          </a:prstGeom>
          <a:noFill/>
        </p:spPr>
        <p:txBody>
          <a:bodyPr wrap="square" rtlCol="0">
            <a:spAutoFit/>
          </a:bodyPr>
          <a:lstStyle/>
          <a:p>
            <a:r>
              <a:rPr lang="en-US" dirty="0" smtClean="0">
                <a:solidFill>
                  <a:prstClr val="black"/>
                </a:solidFill>
              </a:rPr>
              <a:t>(Note: both are</a:t>
            </a:r>
          </a:p>
          <a:p>
            <a:r>
              <a:rPr lang="en-US" dirty="0" smtClean="0">
                <a:solidFill>
                  <a:prstClr val="black"/>
                </a:solidFill>
              </a:rPr>
              <a:t>shared-nothing across-nodes)</a:t>
            </a:r>
            <a:endParaRPr lang="en-US" dirty="0">
              <a:solidFill>
                <a:prstClr val="black"/>
              </a:solidFill>
            </a:endParaRPr>
          </a:p>
        </p:txBody>
      </p:sp>
      <p:sp>
        <p:nvSpPr>
          <p:cNvPr id="103" name="TextBox 102"/>
          <p:cNvSpPr txBox="1"/>
          <p:nvPr/>
        </p:nvSpPr>
        <p:spPr>
          <a:xfrm>
            <a:off x="384599" y="2492896"/>
            <a:ext cx="2891257" cy="369332"/>
          </a:xfrm>
          <a:prstGeom prst="rect">
            <a:avLst/>
          </a:prstGeom>
          <a:noFill/>
        </p:spPr>
        <p:txBody>
          <a:bodyPr wrap="square" rtlCol="0">
            <a:spAutoFit/>
          </a:bodyPr>
          <a:lstStyle/>
          <a:p>
            <a:r>
              <a:rPr lang="en-US" u="sng" dirty="0" smtClean="0">
                <a:solidFill>
                  <a:prstClr val="black"/>
                </a:solidFill>
              </a:rPr>
              <a:t>Foster B-Trees/Shore-MT</a:t>
            </a:r>
            <a:endParaRPr lang="en-US" u="sng" dirty="0">
              <a:solidFill>
                <a:prstClr val="black"/>
              </a:solidFill>
            </a:endParaRPr>
          </a:p>
        </p:txBody>
      </p:sp>
      <p:sp>
        <p:nvSpPr>
          <p:cNvPr id="104" name="TextBox 103"/>
          <p:cNvSpPr txBox="1"/>
          <p:nvPr/>
        </p:nvSpPr>
        <p:spPr>
          <a:xfrm>
            <a:off x="4696791" y="2492897"/>
            <a:ext cx="1152128" cy="369332"/>
          </a:xfrm>
          <a:prstGeom prst="rect">
            <a:avLst/>
          </a:prstGeom>
          <a:noFill/>
        </p:spPr>
        <p:txBody>
          <a:bodyPr wrap="square" rtlCol="0">
            <a:spAutoFit/>
          </a:bodyPr>
          <a:lstStyle/>
          <a:p>
            <a:r>
              <a:rPr lang="en-US" u="sng" dirty="0" err="1" smtClean="0">
                <a:solidFill>
                  <a:prstClr val="black"/>
                </a:solidFill>
              </a:rPr>
              <a:t>VoltDB</a:t>
            </a:r>
            <a:endParaRPr lang="en-US" u="sng" dirty="0">
              <a:solidFill>
                <a:prstClr val="black"/>
              </a:solidFill>
            </a:endParaRPr>
          </a:p>
        </p:txBody>
      </p:sp>
      <p:grpSp>
        <p:nvGrpSpPr>
          <p:cNvPr id="105" name="Group 24"/>
          <p:cNvGrpSpPr>
            <a:grpSpLocks/>
          </p:cNvGrpSpPr>
          <p:nvPr/>
        </p:nvGrpSpPr>
        <p:grpSpPr bwMode="auto">
          <a:xfrm>
            <a:off x="1362181" y="3627641"/>
            <a:ext cx="372367" cy="730593"/>
            <a:chOff x="2208" y="1920"/>
            <a:chExt cx="1152" cy="1680"/>
          </a:xfrm>
        </p:grpSpPr>
        <p:sp>
          <p:nvSpPr>
            <p:cNvPr id="106" name="Oval 25"/>
            <p:cNvSpPr>
              <a:spLocks noChangeArrowheads="1"/>
            </p:cNvSpPr>
            <p:nvPr/>
          </p:nvSpPr>
          <p:spPr bwMode="auto">
            <a:xfrm>
              <a:off x="2208" y="2448"/>
              <a:ext cx="1152" cy="1152"/>
            </a:xfrm>
            <a:prstGeom prst="ellipse">
              <a:avLst/>
            </a:prstGeom>
            <a:solidFill>
              <a:srgbClr val="FFC000"/>
            </a:solid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solidFill>
                  <a:prstClr val="black"/>
                </a:solidFill>
              </a:endParaRPr>
            </a:p>
          </p:txBody>
        </p:sp>
        <p:sp>
          <p:nvSpPr>
            <p:cNvPr id="107" name="Oval 26"/>
            <p:cNvSpPr>
              <a:spLocks noChangeArrowheads="1"/>
            </p:cNvSpPr>
            <p:nvPr/>
          </p:nvSpPr>
          <p:spPr bwMode="auto">
            <a:xfrm>
              <a:off x="2640" y="2688"/>
              <a:ext cx="288" cy="288"/>
            </a:xfrm>
            <a:prstGeom prst="ellipse">
              <a:avLst/>
            </a:prstGeom>
            <a:solidFill>
              <a:schemeClr val="bg1"/>
            </a:solid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solidFill>
                  <a:prstClr val="black"/>
                </a:solidFill>
              </a:endParaRPr>
            </a:p>
          </p:txBody>
        </p:sp>
        <p:sp>
          <p:nvSpPr>
            <p:cNvPr id="108" name="AutoShape 27"/>
            <p:cNvSpPr>
              <a:spLocks noChangeArrowheads="1"/>
            </p:cNvSpPr>
            <p:nvPr/>
          </p:nvSpPr>
          <p:spPr bwMode="auto">
            <a:xfrm flipV="1">
              <a:off x="2616" y="2880"/>
              <a:ext cx="336" cy="432"/>
            </a:xfrm>
            <a:custGeom>
              <a:avLst/>
              <a:gdLst>
                <a:gd name="G0" fmla="+- 5400 0 0"/>
                <a:gd name="G1" fmla="+- 21600 0 5400"/>
                <a:gd name="G2" fmla="*/ 5400 1 2"/>
                <a:gd name="G3" fmla="+- 21600 0 G2"/>
                <a:gd name="G4" fmla="+/ 5400 21600 2"/>
                <a:gd name="G5" fmla="+/ G1 0 2"/>
                <a:gd name="G6" fmla="*/ 21600 21600 5400"/>
                <a:gd name="G7" fmla="*/ G6 1 2"/>
                <a:gd name="G8" fmla="+- 21600 0 G7"/>
                <a:gd name="G9" fmla="*/ 21600 1 2"/>
                <a:gd name="G10" fmla="+- 5400 0 G9"/>
                <a:gd name="G11" fmla="?: G10 G8 0"/>
                <a:gd name="G12" fmla="?: G10 G7 21600"/>
                <a:gd name="T0" fmla="*/ 18900 w 21600"/>
                <a:gd name="T1" fmla="*/ 10800 h 21600"/>
                <a:gd name="T2" fmla="*/ 10800 w 21600"/>
                <a:gd name="T3" fmla="*/ 21600 h 21600"/>
                <a:gd name="T4" fmla="*/ 2700 w 21600"/>
                <a:gd name="T5" fmla="*/ 10800 h 21600"/>
                <a:gd name="T6" fmla="*/ 10800 w 21600"/>
                <a:gd name="T7" fmla="*/ 0 h 21600"/>
                <a:gd name="T8" fmla="*/ 4500 w 21600"/>
                <a:gd name="T9" fmla="*/ 4500 h 21600"/>
                <a:gd name="T10" fmla="*/ 17100 w 21600"/>
                <a:gd name="T11" fmla="*/ 17100 h 21600"/>
              </a:gdLst>
              <a:ahLst/>
              <a:cxnLst>
                <a:cxn ang="0">
                  <a:pos x="T0" y="T1"/>
                </a:cxn>
                <a:cxn ang="0">
                  <a:pos x="T2" y="T3"/>
                </a:cxn>
                <a:cxn ang="0">
                  <a:pos x="T4" y="T5"/>
                </a:cxn>
                <a:cxn ang="0">
                  <a:pos x="T6" y="T7"/>
                </a:cxn>
              </a:cxnLst>
              <a:rect l="T8" t="T9" r="T10" b="T11"/>
              <a:pathLst>
                <a:path w="21600" h="21600">
                  <a:moveTo>
                    <a:pt x="0" y="0"/>
                  </a:moveTo>
                  <a:lnTo>
                    <a:pt x="5400" y="21600"/>
                  </a:lnTo>
                  <a:lnTo>
                    <a:pt x="16200" y="21600"/>
                  </a:lnTo>
                  <a:lnTo>
                    <a:pt x="21600" y="0"/>
                  </a:lnTo>
                  <a:close/>
                </a:path>
              </a:pathLst>
            </a:custGeom>
            <a:solidFill>
              <a:schemeClr val="bg1"/>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solidFill>
                  <a:prstClr val="black"/>
                </a:solidFill>
              </a:endParaRPr>
            </a:p>
          </p:txBody>
        </p:sp>
        <p:sp>
          <p:nvSpPr>
            <p:cNvPr id="109" name="AutoShape 28"/>
            <p:cNvSpPr>
              <a:spLocks noChangeArrowheads="1"/>
            </p:cNvSpPr>
            <p:nvPr/>
          </p:nvSpPr>
          <p:spPr bwMode="auto">
            <a:xfrm>
              <a:off x="2448" y="1920"/>
              <a:ext cx="624" cy="1392"/>
            </a:xfrm>
            <a:custGeom>
              <a:avLst/>
              <a:gdLst>
                <a:gd name="G0" fmla="+- 5400 0 0"/>
                <a:gd name="G1" fmla="+- 11796480 0 0"/>
                <a:gd name="G2" fmla="+- 0 0 11796480"/>
                <a:gd name="T0" fmla="*/ 0 256 1"/>
                <a:gd name="T1" fmla="*/ 180 256 1"/>
                <a:gd name="G3" fmla="+- 11796480 T0 T1"/>
                <a:gd name="T2" fmla="*/ 0 256 1"/>
                <a:gd name="T3" fmla="*/ 90 256 1"/>
                <a:gd name="G4" fmla="+- 11796480 T2 T3"/>
                <a:gd name="G5" fmla="*/ G4 2 1"/>
                <a:gd name="T4" fmla="*/ 90 256 1"/>
                <a:gd name="T5" fmla="*/ 0 256 1"/>
                <a:gd name="G6" fmla="+- 11796480 T4 T5"/>
                <a:gd name="G7" fmla="*/ G6 2 1"/>
                <a:gd name="G8" fmla="abs 11796480"/>
                <a:gd name="T6" fmla="*/ 0 256 1"/>
                <a:gd name="T7" fmla="*/ 90 256 1"/>
                <a:gd name="G9" fmla="+- G8 T6 T7"/>
                <a:gd name="G10" fmla="?: G9 G7 G5"/>
                <a:gd name="T8" fmla="*/ 0 256 1"/>
                <a:gd name="T9" fmla="*/ 360 256 1"/>
                <a:gd name="G11" fmla="+- G10 T8 T9"/>
                <a:gd name="G12" fmla="?: G10 G11 G10"/>
                <a:gd name="T10" fmla="*/ 0 256 1"/>
                <a:gd name="T11" fmla="*/ 360 256 1"/>
                <a:gd name="G13" fmla="+- G12 T10 T11"/>
                <a:gd name="G14" fmla="?: G12 G13 G12"/>
                <a:gd name="G15" fmla="+- 0 0 G14"/>
                <a:gd name="G16" fmla="+- 10800 0 0"/>
                <a:gd name="G17" fmla="+- 10800 0 5400"/>
                <a:gd name="G18" fmla="*/ 5400 1 2"/>
                <a:gd name="G19" fmla="+- G18 5400 0"/>
                <a:gd name="G20" fmla="cos G19 11796480"/>
                <a:gd name="G21" fmla="sin G19 11796480"/>
                <a:gd name="G22" fmla="+- G20 10800 0"/>
                <a:gd name="G23" fmla="+- G21 10800 0"/>
                <a:gd name="G24" fmla="+- 10800 0 G20"/>
                <a:gd name="G25" fmla="+- 5400 10800 0"/>
                <a:gd name="G26" fmla="?: G9 G17 G25"/>
                <a:gd name="G27" fmla="?: G9 0 21600"/>
                <a:gd name="G28" fmla="cos 10800 11796480"/>
                <a:gd name="G29" fmla="sin 10800 11796480"/>
                <a:gd name="G30" fmla="sin 5400 11796480"/>
                <a:gd name="G31" fmla="+- G28 10800 0"/>
                <a:gd name="G32" fmla="+- G29 10800 0"/>
                <a:gd name="G33" fmla="+- G30 10800 0"/>
                <a:gd name="G34" fmla="?: G4 0 G31"/>
                <a:gd name="G35" fmla="?: 11796480 G34 0"/>
                <a:gd name="G36" fmla="?: G6 G35 G31"/>
                <a:gd name="G37" fmla="+- 21600 0 G36"/>
                <a:gd name="G38" fmla="?: G4 0 G33"/>
                <a:gd name="G39" fmla="?: 11796480 G38 G32"/>
                <a:gd name="G40" fmla="?: G6 G39 0"/>
                <a:gd name="G41" fmla="?: G4 G32 21600"/>
                <a:gd name="G42" fmla="?: G6 G41 G33"/>
                <a:gd name="T12" fmla="*/ 10800 w 21600"/>
                <a:gd name="T13" fmla="*/ 0 h 21600"/>
                <a:gd name="T14" fmla="*/ 2700 w 21600"/>
                <a:gd name="T15" fmla="*/ 10800 h 21600"/>
                <a:gd name="T16" fmla="*/ 10800 w 21600"/>
                <a:gd name="T17" fmla="*/ 5400 h 21600"/>
                <a:gd name="T18" fmla="*/ 18900 w 21600"/>
                <a:gd name="T19" fmla="*/ 10800 h 21600"/>
                <a:gd name="T20" fmla="*/ G36 w 21600"/>
                <a:gd name="T21" fmla="*/ G40 h 21600"/>
                <a:gd name="T22" fmla="*/ G37 w 21600"/>
                <a:gd name="T23" fmla="*/ G42 h 21600"/>
              </a:gdLst>
              <a:ahLst/>
              <a:cxnLst>
                <a:cxn ang="0">
                  <a:pos x="T12" y="T13"/>
                </a:cxn>
                <a:cxn ang="0">
                  <a:pos x="T14" y="T15"/>
                </a:cxn>
                <a:cxn ang="0">
                  <a:pos x="T16" y="T17"/>
                </a:cxn>
                <a:cxn ang="0">
                  <a:pos x="T18" y="T19"/>
                </a:cxn>
              </a:cxnLst>
              <a:rect l="T20" t="T21" r="T22" b="T23"/>
              <a:pathLst>
                <a:path w="21600" h="21600">
                  <a:moveTo>
                    <a:pt x="5400" y="10800"/>
                  </a:moveTo>
                  <a:cubicBezTo>
                    <a:pt x="5400" y="7817"/>
                    <a:pt x="7817" y="5400"/>
                    <a:pt x="10800" y="5400"/>
                  </a:cubicBezTo>
                  <a:cubicBezTo>
                    <a:pt x="13782" y="5399"/>
                    <a:pt x="16199" y="7817"/>
                    <a:pt x="16200" y="10799"/>
                  </a:cubicBezTo>
                  <a:lnTo>
                    <a:pt x="21600" y="10800"/>
                  </a:lnTo>
                  <a:cubicBezTo>
                    <a:pt x="21600" y="4835"/>
                    <a:pt x="16764" y="0"/>
                    <a:pt x="10800" y="0"/>
                  </a:cubicBezTo>
                  <a:cubicBezTo>
                    <a:pt x="4835" y="0"/>
                    <a:pt x="0" y="4835"/>
                    <a:pt x="0" y="10800"/>
                  </a:cubicBezTo>
                  <a:close/>
                </a:path>
              </a:pathLst>
            </a:custGeom>
            <a:solidFill>
              <a:srgbClr val="FFC000"/>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solidFill>
                  <a:prstClr val="black"/>
                </a:solidFill>
              </a:endParaRPr>
            </a:p>
          </p:txBody>
        </p:sp>
      </p:grpSp>
      <p:grpSp>
        <p:nvGrpSpPr>
          <p:cNvPr id="110" name="Group 24"/>
          <p:cNvGrpSpPr>
            <a:grpSpLocks/>
          </p:cNvGrpSpPr>
          <p:nvPr/>
        </p:nvGrpSpPr>
        <p:grpSpPr bwMode="auto">
          <a:xfrm>
            <a:off x="2422268" y="4482158"/>
            <a:ext cx="372367" cy="730593"/>
            <a:chOff x="2208" y="1920"/>
            <a:chExt cx="1152" cy="1680"/>
          </a:xfrm>
        </p:grpSpPr>
        <p:sp>
          <p:nvSpPr>
            <p:cNvPr id="111" name="Oval 25"/>
            <p:cNvSpPr>
              <a:spLocks noChangeArrowheads="1"/>
            </p:cNvSpPr>
            <p:nvPr/>
          </p:nvSpPr>
          <p:spPr bwMode="auto">
            <a:xfrm>
              <a:off x="2208" y="2448"/>
              <a:ext cx="1152" cy="1152"/>
            </a:xfrm>
            <a:prstGeom prst="ellipse">
              <a:avLst/>
            </a:prstGeom>
            <a:solidFill>
              <a:srgbClr val="FFC000"/>
            </a:solid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solidFill>
                  <a:prstClr val="black"/>
                </a:solidFill>
              </a:endParaRPr>
            </a:p>
          </p:txBody>
        </p:sp>
        <p:sp>
          <p:nvSpPr>
            <p:cNvPr id="112" name="Oval 26"/>
            <p:cNvSpPr>
              <a:spLocks noChangeArrowheads="1"/>
            </p:cNvSpPr>
            <p:nvPr/>
          </p:nvSpPr>
          <p:spPr bwMode="auto">
            <a:xfrm>
              <a:off x="2640" y="2688"/>
              <a:ext cx="288" cy="288"/>
            </a:xfrm>
            <a:prstGeom prst="ellipse">
              <a:avLst/>
            </a:prstGeom>
            <a:solidFill>
              <a:schemeClr val="bg1"/>
            </a:solid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solidFill>
                  <a:prstClr val="black"/>
                </a:solidFill>
              </a:endParaRPr>
            </a:p>
          </p:txBody>
        </p:sp>
        <p:sp>
          <p:nvSpPr>
            <p:cNvPr id="113" name="AutoShape 27"/>
            <p:cNvSpPr>
              <a:spLocks noChangeArrowheads="1"/>
            </p:cNvSpPr>
            <p:nvPr/>
          </p:nvSpPr>
          <p:spPr bwMode="auto">
            <a:xfrm flipV="1">
              <a:off x="2616" y="2880"/>
              <a:ext cx="336" cy="432"/>
            </a:xfrm>
            <a:custGeom>
              <a:avLst/>
              <a:gdLst>
                <a:gd name="G0" fmla="+- 5400 0 0"/>
                <a:gd name="G1" fmla="+- 21600 0 5400"/>
                <a:gd name="G2" fmla="*/ 5400 1 2"/>
                <a:gd name="G3" fmla="+- 21600 0 G2"/>
                <a:gd name="G4" fmla="+/ 5400 21600 2"/>
                <a:gd name="G5" fmla="+/ G1 0 2"/>
                <a:gd name="G6" fmla="*/ 21600 21600 5400"/>
                <a:gd name="G7" fmla="*/ G6 1 2"/>
                <a:gd name="G8" fmla="+- 21600 0 G7"/>
                <a:gd name="G9" fmla="*/ 21600 1 2"/>
                <a:gd name="G10" fmla="+- 5400 0 G9"/>
                <a:gd name="G11" fmla="?: G10 G8 0"/>
                <a:gd name="G12" fmla="?: G10 G7 21600"/>
                <a:gd name="T0" fmla="*/ 18900 w 21600"/>
                <a:gd name="T1" fmla="*/ 10800 h 21600"/>
                <a:gd name="T2" fmla="*/ 10800 w 21600"/>
                <a:gd name="T3" fmla="*/ 21600 h 21600"/>
                <a:gd name="T4" fmla="*/ 2700 w 21600"/>
                <a:gd name="T5" fmla="*/ 10800 h 21600"/>
                <a:gd name="T6" fmla="*/ 10800 w 21600"/>
                <a:gd name="T7" fmla="*/ 0 h 21600"/>
                <a:gd name="T8" fmla="*/ 4500 w 21600"/>
                <a:gd name="T9" fmla="*/ 4500 h 21600"/>
                <a:gd name="T10" fmla="*/ 17100 w 21600"/>
                <a:gd name="T11" fmla="*/ 17100 h 21600"/>
              </a:gdLst>
              <a:ahLst/>
              <a:cxnLst>
                <a:cxn ang="0">
                  <a:pos x="T0" y="T1"/>
                </a:cxn>
                <a:cxn ang="0">
                  <a:pos x="T2" y="T3"/>
                </a:cxn>
                <a:cxn ang="0">
                  <a:pos x="T4" y="T5"/>
                </a:cxn>
                <a:cxn ang="0">
                  <a:pos x="T6" y="T7"/>
                </a:cxn>
              </a:cxnLst>
              <a:rect l="T8" t="T9" r="T10" b="T11"/>
              <a:pathLst>
                <a:path w="21600" h="21600">
                  <a:moveTo>
                    <a:pt x="0" y="0"/>
                  </a:moveTo>
                  <a:lnTo>
                    <a:pt x="5400" y="21600"/>
                  </a:lnTo>
                  <a:lnTo>
                    <a:pt x="16200" y="21600"/>
                  </a:lnTo>
                  <a:lnTo>
                    <a:pt x="21600" y="0"/>
                  </a:lnTo>
                  <a:close/>
                </a:path>
              </a:pathLst>
            </a:custGeom>
            <a:solidFill>
              <a:schemeClr val="bg1"/>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solidFill>
                  <a:prstClr val="black"/>
                </a:solidFill>
              </a:endParaRPr>
            </a:p>
          </p:txBody>
        </p:sp>
        <p:sp>
          <p:nvSpPr>
            <p:cNvPr id="114" name="AutoShape 28"/>
            <p:cNvSpPr>
              <a:spLocks noChangeArrowheads="1"/>
            </p:cNvSpPr>
            <p:nvPr/>
          </p:nvSpPr>
          <p:spPr bwMode="auto">
            <a:xfrm>
              <a:off x="2448" y="1920"/>
              <a:ext cx="624" cy="1392"/>
            </a:xfrm>
            <a:custGeom>
              <a:avLst/>
              <a:gdLst>
                <a:gd name="G0" fmla="+- 5400 0 0"/>
                <a:gd name="G1" fmla="+- 11796480 0 0"/>
                <a:gd name="G2" fmla="+- 0 0 11796480"/>
                <a:gd name="T0" fmla="*/ 0 256 1"/>
                <a:gd name="T1" fmla="*/ 180 256 1"/>
                <a:gd name="G3" fmla="+- 11796480 T0 T1"/>
                <a:gd name="T2" fmla="*/ 0 256 1"/>
                <a:gd name="T3" fmla="*/ 90 256 1"/>
                <a:gd name="G4" fmla="+- 11796480 T2 T3"/>
                <a:gd name="G5" fmla="*/ G4 2 1"/>
                <a:gd name="T4" fmla="*/ 90 256 1"/>
                <a:gd name="T5" fmla="*/ 0 256 1"/>
                <a:gd name="G6" fmla="+- 11796480 T4 T5"/>
                <a:gd name="G7" fmla="*/ G6 2 1"/>
                <a:gd name="G8" fmla="abs 11796480"/>
                <a:gd name="T6" fmla="*/ 0 256 1"/>
                <a:gd name="T7" fmla="*/ 90 256 1"/>
                <a:gd name="G9" fmla="+- G8 T6 T7"/>
                <a:gd name="G10" fmla="?: G9 G7 G5"/>
                <a:gd name="T8" fmla="*/ 0 256 1"/>
                <a:gd name="T9" fmla="*/ 360 256 1"/>
                <a:gd name="G11" fmla="+- G10 T8 T9"/>
                <a:gd name="G12" fmla="?: G10 G11 G10"/>
                <a:gd name="T10" fmla="*/ 0 256 1"/>
                <a:gd name="T11" fmla="*/ 360 256 1"/>
                <a:gd name="G13" fmla="+- G12 T10 T11"/>
                <a:gd name="G14" fmla="?: G12 G13 G12"/>
                <a:gd name="G15" fmla="+- 0 0 G14"/>
                <a:gd name="G16" fmla="+- 10800 0 0"/>
                <a:gd name="G17" fmla="+- 10800 0 5400"/>
                <a:gd name="G18" fmla="*/ 5400 1 2"/>
                <a:gd name="G19" fmla="+- G18 5400 0"/>
                <a:gd name="G20" fmla="cos G19 11796480"/>
                <a:gd name="G21" fmla="sin G19 11796480"/>
                <a:gd name="G22" fmla="+- G20 10800 0"/>
                <a:gd name="G23" fmla="+- G21 10800 0"/>
                <a:gd name="G24" fmla="+- 10800 0 G20"/>
                <a:gd name="G25" fmla="+- 5400 10800 0"/>
                <a:gd name="G26" fmla="?: G9 G17 G25"/>
                <a:gd name="G27" fmla="?: G9 0 21600"/>
                <a:gd name="G28" fmla="cos 10800 11796480"/>
                <a:gd name="G29" fmla="sin 10800 11796480"/>
                <a:gd name="G30" fmla="sin 5400 11796480"/>
                <a:gd name="G31" fmla="+- G28 10800 0"/>
                <a:gd name="G32" fmla="+- G29 10800 0"/>
                <a:gd name="G33" fmla="+- G30 10800 0"/>
                <a:gd name="G34" fmla="?: G4 0 G31"/>
                <a:gd name="G35" fmla="?: 11796480 G34 0"/>
                <a:gd name="G36" fmla="?: G6 G35 G31"/>
                <a:gd name="G37" fmla="+- 21600 0 G36"/>
                <a:gd name="G38" fmla="?: G4 0 G33"/>
                <a:gd name="G39" fmla="?: 11796480 G38 G32"/>
                <a:gd name="G40" fmla="?: G6 G39 0"/>
                <a:gd name="G41" fmla="?: G4 G32 21600"/>
                <a:gd name="G42" fmla="?: G6 G41 G33"/>
                <a:gd name="T12" fmla="*/ 10800 w 21600"/>
                <a:gd name="T13" fmla="*/ 0 h 21600"/>
                <a:gd name="T14" fmla="*/ 2700 w 21600"/>
                <a:gd name="T15" fmla="*/ 10800 h 21600"/>
                <a:gd name="T16" fmla="*/ 10800 w 21600"/>
                <a:gd name="T17" fmla="*/ 5400 h 21600"/>
                <a:gd name="T18" fmla="*/ 18900 w 21600"/>
                <a:gd name="T19" fmla="*/ 10800 h 21600"/>
                <a:gd name="T20" fmla="*/ G36 w 21600"/>
                <a:gd name="T21" fmla="*/ G40 h 21600"/>
                <a:gd name="T22" fmla="*/ G37 w 21600"/>
                <a:gd name="T23" fmla="*/ G42 h 21600"/>
              </a:gdLst>
              <a:ahLst/>
              <a:cxnLst>
                <a:cxn ang="0">
                  <a:pos x="T12" y="T13"/>
                </a:cxn>
                <a:cxn ang="0">
                  <a:pos x="T14" y="T15"/>
                </a:cxn>
                <a:cxn ang="0">
                  <a:pos x="T16" y="T17"/>
                </a:cxn>
                <a:cxn ang="0">
                  <a:pos x="T18" y="T19"/>
                </a:cxn>
              </a:cxnLst>
              <a:rect l="T20" t="T21" r="T22" b="T23"/>
              <a:pathLst>
                <a:path w="21600" h="21600">
                  <a:moveTo>
                    <a:pt x="5400" y="10800"/>
                  </a:moveTo>
                  <a:cubicBezTo>
                    <a:pt x="5400" y="7817"/>
                    <a:pt x="7817" y="5400"/>
                    <a:pt x="10800" y="5400"/>
                  </a:cubicBezTo>
                  <a:cubicBezTo>
                    <a:pt x="13782" y="5399"/>
                    <a:pt x="16199" y="7817"/>
                    <a:pt x="16200" y="10799"/>
                  </a:cubicBezTo>
                  <a:lnTo>
                    <a:pt x="21600" y="10800"/>
                  </a:lnTo>
                  <a:cubicBezTo>
                    <a:pt x="21600" y="4835"/>
                    <a:pt x="16764" y="0"/>
                    <a:pt x="10800" y="0"/>
                  </a:cubicBezTo>
                  <a:cubicBezTo>
                    <a:pt x="4835" y="0"/>
                    <a:pt x="0" y="4835"/>
                    <a:pt x="0" y="10800"/>
                  </a:cubicBezTo>
                  <a:close/>
                </a:path>
              </a:pathLst>
            </a:custGeom>
            <a:solidFill>
              <a:srgbClr val="FFC000"/>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solidFill>
                  <a:prstClr val="black"/>
                </a:solidFill>
              </a:endParaRPr>
            </a:p>
          </p:txBody>
        </p:sp>
      </p:grpSp>
      <p:cxnSp>
        <p:nvCxnSpPr>
          <p:cNvPr id="122" name="Straight Arrow Connector 121"/>
          <p:cNvCxnSpPr/>
          <p:nvPr/>
        </p:nvCxnSpPr>
        <p:spPr>
          <a:xfrm flipV="1">
            <a:off x="2978861" y="4982436"/>
            <a:ext cx="14723" cy="620686"/>
          </a:xfrm>
          <a:prstGeom prst="straightConnector1">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25" name="Straight Arrow Connector 124"/>
          <p:cNvCxnSpPr/>
          <p:nvPr/>
        </p:nvCxnSpPr>
        <p:spPr>
          <a:xfrm flipH="1">
            <a:off x="1641456" y="3910909"/>
            <a:ext cx="1188115" cy="670413"/>
          </a:xfrm>
          <a:prstGeom prst="straightConnector1">
            <a:avLst/>
          </a:prstGeom>
          <a:ln w="19050">
            <a:solidFill>
              <a:srgbClr val="7030A0"/>
            </a:solidFill>
            <a:tailEnd type="arrow"/>
          </a:ln>
        </p:spPr>
        <p:style>
          <a:lnRef idx="1">
            <a:schemeClr val="accent1"/>
          </a:lnRef>
          <a:fillRef idx="0">
            <a:schemeClr val="accent1"/>
          </a:fillRef>
          <a:effectRef idx="0">
            <a:schemeClr val="accent1"/>
          </a:effectRef>
          <a:fontRef idx="minor">
            <a:schemeClr val="tx1"/>
          </a:fontRef>
        </p:style>
      </p:cxnSp>
      <p:grpSp>
        <p:nvGrpSpPr>
          <p:cNvPr id="163" name="Group 162"/>
          <p:cNvGrpSpPr/>
          <p:nvPr/>
        </p:nvGrpSpPr>
        <p:grpSpPr>
          <a:xfrm>
            <a:off x="316974" y="3973814"/>
            <a:ext cx="331029" cy="737959"/>
            <a:chOff x="316974" y="3973814"/>
            <a:chExt cx="331029" cy="737959"/>
          </a:xfrm>
        </p:grpSpPr>
        <p:cxnSp>
          <p:nvCxnSpPr>
            <p:cNvPr id="116" name="Straight Arrow Connector 115"/>
            <p:cNvCxnSpPr/>
            <p:nvPr/>
          </p:nvCxnSpPr>
          <p:spPr>
            <a:xfrm flipH="1">
              <a:off x="418829" y="3973814"/>
              <a:ext cx="229174" cy="549392"/>
            </a:xfrm>
            <a:prstGeom prst="straightConnector1">
              <a:avLst/>
            </a:prstGeom>
            <a:ln w="19050">
              <a:tailEnd type="arrow"/>
            </a:ln>
          </p:spPr>
          <p:style>
            <a:lnRef idx="1">
              <a:schemeClr val="accent1"/>
            </a:lnRef>
            <a:fillRef idx="0">
              <a:schemeClr val="accent1"/>
            </a:fillRef>
            <a:effectRef idx="0">
              <a:schemeClr val="accent1"/>
            </a:effectRef>
            <a:fontRef idx="minor">
              <a:schemeClr val="tx1"/>
            </a:fontRef>
          </p:style>
        </p:cxnSp>
        <p:sp>
          <p:nvSpPr>
            <p:cNvPr id="132" name="Rectangle 131"/>
            <p:cNvSpPr/>
            <p:nvPr/>
          </p:nvSpPr>
          <p:spPr>
            <a:xfrm>
              <a:off x="316974" y="4523206"/>
              <a:ext cx="195810" cy="188567"/>
            </a:xfrm>
            <a:prstGeom prst="rect">
              <a:avLst/>
            </a:prstGeom>
            <a:solidFill>
              <a:schemeClr val="bg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grpSp>
        <p:nvGrpSpPr>
          <p:cNvPr id="166" name="Group 165"/>
          <p:cNvGrpSpPr/>
          <p:nvPr/>
        </p:nvGrpSpPr>
        <p:grpSpPr>
          <a:xfrm>
            <a:off x="747201" y="3961196"/>
            <a:ext cx="864621" cy="714410"/>
            <a:chOff x="747201" y="3961196"/>
            <a:chExt cx="864621" cy="714410"/>
          </a:xfrm>
        </p:grpSpPr>
        <p:cxnSp>
          <p:nvCxnSpPr>
            <p:cNvPr id="117" name="Straight Arrow Connector 116"/>
            <p:cNvCxnSpPr/>
            <p:nvPr/>
          </p:nvCxnSpPr>
          <p:spPr>
            <a:xfrm>
              <a:off x="747201" y="3961196"/>
              <a:ext cx="656447" cy="526641"/>
            </a:xfrm>
            <a:prstGeom prst="straightConnector1">
              <a:avLst/>
            </a:prstGeom>
            <a:ln w="19050">
              <a:tailEnd type="arrow"/>
            </a:ln>
          </p:spPr>
          <p:style>
            <a:lnRef idx="1">
              <a:schemeClr val="accent1"/>
            </a:lnRef>
            <a:fillRef idx="0">
              <a:schemeClr val="accent1"/>
            </a:fillRef>
            <a:effectRef idx="0">
              <a:schemeClr val="accent1"/>
            </a:effectRef>
            <a:fontRef idx="minor">
              <a:schemeClr val="tx1"/>
            </a:fontRef>
          </p:style>
        </p:cxnSp>
        <p:sp>
          <p:nvSpPr>
            <p:cNvPr id="133" name="Rectangle 132"/>
            <p:cNvSpPr/>
            <p:nvPr/>
          </p:nvSpPr>
          <p:spPr>
            <a:xfrm>
              <a:off x="1416012" y="4487039"/>
              <a:ext cx="195810" cy="188567"/>
            </a:xfrm>
            <a:prstGeom prst="rect">
              <a:avLst/>
            </a:prstGeom>
            <a:solidFill>
              <a:schemeClr val="bg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grpSp>
        <p:nvGrpSpPr>
          <p:cNvPr id="165" name="Group 164"/>
          <p:cNvGrpSpPr/>
          <p:nvPr/>
        </p:nvGrpSpPr>
        <p:grpSpPr>
          <a:xfrm>
            <a:off x="2097831" y="5278376"/>
            <a:ext cx="692043" cy="397640"/>
            <a:chOff x="2097831" y="5278376"/>
            <a:chExt cx="692043" cy="397640"/>
          </a:xfrm>
        </p:grpSpPr>
        <p:cxnSp>
          <p:nvCxnSpPr>
            <p:cNvPr id="123" name="Straight Arrow Connector 122"/>
            <p:cNvCxnSpPr/>
            <p:nvPr/>
          </p:nvCxnSpPr>
          <p:spPr>
            <a:xfrm flipH="1" flipV="1">
              <a:off x="2390388" y="5372661"/>
              <a:ext cx="399486" cy="303355"/>
            </a:xfrm>
            <a:prstGeom prst="straightConnector1">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34" name="Rectangle 133"/>
            <p:cNvSpPr/>
            <p:nvPr/>
          </p:nvSpPr>
          <p:spPr>
            <a:xfrm>
              <a:off x="2097831" y="5278376"/>
              <a:ext cx="195810" cy="188567"/>
            </a:xfrm>
            <a:prstGeom prst="rect">
              <a:avLst/>
            </a:prstGeom>
            <a:solidFill>
              <a:schemeClr val="bg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grpSp>
        <p:nvGrpSpPr>
          <p:cNvPr id="164" name="Group 163"/>
          <p:cNvGrpSpPr/>
          <p:nvPr/>
        </p:nvGrpSpPr>
        <p:grpSpPr>
          <a:xfrm>
            <a:off x="533416" y="5198495"/>
            <a:ext cx="343227" cy="511060"/>
            <a:chOff x="533416" y="5198495"/>
            <a:chExt cx="343227" cy="511060"/>
          </a:xfrm>
        </p:grpSpPr>
        <p:cxnSp>
          <p:nvCxnSpPr>
            <p:cNvPr id="120" name="Straight Arrow Connector 119"/>
            <p:cNvCxnSpPr>
              <a:endCxn id="135" idx="2"/>
            </p:cNvCxnSpPr>
            <p:nvPr/>
          </p:nvCxnSpPr>
          <p:spPr>
            <a:xfrm flipV="1">
              <a:off x="533416" y="5387062"/>
              <a:ext cx="245322" cy="322493"/>
            </a:xfrm>
            <a:prstGeom prst="straightConnector1">
              <a:avLst/>
            </a:prstGeom>
            <a:ln w="19050">
              <a:solidFill>
                <a:srgbClr val="00B050"/>
              </a:solidFill>
              <a:tailEnd type="arrow"/>
            </a:ln>
          </p:spPr>
          <p:style>
            <a:lnRef idx="1">
              <a:schemeClr val="accent1"/>
            </a:lnRef>
            <a:fillRef idx="0">
              <a:schemeClr val="accent1"/>
            </a:fillRef>
            <a:effectRef idx="0">
              <a:schemeClr val="accent1"/>
            </a:effectRef>
            <a:fontRef idx="minor">
              <a:schemeClr val="tx1"/>
            </a:fontRef>
          </p:style>
        </p:cxnSp>
        <p:sp>
          <p:nvSpPr>
            <p:cNvPr id="135" name="Rectangle 134"/>
            <p:cNvSpPr/>
            <p:nvPr/>
          </p:nvSpPr>
          <p:spPr>
            <a:xfrm>
              <a:off x="680833" y="5198495"/>
              <a:ext cx="195810" cy="188567"/>
            </a:xfrm>
            <a:prstGeom prst="rect">
              <a:avLst/>
            </a:prstGeom>
            <a:solidFill>
              <a:schemeClr val="bg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grpSp>
        <p:nvGrpSpPr>
          <p:cNvPr id="167" name="Group 166"/>
          <p:cNvGrpSpPr/>
          <p:nvPr/>
        </p:nvGrpSpPr>
        <p:grpSpPr>
          <a:xfrm>
            <a:off x="2900620" y="3930315"/>
            <a:ext cx="195810" cy="1063608"/>
            <a:chOff x="2900620" y="3930315"/>
            <a:chExt cx="195810" cy="1063608"/>
          </a:xfrm>
        </p:grpSpPr>
        <p:cxnSp>
          <p:nvCxnSpPr>
            <p:cNvPr id="127" name="Straight Arrow Connector 126"/>
            <p:cNvCxnSpPr/>
            <p:nvPr/>
          </p:nvCxnSpPr>
          <p:spPr>
            <a:xfrm flipH="1">
              <a:off x="3005294" y="3930315"/>
              <a:ext cx="91136" cy="848255"/>
            </a:xfrm>
            <a:prstGeom prst="straightConnector1">
              <a:avLst/>
            </a:prstGeom>
            <a:ln w="19050">
              <a:solidFill>
                <a:srgbClr val="7030A0"/>
              </a:solidFill>
              <a:tailEnd type="arrow"/>
            </a:ln>
          </p:spPr>
          <p:style>
            <a:lnRef idx="1">
              <a:schemeClr val="accent1"/>
            </a:lnRef>
            <a:fillRef idx="0">
              <a:schemeClr val="accent1"/>
            </a:fillRef>
            <a:effectRef idx="0">
              <a:schemeClr val="accent1"/>
            </a:effectRef>
            <a:fontRef idx="minor">
              <a:schemeClr val="tx1"/>
            </a:fontRef>
          </p:style>
        </p:cxnSp>
        <p:sp>
          <p:nvSpPr>
            <p:cNvPr id="136" name="Rectangle 135"/>
            <p:cNvSpPr/>
            <p:nvPr/>
          </p:nvSpPr>
          <p:spPr>
            <a:xfrm>
              <a:off x="2900620" y="4805356"/>
              <a:ext cx="195810" cy="188567"/>
            </a:xfrm>
            <a:prstGeom prst="rect">
              <a:avLst/>
            </a:prstGeom>
            <a:solidFill>
              <a:schemeClr val="bg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sp>
        <p:nvSpPr>
          <p:cNvPr id="138" name="Rectangle 137"/>
          <p:cNvSpPr/>
          <p:nvPr/>
        </p:nvSpPr>
        <p:spPr>
          <a:xfrm>
            <a:off x="3804523" y="4486915"/>
            <a:ext cx="195810" cy="188567"/>
          </a:xfrm>
          <a:prstGeom prst="rect">
            <a:avLst/>
          </a:prstGeom>
          <a:solidFill>
            <a:schemeClr val="bg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39" name="Rectangle 138"/>
          <p:cNvSpPr/>
          <p:nvPr/>
        </p:nvSpPr>
        <p:spPr>
          <a:xfrm>
            <a:off x="6275088" y="4334640"/>
            <a:ext cx="195810" cy="188567"/>
          </a:xfrm>
          <a:prstGeom prst="rect">
            <a:avLst/>
          </a:prstGeom>
          <a:solidFill>
            <a:schemeClr val="bg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40" name="Rectangle 139"/>
          <p:cNvSpPr/>
          <p:nvPr/>
        </p:nvSpPr>
        <p:spPr>
          <a:xfrm>
            <a:off x="5981405" y="5248355"/>
            <a:ext cx="195810" cy="188567"/>
          </a:xfrm>
          <a:prstGeom prst="rect">
            <a:avLst/>
          </a:prstGeom>
          <a:solidFill>
            <a:schemeClr val="bg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41" name="Rectangle 140"/>
          <p:cNvSpPr/>
          <p:nvPr/>
        </p:nvSpPr>
        <p:spPr>
          <a:xfrm>
            <a:off x="4465148" y="5210898"/>
            <a:ext cx="195810" cy="188567"/>
          </a:xfrm>
          <a:prstGeom prst="rect">
            <a:avLst/>
          </a:prstGeom>
          <a:solidFill>
            <a:schemeClr val="bg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cxnSp>
        <p:nvCxnSpPr>
          <p:cNvPr id="142" name="Straight Arrow Connector 141"/>
          <p:cNvCxnSpPr/>
          <p:nvPr/>
        </p:nvCxnSpPr>
        <p:spPr>
          <a:xfrm flipV="1">
            <a:off x="4039961" y="5372660"/>
            <a:ext cx="377548" cy="336896"/>
          </a:xfrm>
          <a:prstGeom prst="straightConnector1">
            <a:avLst/>
          </a:prstGeom>
          <a:ln w="19050">
            <a:solidFill>
              <a:srgbClr val="00B050"/>
            </a:solidFill>
            <a:tailEnd type="arrow"/>
          </a:ln>
        </p:spPr>
        <p:style>
          <a:lnRef idx="1">
            <a:schemeClr val="accent1"/>
          </a:lnRef>
          <a:fillRef idx="0">
            <a:schemeClr val="accent1"/>
          </a:fillRef>
          <a:effectRef idx="0">
            <a:schemeClr val="accent1"/>
          </a:effectRef>
          <a:fontRef idx="minor">
            <a:schemeClr val="tx1"/>
          </a:fontRef>
        </p:style>
      </p:cxnSp>
      <p:cxnSp>
        <p:nvCxnSpPr>
          <p:cNvPr id="149" name="Straight Arrow Connector 148"/>
          <p:cNvCxnSpPr>
            <a:stCxn id="34" idx="3"/>
          </p:cNvCxnSpPr>
          <p:nvPr/>
        </p:nvCxnSpPr>
        <p:spPr>
          <a:xfrm flipH="1" flipV="1">
            <a:off x="6084172" y="5511503"/>
            <a:ext cx="222435" cy="231283"/>
          </a:xfrm>
          <a:prstGeom prst="straightConnector1">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51" name="Straight Arrow Connector 150"/>
          <p:cNvCxnSpPr/>
          <p:nvPr/>
        </p:nvCxnSpPr>
        <p:spPr>
          <a:xfrm flipH="1">
            <a:off x="6367083" y="3910910"/>
            <a:ext cx="36404" cy="337601"/>
          </a:xfrm>
          <a:prstGeom prst="straightConnector1">
            <a:avLst/>
          </a:prstGeom>
          <a:ln w="19050">
            <a:solidFill>
              <a:srgbClr val="7030A0"/>
            </a:solidFill>
            <a:tailEnd type="arrow"/>
          </a:ln>
        </p:spPr>
        <p:style>
          <a:lnRef idx="1">
            <a:schemeClr val="accent1"/>
          </a:lnRef>
          <a:fillRef idx="0">
            <a:schemeClr val="accent1"/>
          </a:fillRef>
          <a:effectRef idx="0">
            <a:schemeClr val="accent1"/>
          </a:effectRef>
          <a:fontRef idx="minor">
            <a:schemeClr val="tx1"/>
          </a:fontRef>
        </p:style>
      </p:cxnSp>
      <p:cxnSp>
        <p:nvCxnSpPr>
          <p:cNvPr id="153" name="Straight Arrow Connector 152"/>
          <p:cNvCxnSpPr/>
          <p:nvPr/>
        </p:nvCxnSpPr>
        <p:spPr>
          <a:xfrm flipH="1">
            <a:off x="3884745" y="3973815"/>
            <a:ext cx="98819" cy="438407"/>
          </a:xfrm>
          <a:prstGeom prst="straightConnector1">
            <a:avLst/>
          </a:prstGeom>
          <a:ln w="19050">
            <a:tailEnd type="arrow"/>
          </a:ln>
        </p:spPr>
        <p:style>
          <a:lnRef idx="1">
            <a:schemeClr val="accent1"/>
          </a:lnRef>
          <a:fillRef idx="0">
            <a:schemeClr val="accent1"/>
          </a:fillRef>
          <a:effectRef idx="0">
            <a:schemeClr val="accent1"/>
          </a:effectRef>
          <a:fontRef idx="minor">
            <a:schemeClr val="tx1"/>
          </a:fontRef>
        </p:style>
      </p:cxnSp>
      <p:sp>
        <p:nvSpPr>
          <p:cNvPr id="156" name="Rectangle 155"/>
          <p:cNvSpPr/>
          <p:nvPr/>
        </p:nvSpPr>
        <p:spPr>
          <a:xfrm>
            <a:off x="4912815" y="4334640"/>
            <a:ext cx="195810" cy="188567"/>
          </a:xfrm>
          <a:prstGeom prst="rect">
            <a:avLst/>
          </a:prstGeom>
          <a:solidFill>
            <a:schemeClr val="bg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cxnSp>
        <p:nvCxnSpPr>
          <p:cNvPr id="157" name="Straight Arrow Connector 156"/>
          <p:cNvCxnSpPr/>
          <p:nvPr/>
        </p:nvCxnSpPr>
        <p:spPr>
          <a:xfrm>
            <a:off x="4184359" y="3887727"/>
            <a:ext cx="656447" cy="446913"/>
          </a:xfrm>
          <a:prstGeom prst="straightConnector1">
            <a:avLst/>
          </a:prstGeom>
          <a:ln w="19050">
            <a:tailEnd type="arrow"/>
          </a:ln>
        </p:spPr>
        <p:style>
          <a:lnRef idx="1">
            <a:schemeClr val="accent1"/>
          </a:lnRef>
          <a:fillRef idx="0">
            <a:schemeClr val="accent1"/>
          </a:fillRef>
          <a:effectRef idx="0">
            <a:schemeClr val="accent1"/>
          </a:effectRef>
          <a:fontRef idx="minor">
            <a:schemeClr val="tx1"/>
          </a:fontRef>
        </p:style>
      </p:cxnSp>
      <p:sp>
        <p:nvSpPr>
          <p:cNvPr id="159" name="TextBox 158"/>
          <p:cNvSpPr txBox="1"/>
          <p:nvPr/>
        </p:nvSpPr>
        <p:spPr>
          <a:xfrm>
            <a:off x="4473802" y="3635733"/>
            <a:ext cx="1879173" cy="369332"/>
          </a:xfrm>
          <a:prstGeom prst="rect">
            <a:avLst/>
          </a:prstGeom>
          <a:noFill/>
        </p:spPr>
        <p:txBody>
          <a:bodyPr wrap="square" rtlCol="0">
            <a:spAutoFit/>
          </a:bodyPr>
          <a:lstStyle/>
          <a:p>
            <a:r>
              <a:rPr lang="en-US" dirty="0" smtClean="0">
                <a:solidFill>
                  <a:prstClr val="black"/>
                </a:solidFill>
              </a:rPr>
              <a:t>Distributed </a:t>
            </a:r>
            <a:r>
              <a:rPr lang="en-US" dirty="0" err="1" smtClean="0">
                <a:solidFill>
                  <a:prstClr val="black"/>
                </a:solidFill>
              </a:rPr>
              <a:t>Xct</a:t>
            </a:r>
            <a:endParaRPr lang="en-US" dirty="0">
              <a:solidFill>
                <a:prstClr val="black"/>
              </a:solidFill>
            </a:endParaRPr>
          </a:p>
        </p:txBody>
      </p:sp>
      <p:cxnSp>
        <p:nvCxnSpPr>
          <p:cNvPr id="160" name="Straight Arrow Connector 159"/>
          <p:cNvCxnSpPr/>
          <p:nvPr/>
        </p:nvCxnSpPr>
        <p:spPr>
          <a:xfrm flipH="1">
            <a:off x="5175121" y="3774807"/>
            <a:ext cx="1188115" cy="670413"/>
          </a:xfrm>
          <a:prstGeom prst="straightConnector1">
            <a:avLst/>
          </a:prstGeom>
          <a:ln w="19050">
            <a:solidFill>
              <a:srgbClr val="7030A0"/>
            </a:solidFill>
            <a:tailEnd type="arrow"/>
          </a:ln>
        </p:spPr>
        <p:style>
          <a:lnRef idx="1">
            <a:schemeClr val="accent1"/>
          </a:lnRef>
          <a:fillRef idx="0">
            <a:schemeClr val="accent1"/>
          </a:fillRef>
          <a:effectRef idx="0">
            <a:schemeClr val="accent1"/>
          </a:effectRef>
          <a:fontRef idx="minor">
            <a:schemeClr val="tx1"/>
          </a:fontRef>
        </p:style>
      </p:cxnSp>
      <p:sp>
        <p:nvSpPr>
          <p:cNvPr id="168" name="TextBox 167"/>
          <p:cNvSpPr txBox="1"/>
          <p:nvPr/>
        </p:nvSpPr>
        <p:spPr>
          <a:xfrm>
            <a:off x="4768649" y="4612721"/>
            <a:ext cx="936104" cy="461665"/>
          </a:xfrm>
          <a:prstGeom prst="rect">
            <a:avLst/>
          </a:prstGeom>
          <a:solidFill>
            <a:schemeClr val="bg1">
              <a:alpha val="80000"/>
            </a:schemeClr>
          </a:solidFill>
        </p:spPr>
        <p:txBody>
          <a:bodyPr wrap="square" rtlCol="0">
            <a:spAutoFit/>
          </a:bodyPr>
          <a:lstStyle/>
          <a:p>
            <a:r>
              <a:rPr lang="en-US" sz="2400" i="1" dirty="0" smtClean="0">
                <a:solidFill>
                  <a:prstClr val="black"/>
                </a:solidFill>
              </a:rPr>
              <a:t>RAM</a:t>
            </a:r>
            <a:endParaRPr lang="en-US" sz="2400" i="1" dirty="0">
              <a:solidFill>
                <a:prstClr val="black"/>
              </a:solidFill>
            </a:endParaRPr>
          </a:p>
        </p:txBody>
      </p:sp>
      <p:sp>
        <p:nvSpPr>
          <p:cNvPr id="169" name="TextBox 168"/>
          <p:cNvSpPr txBox="1"/>
          <p:nvPr/>
        </p:nvSpPr>
        <p:spPr>
          <a:xfrm>
            <a:off x="323527" y="6237312"/>
            <a:ext cx="3293143" cy="369332"/>
          </a:xfrm>
          <a:prstGeom prst="rect">
            <a:avLst/>
          </a:prstGeom>
          <a:noFill/>
        </p:spPr>
        <p:txBody>
          <a:bodyPr wrap="square" rtlCol="0">
            <a:spAutoFit/>
          </a:bodyPr>
          <a:lstStyle/>
          <a:p>
            <a:r>
              <a:rPr lang="en-US" b="1" dirty="0" smtClean="0">
                <a:solidFill>
                  <a:prstClr val="black"/>
                </a:solidFill>
              </a:rPr>
              <a:t>Keep '</a:t>
            </a:r>
            <a:r>
              <a:rPr lang="en-US" b="1" dirty="0" err="1" smtClean="0">
                <a:solidFill>
                  <a:prstClr val="black"/>
                </a:solidFill>
              </a:rPr>
              <a:t>em</a:t>
            </a:r>
            <a:r>
              <a:rPr lang="en-US" b="1" dirty="0" smtClean="0">
                <a:solidFill>
                  <a:prstClr val="black"/>
                </a:solidFill>
              </a:rPr>
              <a:t>, but improve '</a:t>
            </a:r>
            <a:r>
              <a:rPr lang="en-US" b="1" dirty="0" err="1" smtClean="0">
                <a:solidFill>
                  <a:prstClr val="black"/>
                </a:solidFill>
              </a:rPr>
              <a:t>em</a:t>
            </a:r>
            <a:r>
              <a:rPr lang="en-US" b="1" dirty="0" smtClean="0">
                <a:solidFill>
                  <a:prstClr val="black"/>
                </a:solidFill>
              </a:rPr>
              <a:t>.</a:t>
            </a:r>
            <a:endParaRPr lang="en-US" b="1" dirty="0">
              <a:solidFill>
                <a:prstClr val="black"/>
              </a:solidFill>
            </a:endParaRPr>
          </a:p>
        </p:txBody>
      </p:sp>
      <p:sp>
        <p:nvSpPr>
          <p:cNvPr id="170" name="TextBox 169"/>
          <p:cNvSpPr txBox="1"/>
          <p:nvPr/>
        </p:nvSpPr>
        <p:spPr>
          <a:xfrm>
            <a:off x="3837439" y="6237312"/>
            <a:ext cx="2812108" cy="369332"/>
          </a:xfrm>
          <a:prstGeom prst="rect">
            <a:avLst/>
          </a:prstGeom>
          <a:noFill/>
        </p:spPr>
        <p:txBody>
          <a:bodyPr wrap="square" rtlCol="0">
            <a:spAutoFit/>
          </a:bodyPr>
          <a:lstStyle/>
          <a:p>
            <a:r>
              <a:rPr lang="en-US" b="1" dirty="0" smtClean="0">
                <a:solidFill>
                  <a:prstClr val="black"/>
                </a:solidFill>
              </a:rPr>
              <a:t>Get rid of latches.</a:t>
            </a:r>
            <a:endParaRPr lang="en-US" b="1" dirty="0">
              <a:solidFill>
                <a:prstClr val="black"/>
              </a:solidFill>
            </a:endParaRPr>
          </a:p>
        </p:txBody>
      </p:sp>
      <p:cxnSp>
        <p:nvCxnSpPr>
          <p:cNvPr id="172" name="Straight Arrow Connector 171"/>
          <p:cNvCxnSpPr>
            <a:endCxn id="170" idx="1"/>
          </p:cNvCxnSpPr>
          <p:nvPr/>
        </p:nvCxnSpPr>
        <p:spPr>
          <a:xfrm>
            <a:off x="3419872" y="6421978"/>
            <a:ext cx="417567" cy="0"/>
          </a:xfrm>
          <a:prstGeom prst="straightConnector1">
            <a:avLst/>
          </a:prstGeom>
          <a:ln w="25400">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sp>
        <p:nvSpPr>
          <p:cNvPr id="176" name="TextBox 175"/>
          <p:cNvSpPr txBox="1"/>
          <p:nvPr/>
        </p:nvSpPr>
        <p:spPr>
          <a:xfrm>
            <a:off x="6804248" y="4077072"/>
            <a:ext cx="2267744" cy="1477328"/>
          </a:xfrm>
          <a:prstGeom prst="rect">
            <a:avLst/>
          </a:prstGeom>
          <a:noFill/>
        </p:spPr>
        <p:txBody>
          <a:bodyPr wrap="square" rtlCol="0">
            <a:spAutoFit/>
          </a:bodyPr>
          <a:lstStyle/>
          <a:p>
            <a:pPr marL="285750" indent="-285750">
              <a:buFontTx/>
              <a:buChar char="-"/>
            </a:pPr>
            <a:r>
              <a:rPr lang="en-US" dirty="0" smtClean="0">
                <a:solidFill>
                  <a:prstClr val="black"/>
                </a:solidFill>
              </a:rPr>
              <a:t>Accessible RAM per CPU</a:t>
            </a:r>
          </a:p>
          <a:p>
            <a:pPr marL="285750" indent="-285750">
              <a:buFontTx/>
              <a:buChar char="-"/>
            </a:pPr>
            <a:r>
              <a:rPr lang="en-US" dirty="0" smtClean="0">
                <a:solidFill>
                  <a:prstClr val="black"/>
                </a:solidFill>
              </a:rPr>
              <a:t>Simplicity </a:t>
            </a:r>
            <a:r>
              <a:rPr lang="en-US" dirty="0">
                <a:solidFill>
                  <a:prstClr val="black"/>
                </a:solidFill>
              </a:rPr>
              <a:t>and </a:t>
            </a:r>
            <a:r>
              <a:rPr lang="en-US" dirty="0" smtClean="0">
                <a:solidFill>
                  <a:prstClr val="black"/>
                </a:solidFill>
              </a:rPr>
              <a:t>Best-case Performance</a:t>
            </a:r>
            <a:endParaRPr lang="en-US" dirty="0">
              <a:solidFill>
                <a:prstClr val="black"/>
              </a:solidFill>
            </a:endParaRPr>
          </a:p>
        </p:txBody>
      </p:sp>
      <p:sp>
        <p:nvSpPr>
          <p:cNvPr id="178" name="TextBox 177"/>
          <p:cNvSpPr txBox="1"/>
          <p:nvPr/>
        </p:nvSpPr>
        <p:spPr>
          <a:xfrm>
            <a:off x="7092280" y="3717032"/>
            <a:ext cx="1728192" cy="400110"/>
          </a:xfrm>
          <a:prstGeom prst="rect">
            <a:avLst/>
          </a:prstGeom>
          <a:noFill/>
        </p:spPr>
        <p:txBody>
          <a:bodyPr wrap="square" rtlCol="0">
            <a:spAutoFit/>
          </a:bodyPr>
          <a:lstStyle/>
          <a:p>
            <a:r>
              <a:rPr lang="en-US" sz="2000" b="1" i="1" u="sng" dirty="0" smtClean="0">
                <a:solidFill>
                  <a:srgbClr val="0000FF"/>
                </a:solidFill>
              </a:rPr>
              <a:t>Pros</a:t>
            </a:r>
            <a:r>
              <a:rPr lang="en-US" sz="2000" b="1" i="1" u="sng" dirty="0" smtClean="0">
                <a:solidFill>
                  <a:prstClr val="black"/>
                </a:solidFill>
              </a:rPr>
              <a:t>/</a:t>
            </a:r>
            <a:r>
              <a:rPr lang="en-US" sz="2000" b="1" i="1" u="sng" dirty="0" smtClean="0">
                <a:solidFill>
                  <a:srgbClr val="FF0000"/>
                </a:solidFill>
              </a:rPr>
              <a:t>Cons</a:t>
            </a:r>
            <a:endParaRPr lang="en-US" sz="2000" b="1" i="1" u="sng" dirty="0">
              <a:solidFill>
                <a:srgbClr val="FF0000"/>
              </a:solidFill>
            </a:endParaRPr>
          </a:p>
        </p:txBody>
      </p:sp>
      <p:sp>
        <p:nvSpPr>
          <p:cNvPr id="179" name="TextBox 178"/>
          <p:cNvSpPr txBox="1"/>
          <p:nvPr/>
        </p:nvSpPr>
        <p:spPr>
          <a:xfrm>
            <a:off x="6804249" y="5724948"/>
            <a:ext cx="2376264" cy="646331"/>
          </a:xfrm>
          <a:prstGeom prst="rect">
            <a:avLst/>
          </a:prstGeom>
          <a:noFill/>
        </p:spPr>
        <p:txBody>
          <a:bodyPr wrap="square" rtlCol="0">
            <a:spAutoFit/>
          </a:bodyPr>
          <a:lstStyle/>
          <a:p>
            <a:r>
              <a:rPr lang="en-US" b="1" u="sng" dirty="0" smtClean="0">
                <a:solidFill>
                  <a:prstClr val="black"/>
                </a:solidFill>
              </a:rPr>
              <a:t>Both</a:t>
            </a:r>
            <a:r>
              <a:rPr lang="en-US" b="1" dirty="0" smtClean="0">
                <a:solidFill>
                  <a:prstClr val="black"/>
                </a:solidFill>
              </a:rPr>
              <a:t> are interesting</a:t>
            </a:r>
            <a:br>
              <a:rPr lang="en-US" b="1" dirty="0" smtClean="0">
                <a:solidFill>
                  <a:prstClr val="black"/>
                </a:solidFill>
              </a:rPr>
            </a:br>
            <a:r>
              <a:rPr lang="en-US" b="1" dirty="0" smtClean="0">
                <a:solidFill>
                  <a:prstClr val="black"/>
                </a:solidFill>
              </a:rPr>
              <a:t>directions.</a:t>
            </a:r>
            <a:endParaRPr lang="en-US" b="1" dirty="0">
              <a:solidFill>
                <a:prstClr val="black"/>
              </a:solidFill>
            </a:endParaRPr>
          </a:p>
        </p:txBody>
      </p:sp>
    </p:spTree>
    <p:extLst>
      <p:ext uri="{BB962C8B-B14F-4D97-AF65-F5344CB8AC3E}">
        <p14:creationId xmlns:p14="http://schemas.microsoft.com/office/powerpoint/2010/main" val="26977000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63"/>
                                        </p:tgtEl>
                                        <p:attrNameLst>
                                          <p:attrName>style.visibility</p:attrName>
                                        </p:attrNameLst>
                                      </p:cBhvr>
                                      <p:to>
                                        <p:strVal val="visible"/>
                                      </p:to>
                                    </p:set>
                                    <p:animEffect transition="in" filter="fade">
                                      <p:cBhvr>
                                        <p:cTn id="7" dur="250"/>
                                        <p:tgtEl>
                                          <p:spTgt spid="163"/>
                                        </p:tgtEl>
                                      </p:cBhvr>
                                    </p:animEffect>
                                  </p:childTnLst>
                                </p:cTn>
                              </p:par>
                              <p:par>
                                <p:cTn id="8" presetID="10" presetClass="entr" presetSubtype="0" fill="hold" nodeType="withEffect">
                                  <p:stCondLst>
                                    <p:cond delay="0"/>
                                  </p:stCondLst>
                                  <p:childTnLst>
                                    <p:set>
                                      <p:cBhvr>
                                        <p:cTn id="9" dur="1" fill="hold">
                                          <p:stCondLst>
                                            <p:cond delay="0"/>
                                          </p:stCondLst>
                                        </p:cTn>
                                        <p:tgtEl>
                                          <p:spTgt spid="166"/>
                                        </p:tgtEl>
                                        <p:attrNameLst>
                                          <p:attrName>style.visibility</p:attrName>
                                        </p:attrNameLst>
                                      </p:cBhvr>
                                      <p:to>
                                        <p:strVal val="visible"/>
                                      </p:to>
                                    </p:set>
                                    <p:animEffect transition="in" filter="fade">
                                      <p:cBhvr>
                                        <p:cTn id="10" dur="250"/>
                                        <p:tgtEl>
                                          <p:spTgt spid="166"/>
                                        </p:tgtEl>
                                      </p:cBhvr>
                                    </p:animEffect>
                                  </p:childTnLst>
                                </p:cTn>
                              </p:par>
                              <p:par>
                                <p:cTn id="11" presetID="10" presetClass="entr" presetSubtype="0" fill="hold" nodeType="withEffect">
                                  <p:stCondLst>
                                    <p:cond delay="0"/>
                                  </p:stCondLst>
                                  <p:childTnLst>
                                    <p:set>
                                      <p:cBhvr>
                                        <p:cTn id="12" dur="1" fill="hold">
                                          <p:stCondLst>
                                            <p:cond delay="0"/>
                                          </p:stCondLst>
                                        </p:cTn>
                                        <p:tgtEl>
                                          <p:spTgt spid="164"/>
                                        </p:tgtEl>
                                        <p:attrNameLst>
                                          <p:attrName>style.visibility</p:attrName>
                                        </p:attrNameLst>
                                      </p:cBhvr>
                                      <p:to>
                                        <p:strVal val="visible"/>
                                      </p:to>
                                    </p:set>
                                    <p:animEffect transition="in" filter="fade">
                                      <p:cBhvr>
                                        <p:cTn id="13" dur="250"/>
                                        <p:tgtEl>
                                          <p:spTgt spid="164"/>
                                        </p:tgtEl>
                                      </p:cBhvr>
                                    </p:animEffect>
                                  </p:childTnLst>
                                </p:cTn>
                              </p:par>
                              <p:par>
                                <p:cTn id="14" presetID="10" presetClass="entr" presetSubtype="0" fill="hold" nodeType="withEffect">
                                  <p:stCondLst>
                                    <p:cond delay="0"/>
                                  </p:stCondLst>
                                  <p:childTnLst>
                                    <p:set>
                                      <p:cBhvr>
                                        <p:cTn id="15" dur="1" fill="hold">
                                          <p:stCondLst>
                                            <p:cond delay="0"/>
                                          </p:stCondLst>
                                        </p:cTn>
                                        <p:tgtEl>
                                          <p:spTgt spid="165"/>
                                        </p:tgtEl>
                                        <p:attrNameLst>
                                          <p:attrName>style.visibility</p:attrName>
                                        </p:attrNameLst>
                                      </p:cBhvr>
                                      <p:to>
                                        <p:strVal val="visible"/>
                                      </p:to>
                                    </p:set>
                                    <p:animEffect transition="in" filter="fade">
                                      <p:cBhvr>
                                        <p:cTn id="16" dur="250"/>
                                        <p:tgtEl>
                                          <p:spTgt spid="165"/>
                                        </p:tgtEl>
                                      </p:cBhvr>
                                    </p:animEffect>
                                  </p:childTnLst>
                                </p:cTn>
                              </p:par>
                              <p:par>
                                <p:cTn id="17" presetID="10" presetClass="entr" presetSubtype="0" fill="hold" nodeType="withEffect">
                                  <p:stCondLst>
                                    <p:cond delay="0"/>
                                  </p:stCondLst>
                                  <p:childTnLst>
                                    <p:set>
                                      <p:cBhvr>
                                        <p:cTn id="18" dur="1" fill="hold">
                                          <p:stCondLst>
                                            <p:cond delay="0"/>
                                          </p:stCondLst>
                                        </p:cTn>
                                        <p:tgtEl>
                                          <p:spTgt spid="167"/>
                                        </p:tgtEl>
                                        <p:attrNameLst>
                                          <p:attrName>style.visibility</p:attrName>
                                        </p:attrNameLst>
                                      </p:cBhvr>
                                      <p:to>
                                        <p:strVal val="visible"/>
                                      </p:to>
                                    </p:set>
                                    <p:animEffect transition="in" filter="fade">
                                      <p:cBhvr>
                                        <p:cTn id="19" dur="250"/>
                                        <p:tgtEl>
                                          <p:spTgt spid="167"/>
                                        </p:tgtEl>
                                      </p:cBhvr>
                                    </p:animEffect>
                                  </p:childTnLst>
                                </p:cTn>
                              </p:par>
                            </p:childTnLst>
                          </p:cTn>
                        </p:par>
                      </p:childTnLst>
                    </p:cTn>
                  </p:par>
                  <p:par>
                    <p:cTn id="20" fill="hold">
                      <p:stCondLst>
                        <p:cond delay="indefinite"/>
                      </p:stCondLst>
                      <p:childTnLst>
                        <p:par>
                          <p:cTn id="21" fill="hold">
                            <p:stCondLst>
                              <p:cond delay="0"/>
                            </p:stCondLst>
                            <p:childTnLst>
                              <p:par>
                                <p:cTn id="22" presetID="16" presetClass="entr" presetSubtype="21" fill="hold" nodeType="clickEffect">
                                  <p:stCondLst>
                                    <p:cond delay="0"/>
                                  </p:stCondLst>
                                  <p:childTnLst>
                                    <p:set>
                                      <p:cBhvr>
                                        <p:cTn id="23" dur="1" fill="hold">
                                          <p:stCondLst>
                                            <p:cond delay="0"/>
                                          </p:stCondLst>
                                        </p:cTn>
                                        <p:tgtEl>
                                          <p:spTgt spid="125"/>
                                        </p:tgtEl>
                                        <p:attrNameLst>
                                          <p:attrName>style.visibility</p:attrName>
                                        </p:attrNameLst>
                                      </p:cBhvr>
                                      <p:to>
                                        <p:strVal val="visible"/>
                                      </p:to>
                                    </p:set>
                                    <p:animEffect transition="in" filter="barn(inVertical)">
                                      <p:cBhvr>
                                        <p:cTn id="24" dur="500"/>
                                        <p:tgtEl>
                                          <p:spTgt spid="125"/>
                                        </p:tgtEl>
                                      </p:cBhvr>
                                    </p:animEffect>
                                  </p:childTnLst>
                                </p:cTn>
                              </p:par>
                              <p:par>
                                <p:cTn id="25" presetID="16" presetClass="entr" presetSubtype="21" fill="hold" nodeType="withEffect">
                                  <p:stCondLst>
                                    <p:cond delay="0"/>
                                  </p:stCondLst>
                                  <p:childTnLst>
                                    <p:set>
                                      <p:cBhvr>
                                        <p:cTn id="26" dur="1" fill="hold">
                                          <p:stCondLst>
                                            <p:cond delay="0"/>
                                          </p:stCondLst>
                                        </p:cTn>
                                        <p:tgtEl>
                                          <p:spTgt spid="122"/>
                                        </p:tgtEl>
                                        <p:attrNameLst>
                                          <p:attrName>style.visibility</p:attrName>
                                        </p:attrNameLst>
                                      </p:cBhvr>
                                      <p:to>
                                        <p:strVal val="visible"/>
                                      </p:to>
                                    </p:set>
                                    <p:animEffect transition="in" filter="barn(inVertical)">
                                      <p:cBhvr>
                                        <p:cTn id="27" dur="500"/>
                                        <p:tgtEl>
                                          <p:spTgt spid="122"/>
                                        </p:tgtEl>
                                      </p:cBhvr>
                                    </p:animEffect>
                                  </p:childTnLst>
                                </p:cTn>
                              </p:par>
                            </p:childTnLst>
                          </p:cTn>
                        </p:par>
                        <p:par>
                          <p:cTn id="28" fill="hold">
                            <p:stCondLst>
                              <p:cond delay="500"/>
                            </p:stCondLst>
                            <p:childTnLst>
                              <p:par>
                                <p:cTn id="29" presetID="10" presetClass="entr" presetSubtype="0" fill="hold" nodeType="afterEffect">
                                  <p:stCondLst>
                                    <p:cond delay="0"/>
                                  </p:stCondLst>
                                  <p:childTnLst>
                                    <p:set>
                                      <p:cBhvr>
                                        <p:cTn id="30" dur="1" fill="hold">
                                          <p:stCondLst>
                                            <p:cond delay="0"/>
                                          </p:stCondLst>
                                        </p:cTn>
                                        <p:tgtEl>
                                          <p:spTgt spid="105"/>
                                        </p:tgtEl>
                                        <p:attrNameLst>
                                          <p:attrName>style.visibility</p:attrName>
                                        </p:attrNameLst>
                                      </p:cBhvr>
                                      <p:to>
                                        <p:strVal val="visible"/>
                                      </p:to>
                                    </p:set>
                                    <p:animEffect transition="in" filter="fade">
                                      <p:cBhvr>
                                        <p:cTn id="31" dur="500"/>
                                        <p:tgtEl>
                                          <p:spTgt spid="105"/>
                                        </p:tgtEl>
                                      </p:cBhvr>
                                    </p:animEffect>
                                  </p:childTnLst>
                                </p:cTn>
                              </p:par>
                              <p:par>
                                <p:cTn id="32" presetID="10" presetClass="entr" presetSubtype="0" fill="hold" nodeType="withEffect">
                                  <p:stCondLst>
                                    <p:cond delay="0"/>
                                  </p:stCondLst>
                                  <p:childTnLst>
                                    <p:set>
                                      <p:cBhvr>
                                        <p:cTn id="33" dur="1" fill="hold">
                                          <p:stCondLst>
                                            <p:cond delay="0"/>
                                          </p:stCondLst>
                                        </p:cTn>
                                        <p:tgtEl>
                                          <p:spTgt spid="110"/>
                                        </p:tgtEl>
                                        <p:attrNameLst>
                                          <p:attrName>style.visibility</p:attrName>
                                        </p:attrNameLst>
                                      </p:cBhvr>
                                      <p:to>
                                        <p:strVal val="visible"/>
                                      </p:to>
                                    </p:set>
                                    <p:animEffect transition="in" filter="fade">
                                      <p:cBhvr>
                                        <p:cTn id="34" dur="500"/>
                                        <p:tgtEl>
                                          <p:spTgt spid="110"/>
                                        </p:tgtEl>
                                      </p:cBhvr>
                                    </p:animEffec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69"/>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170"/>
                                        </p:tgtEl>
                                        <p:attrNameLst>
                                          <p:attrName>style.visibility</p:attrName>
                                        </p:attrNameLst>
                                      </p:cBhvr>
                                      <p:to>
                                        <p:strVal val="visible"/>
                                      </p:to>
                                    </p:set>
                                  </p:childTnLst>
                                </p:cTn>
                              </p:par>
                              <p:par>
                                <p:cTn id="43" presetID="16" presetClass="entr" presetSubtype="21" fill="hold" nodeType="withEffect">
                                  <p:stCondLst>
                                    <p:cond delay="0"/>
                                  </p:stCondLst>
                                  <p:childTnLst>
                                    <p:set>
                                      <p:cBhvr>
                                        <p:cTn id="44" dur="1" fill="hold">
                                          <p:stCondLst>
                                            <p:cond delay="0"/>
                                          </p:stCondLst>
                                        </p:cTn>
                                        <p:tgtEl>
                                          <p:spTgt spid="172"/>
                                        </p:tgtEl>
                                        <p:attrNameLst>
                                          <p:attrName>style.visibility</p:attrName>
                                        </p:attrNameLst>
                                      </p:cBhvr>
                                      <p:to>
                                        <p:strVal val="visible"/>
                                      </p:to>
                                    </p:set>
                                    <p:animEffect transition="in" filter="barn(inVertical)">
                                      <p:cBhvr>
                                        <p:cTn id="45" dur="500"/>
                                        <p:tgtEl>
                                          <p:spTgt spid="172"/>
                                        </p:tgtEl>
                                      </p:cBhvr>
                                    </p:animEffect>
                                  </p:childTnLst>
                                </p:cTn>
                              </p:par>
                            </p:childTnLst>
                          </p:cTn>
                        </p:par>
                      </p:childTnLst>
                    </p:cTn>
                  </p:par>
                  <p:par>
                    <p:cTn id="46" fill="hold">
                      <p:stCondLst>
                        <p:cond delay="indefinite"/>
                      </p:stCondLst>
                      <p:childTnLst>
                        <p:par>
                          <p:cTn id="47" fill="hold">
                            <p:stCondLst>
                              <p:cond delay="0"/>
                            </p:stCondLst>
                            <p:childTnLst>
                              <p:par>
                                <p:cTn id="48" presetID="1" presetClass="entr" presetSubtype="0" fill="hold" grpId="0" nodeType="clickEffect">
                                  <p:stCondLst>
                                    <p:cond delay="0"/>
                                  </p:stCondLst>
                                  <p:childTnLst>
                                    <p:set>
                                      <p:cBhvr>
                                        <p:cTn id="49" dur="1" fill="hold">
                                          <p:stCondLst>
                                            <p:cond delay="0"/>
                                          </p:stCondLst>
                                        </p:cTn>
                                        <p:tgtEl>
                                          <p:spTgt spid="138"/>
                                        </p:tgtEl>
                                        <p:attrNameLst>
                                          <p:attrName>style.visibility</p:attrName>
                                        </p:attrNameLst>
                                      </p:cBhvr>
                                      <p:to>
                                        <p:strVal val="visible"/>
                                      </p:to>
                                    </p:set>
                                  </p:childTnLst>
                                </p:cTn>
                              </p:par>
                              <p:par>
                                <p:cTn id="50" presetID="1" presetClass="entr" presetSubtype="0" fill="hold" grpId="0" nodeType="withEffect">
                                  <p:stCondLst>
                                    <p:cond delay="0"/>
                                  </p:stCondLst>
                                  <p:childTnLst>
                                    <p:set>
                                      <p:cBhvr>
                                        <p:cTn id="51" dur="1" fill="hold">
                                          <p:stCondLst>
                                            <p:cond delay="0"/>
                                          </p:stCondLst>
                                        </p:cTn>
                                        <p:tgtEl>
                                          <p:spTgt spid="156"/>
                                        </p:tgtEl>
                                        <p:attrNameLst>
                                          <p:attrName>style.visibility</p:attrName>
                                        </p:attrNameLst>
                                      </p:cBhvr>
                                      <p:to>
                                        <p:strVal val="visible"/>
                                      </p:to>
                                    </p:set>
                                  </p:childTnLst>
                                </p:cTn>
                              </p:par>
                              <p:par>
                                <p:cTn id="52" presetID="1" presetClass="entr" presetSubtype="0" fill="hold" grpId="0" nodeType="withEffect">
                                  <p:stCondLst>
                                    <p:cond delay="0"/>
                                  </p:stCondLst>
                                  <p:childTnLst>
                                    <p:set>
                                      <p:cBhvr>
                                        <p:cTn id="53" dur="1" fill="hold">
                                          <p:stCondLst>
                                            <p:cond delay="0"/>
                                          </p:stCondLst>
                                        </p:cTn>
                                        <p:tgtEl>
                                          <p:spTgt spid="141"/>
                                        </p:tgtEl>
                                        <p:attrNameLst>
                                          <p:attrName>style.visibility</p:attrName>
                                        </p:attrNameLst>
                                      </p:cBhvr>
                                      <p:to>
                                        <p:strVal val="visible"/>
                                      </p:to>
                                    </p:set>
                                  </p:childTnLst>
                                </p:cTn>
                              </p:par>
                              <p:par>
                                <p:cTn id="54" presetID="1" presetClass="entr" presetSubtype="0" fill="hold" grpId="0" nodeType="withEffect">
                                  <p:stCondLst>
                                    <p:cond delay="0"/>
                                  </p:stCondLst>
                                  <p:childTnLst>
                                    <p:set>
                                      <p:cBhvr>
                                        <p:cTn id="55" dur="1" fill="hold">
                                          <p:stCondLst>
                                            <p:cond delay="0"/>
                                          </p:stCondLst>
                                        </p:cTn>
                                        <p:tgtEl>
                                          <p:spTgt spid="140"/>
                                        </p:tgtEl>
                                        <p:attrNameLst>
                                          <p:attrName>style.visibility</p:attrName>
                                        </p:attrNameLst>
                                      </p:cBhvr>
                                      <p:to>
                                        <p:strVal val="visible"/>
                                      </p:to>
                                    </p:set>
                                  </p:childTnLst>
                                </p:cTn>
                              </p:par>
                              <p:par>
                                <p:cTn id="56" presetID="1" presetClass="entr" presetSubtype="0" fill="hold" grpId="0" nodeType="withEffect">
                                  <p:stCondLst>
                                    <p:cond delay="0"/>
                                  </p:stCondLst>
                                  <p:childTnLst>
                                    <p:set>
                                      <p:cBhvr>
                                        <p:cTn id="57" dur="1" fill="hold">
                                          <p:stCondLst>
                                            <p:cond delay="0"/>
                                          </p:stCondLst>
                                        </p:cTn>
                                        <p:tgtEl>
                                          <p:spTgt spid="139"/>
                                        </p:tgtEl>
                                        <p:attrNameLst>
                                          <p:attrName>style.visibility</p:attrName>
                                        </p:attrNameLst>
                                      </p:cBhvr>
                                      <p:to>
                                        <p:strVal val="visible"/>
                                      </p:to>
                                    </p:set>
                                  </p:childTnLst>
                                </p:cTn>
                              </p:par>
                            </p:childTnLst>
                          </p:cTn>
                        </p:par>
                        <p:par>
                          <p:cTn id="58" fill="hold">
                            <p:stCondLst>
                              <p:cond delay="0"/>
                            </p:stCondLst>
                            <p:childTnLst>
                              <p:par>
                                <p:cTn id="59" presetID="1" presetClass="entr" presetSubtype="0" fill="hold" nodeType="afterEffect">
                                  <p:stCondLst>
                                    <p:cond delay="0"/>
                                  </p:stCondLst>
                                  <p:childTnLst>
                                    <p:set>
                                      <p:cBhvr>
                                        <p:cTn id="60" dur="1" fill="hold">
                                          <p:stCondLst>
                                            <p:cond delay="0"/>
                                          </p:stCondLst>
                                        </p:cTn>
                                        <p:tgtEl>
                                          <p:spTgt spid="153"/>
                                        </p:tgtEl>
                                        <p:attrNameLst>
                                          <p:attrName>style.visibility</p:attrName>
                                        </p:attrNameLst>
                                      </p:cBhvr>
                                      <p:to>
                                        <p:strVal val="visible"/>
                                      </p:to>
                                    </p:set>
                                  </p:childTnLst>
                                </p:cTn>
                              </p:par>
                              <p:par>
                                <p:cTn id="61" presetID="1" presetClass="entr" presetSubtype="0" fill="hold" nodeType="withEffect">
                                  <p:stCondLst>
                                    <p:cond delay="0"/>
                                  </p:stCondLst>
                                  <p:childTnLst>
                                    <p:set>
                                      <p:cBhvr>
                                        <p:cTn id="62" dur="1" fill="hold">
                                          <p:stCondLst>
                                            <p:cond delay="0"/>
                                          </p:stCondLst>
                                        </p:cTn>
                                        <p:tgtEl>
                                          <p:spTgt spid="157"/>
                                        </p:tgtEl>
                                        <p:attrNameLst>
                                          <p:attrName>style.visibility</p:attrName>
                                        </p:attrNameLst>
                                      </p:cBhvr>
                                      <p:to>
                                        <p:strVal val="visible"/>
                                      </p:to>
                                    </p:set>
                                  </p:childTnLst>
                                </p:cTn>
                              </p:par>
                              <p:par>
                                <p:cTn id="63" presetID="1" presetClass="entr" presetSubtype="0" fill="hold" nodeType="withEffect">
                                  <p:stCondLst>
                                    <p:cond delay="0"/>
                                  </p:stCondLst>
                                  <p:childTnLst>
                                    <p:set>
                                      <p:cBhvr>
                                        <p:cTn id="64" dur="1" fill="hold">
                                          <p:stCondLst>
                                            <p:cond delay="0"/>
                                          </p:stCondLst>
                                        </p:cTn>
                                        <p:tgtEl>
                                          <p:spTgt spid="142"/>
                                        </p:tgtEl>
                                        <p:attrNameLst>
                                          <p:attrName>style.visibility</p:attrName>
                                        </p:attrNameLst>
                                      </p:cBhvr>
                                      <p:to>
                                        <p:strVal val="visible"/>
                                      </p:to>
                                    </p:set>
                                  </p:childTnLst>
                                </p:cTn>
                              </p:par>
                              <p:par>
                                <p:cTn id="65" presetID="1" presetClass="entr" presetSubtype="0" fill="hold" nodeType="withEffect">
                                  <p:stCondLst>
                                    <p:cond delay="0"/>
                                  </p:stCondLst>
                                  <p:childTnLst>
                                    <p:set>
                                      <p:cBhvr>
                                        <p:cTn id="66" dur="1" fill="hold">
                                          <p:stCondLst>
                                            <p:cond delay="0"/>
                                          </p:stCondLst>
                                        </p:cTn>
                                        <p:tgtEl>
                                          <p:spTgt spid="149"/>
                                        </p:tgtEl>
                                        <p:attrNameLst>
                                          <p:attrName>style.visibility</p:attrName>
                                        </p:attrNameLst>
                                      </p:cBhvr>
                                      <p:to>
                                        <p:strVal val="visible"/>
                                      </p:to>
                                    </p:set>
                                  </p:childTnLst>
                                </p:cTn>
                              </p:par>
                              <p:par>
                                <p:cTn id="67" presetID="1" presetClass="entr" presetSubtype="0" fill="hold" nodeType="withEffect">
                                  <p:stCondLst>
                                    <p:cond delay="0"/>
                                  </p:stCondLst>
                                  <p:childTnLst>
                                    <p:set>
                                      <p:cBhvr>
                                        <p:cTn id="68" dur="1" fill="hold">
                                          <p:stCondLst>
                                            <p:cond delay="0"/>
                                          </p:stCondLst>
                                        </p:cTn>
                                        <p:tgtEl>
                                          <p:spTgt spid="151"/>
                                        </p:tgtEl>
                                        <p:attrNameLst>
                                          <p:attrName>style.visibility</p:attrName>
                                        </p:attrNameLst>
                                      </p:cBhvr>
                                      <p:to>
                                        <p:strVal val="visible"/>
                                      </p:to>
                                    </p:set>
                                  </p:childTnLst>
                                </p:cTn>
                              </p:par>
                            </p:childTnLst>
                          </p:cTn>
                        </p:par>
                      </p:childTnLst>
                    </p:cTn>
                  </p:par>
                  <p:par>
                    <p:cTn id="69" fill="hold">
                      <p:stCondLst>
                        <p:cond delay="indefinite"/>
                      </p:stCondLst>
                      <p:childTnLst>
                        <p:par>
                          <p:cTn id="70" fill="hold">
                            <p:stCondLst>
                              <p:cond delay="0"/>
                            </p:stCondLst>
                            <p:childTnLst>
                              <p:par>
                                <p:cTn id="71" presetID="16" presetClass="entr" presetSubtype="21" fill="hold" nodeType="clickEffect">
                                  <p:stCondLst>
                                    <p:cond delay="0"/>
                                  </p:stCondLst>
                                  <p:childTnLst>
                                    <p:set>
                                      <p:cBhvr>
                                        <p:cTn id="72" dur="1" fill="hold">
                                          <p:stCondLst>
                                            <p:cond delay="0"/>
                                          </p:stCondLst>
                                        </p:cTn>
                                        <p:tgtEl>
                                          <p:spTgt spid="160"/>
                                        </p:tgtEl>
                                        <p:attrNameLst>
                                          <p:attrName>style.visibility</p:attrName>
                                        </p:attrNameLst>
                                      </p:cBhvr>
                                      <p:to>
                                        <p:strVal val="visible"/>
                                      </p:to>
                                    </p:set>
                                    <p:animEffect transition="in" filter="barn(inVertical)">
                                      <p:cBhvr>
                                        <p:cTn id="73" dur="250"/>
                                        <p:tgtEl>
                                          <p:spTgt spid="160"/>
                                        </p:tgtEl>
                                      </p:cBhvr>
                                    </p:animEffect>
                                  </p:childTnLst>
                                </p:cTn>
                              </p:par>
                            </p:childTnLst>
                          </p:cTn>
                        </p:par>
                        <p:par>
                          <p:cTn id="74" fill="hold">
                            <p:stCondLst>
                              <p:cond delay="250"/>
                            </p:stCondLst>
                            <p:childTnLst>
                              <p:par>
                                <p:cTn id="75" presetID="16" presetClass="entr" presetSubtype="21" fill="hold" grpId="0" nodeType="afterEffect">
                                  <p:stCondLst>
                                    <p:cond delay="0"/>
                                  </p:stCondLst>
                                  <p:childTnLst>
                                    <p:set>
                                      <p:cBhvr>
                                        <p:cTn id="76" dur="1" fill="hold">
                                          <p:stCondLst>
                                            <p:cond delay="0"/>
                                          </p:stCondLst>
                                        </p:cTn>
                                        <p:tgtEl>
                                          <p:spTgt spid="99"/>
                                        </p:tgtEl>
                                        <p:attrNameLst>
                                          <p:attrName>style.visibility</p:attrName>
                                        </p:attrNameLst>
                                      </p:cBhvr>
                                      <p:to>
                                        <p:strVal val="visible"/>
                                      </p:to>
                                    </p:set>
                                    <p:animEffect transition="in" filter="barn(inVertical)">
                                      <p:cBhvr>
                                        <p:cTn id="77" dur="250"/>
                                        <p:tgtEl>
                                          <p:spTgt spid="99"/>
                                        </p:tgtEl>
                                      </p:cBhvr>
                                    </p:animEffect>
                                  </p:childTnLst>
                                </p:cTn>
                              </p:par>
                              <p:par>
                                <p:cTn id="78" presetID="16" presetClass="entr" presetSubtype="21" fill="hold" grpId="0" nodeType="withEffect">
                                  <p:stCondLst>
                                    <p:cond delay="0"/>
                                  </p:stCondLst>
                                  <p:childTnLst>
                                    <p:set>
                                      <p:cBhvr>
                                        <p:cTn id="79" dur="1" fill="hold">
                                          <p:stCondLst>
                                            <p:cond delay="0"/>
                                          </p:stCondLst>
                                        </p:cTn>
                                        <p:tgtEl>
                                          <p:spTgt spid="159"/>
                                        </p:tgtEl>
                                        <p:attrNameLst>
                                          <p:attrName>style.visibility</p:attrName>
                                        </p:attrNameLst>
                                      </p:cBhvr>
                                      <p:to>
                                        <p:strVal val="visible"/>
                                      </p:to>
                                    </p:set>
                                    <p:animEffect transition="in" filter="barn(inVertical)">
                                      <p:cBhvr>
                                        <p:cTn id="80" dur="250"/>
                                        <p:tgtEl>
                                          <p:spTgt spid="159"/>
                                        </p:tgtEl>
                                      </p:cBhvr>
                                    </p:animEffect>
                                  </p:childTnLst>
                                </p:cTn>
                              </p:par>
                            </p:childTnLst>
                          </p:cTn>
                        </p:par>
                        <p:par>
                          <p:cTn id="81" fill="hold">
                            <p:stCondLst>
                              <p:cond delay="500"/>
                            </p:stCondLst>
                            <p:childTnLst>
                              <p:par>
                                <p:cTn id="82" presetID="1" presetClass="entr" presetSubtype="0" fill="hold" grpId="0" nodeType="afterEffect">
                                  <p:stCondLst>
                                    <p:cond delay="0"/>
                                  </p:stCondLst>
                                  <p:childTnLst>
                                    <p:set>
                                      <p:cBhvr>
                                        <p:cTn id="83" dur="1" fill="hold">
                                          <p:stCondLst>
                                            <p:cond delay="0"/>
                                          </p:stCondLst>
                                        </p:cTn>
                                        <p:tgtEl>
                                          <p:spTgt spid="178"/>
                                        </p:tgtEl>
                                        <p:attrNameLst>
                                          <p:attrName>style.visibility</p:attrName>
                                        </p:attrNameLst>
                                      </p:cBhvr>
                                      <p:to>
                                        <p:strVal val="visible"/>
                                      </p:to>
                                    </p:set>
                                  </p:childTnLst>
                                </p:cTn>
                              </p:par>
                              <p:par>
                                <p:cTn id="84" presetID="1" presetClass="entr" presetSubtype="0" fill="hold" grpId="0" nodeType="withEffect">
                                  <p:stCondLst>
                                    <p:cond delay="0"/>
                                  </p:stCondLst>
                                  <p:childTnLst>
                                    <p:set>
                                      <p:cBhvr>
                                        <p:cTn id="85" dur="1" fill="hold">
                                          <p:stCondLst>
                                            <p:cond delay="0"/>
                                          </p:stCondLst>
                                        </p:cTn>
                                        <p:tgtEl>
                                          <p:spTgt spid="176"/>
                                        </p:tgtEl>
                                        <p:attrNameLst>
                                          <p:attrName>style.visibility</p:attrName>
                                        </p:attrNameLst>
                                      </p:cBhvr>
                                      <p:to>
                                        <p:strVal val="visible"/>
                                      </p:to>
                                    </p:set>
                                  </p:childTnLst>
                                </p:cTn>
                              </p:par>
                            </p:childTnLst>
                          </p:cTn>
                        </p:par>
                        <p:par>
                          <p:cTn id="86" fill="hold">
                            <p:stCondLst>
                              <p:cond delay="500"/>
                            </p:stCondLst>
                            <p:childTnLst>
                              <p:par>
                                <p:cTn id="87" presetID="10" presetClass="entr" presetSubtype="0" fill="hold" grpId="0" nodeType="afterEffect">
                                  <p:stCondLst>
                                    <p:cond delay="0"/>
                                  </p:stCondLst>
                                  <p:childTnLst>
                                    <p:set>
                                      <p:cBhvr>
                                        <p:cTn id="88" dur="1" fill="hold">
                                          <p:stCondLst>
                                            <p:cond delay="0"/>
                                          </p:stCondLst>
                                        </p:cTn>
                                        <p:tgtEl>
                                          <p:spTgt spid="179"/>
                                        </p:tgtEl>
                                        <p:attrNameLst>
                                          <p:attrName>style.visibility</p:attrName>
                                        </p:attrNameLst>
                                      </p:cBhvr>
                                      <p:to>
                                        <p:strVal val="visible"/>
                                      </p:to>
                                    </p:set>
                                    <p:animEffect transition="in" filter="fade">
                                      <p:cBhvr>
                                        <p:cTn id="89" dur="500"/>
                                        <p:tgtEl>
                                          <p:spTgt spid="1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9" grpId="0" animBg="1"/>
      <p:bldP spid="138" grpId="0" animBg="1"/>
      <p:bldP spid="139" grpId="0" animBg="1"/>
      <p:bldP spid="140" grpId="0" animBg="1"/>
      <p:bldP spid="141" grpId="0" animBg="1"/>
      <p:bldP spid="156" grpId="0" animBg="1"/>
      <p:bldP spid="159" grpId="0"/>
      <p:bldP spid="169" grpId="0"/>
      <p:bldP spid="170" grpId="0"/>
      <p:bldP spid="176" grpId="0"/>
      <p:bldP spid="178" grpId="0"/>
      <p:bldP spid="179" grpId="0"/>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Reserved: Foster B-tree Slides</a:t>
            </a:r>
            <a:endParaRPr lang="en-US" dirty="0"/>
          </a:p>
        </p:txBody>
      </p:sp>
      <p:sp>
        <p:nvSpPr>
          <p:cNvPr id="3" name="Content Placeholder 2"/>
          <p:cNvSpPr>
            <a:spLocks noGrp="1"/>
          </p:cNvSpPr>
          <p:nvPr>
            <p:ph sz="quarter" idx="1"/>
          </p:nvPr>
        </p:nvSpPr>
        <p:spPr>
          <a:xfrm>
            <a:off x="457200" y="1412776"/>
            <a:ext cx="8229600" cy="4607024"/>
          </a:xfrm>
        </p:spPr>
        <p:txBody>
          <a:bodyPr/>
          <a:lstStyle/>
          <a:p>
            <a:endParaRPr lang="en-US" dirty="0"/>
          </a:p>
        </p:txBody>
      </p:sp>
    </p:spTree>
    <p:extLst>
      <p:ext uri="{BB962C8B-B14F-4D97-AF65-F5344CB8AC3E}">
        <p14:creationId xmlns:p14="http://schemas.microsoft.com/office/powerpoint/2010/main" val="2831646528"/>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56382"/>
            <a:ext cx="8458200" cy="868362"/>
          </a:xfrm>
        </p:spPr>
        <p:txBody>
          <a:bodyPr>
            <a:noAutofit/>
          </a:bodyPr>
          <a:lstStyle/>
          <a:p>
            <a:r>
              <a:rPr lang="en-US" dirty="0" smtClean="0"/>
              <a:t>Latch Contention in B-trees</a:t>
            </a:r>
            <a:endParaRPr lang="en-US" dirty="0"/>
          </a:p>
        </p:txBody>
      </p:sp>
      <p:sp>
        <p:nvSpPr>
          <p:cNvPr id="45" name="Rectangle 44"/>
          <p:cNvSpPr/>
          <p:nvPr/>
        </p:nvSpPr>
        <p:spPr>
          <a:xfrm>
            <a:off x="4833403" y="1027437"/>
            <a:ext cx="1254407" cy="1019699"/>
          </a:xfrm>
          <a:prstGeom prst="rect">
            <a:avLst/>
          </a:prstGeom>
          <a:noFill/>
          <a:ln w="76200">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lIns="91440" tIns="45720" rtlCol="0" anchor="ctr"/>
          <a:lstStyle/>
          <a:p>
            <a:pPr algn="ctr" fontAlgn="auto">
              <a:lnSpc>
                <a:spcPct val="85000"/>
              </a:lnSpc>
              <a:spcBef>
                <a:spcPts val="0"/>
              </a:spcBef>
              <a:spcAft>
                <a:spcPts val="0"/>
              </a:spcAft>
            </a:pPr>
            <a:endParaRPr lang="en-US" sz="2000" dirty="0" smtClean="0">
              <a:solidFill>
                <a:prstClr val="white"/>
              </a:solidFill>
              <a:latin typeface="Franklin Gothic Book"/>
            </a:endParaRPr>
          </a:p>
        </p:txBody>
      </p:sp>
      <p:sp>
        <p:nvSpPr>
          <p:cNvPr id="46" name="Rounded Rectangle 45"/>
          <p:cNvSpPr/>
          <p:nvPr/>
        </p:nvSpPr>
        <p:spPr>
          <a:xfrm>
            <a:off x="4968682" y="1144857"/>
            <a:ext cx="92235" cy="871379"/>
          </a:xfrm>
          <a:prstGeom prst="roundRect">
            <a:avLst/>
          </a:prstGeom>
          <a:solidFill>
            <a:srgbClr val="FFFF0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91440" tIns="45720" rtlCol="0" anchor="ctr"/>
          <a:lstStyle/>
          <a:p>
            <a:pPr algn="ctr" fontAlgn="auto">
              <a:lnSpc>
                <a:spcPct val="85000"/>
              </a:lnSpc>
              <a:spcBef>
                <a:spcPts val="0"/>
              </a:spcBef>
              <a:spcAft>
                <a:spcPts val="0"/>
              </a:spcAft>
            </a:pPr>
            <a:endParaRPr lang="en-US" sz="2000" dirty="0" smtClean="0">
              <a:solidFill>
                <a:prstClr val="white"/>
              </a:solidFill>
              <a:latin typeface="Franklin Gothic Book"/>
            </a:endParaRPr>
          </a:p>
        </p:txBody>
      </p:sp>
      <p:sp>
        <p:nvSpPr>
          <p:cNvPr id="47" name="Rounded Rectangle 46"/>
          <p:cNvSpPr/>
          <p:nvPr/>
        </p:nvSpPr>
        <p:spPr>
          <a:xfrm>
            <a:off x="5417562" y="1151037"/>
            <a:ext cx="92235" cy="871379"/>
          </a:xfrm>
          <a:prstGeom prst="roundRect">
            <a:avLst/>
          </a:prstGeom>
          <a:solidFill>
            <a:schemeClr val="accent1">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91440" tIns="45720" rtlCol="0" anchor="ctr"/>
          <a:lstStyle/>
          <a:p>
            <a:pPr algn="ctr" fontAlgn="auto">
              <a:lnSpc>
                <a:spcPct val="85000"/>
              </a:lnSpc>
              <a:spcBef>
                <a:spcPts val="0"/>
              </a:spcBef>
              <a:spcAft>
                <a:spcPts val="0"/>
              </a:spcAft>
            </a:pPr>
            <a:endParaRPr lang="en-US" sz="2000" dirty="0" smtClean="0">
              <a:solidFill>
                <a:prstClr val="white"/>
              </a:solidFill>
              <a:latin typeface="Franklin Gothic Book"/>
            </a:endParaRPr>
          </a:p>
        </p:txBody>
      </p:sp>
      <p:sp>
        <p:nvSpPr>
          <p:cNvPr id="48" name="Rounded Rectangle 47"/>
          <p:cNvSpPr/>
          <p:nvPr/>
        </p:nvSpPr>
        <p:spPr>
          <a:xfrm>
            <a:off x="5891040" y="1144857"/>
            <a:ext cx="92235" cy="871379"/>
          </a:xfrm>
          <a:prstGeom prst="roundRect">
            <a:avLst/>
          </a:prstGeom>
          <a:solidFill>
            <a:schemeClr val="accent6">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91440" tIns="45720" rtlCol="0" anchor="ctr"/>
          <a:lstStyle/>
          <a:p>
            <a:pPr algn="ctr" fontAlgn="auto">
              <a:lnSpc>
                <a:spcPct val="85000"/>
              </a:lnSpc>
              <a:spcBef>
                <a:spcPts val="0"/>
              </a:spcBef>
              <a:spcAft>
                <a:spcPts val="0"/>
              </a:spcAft>
            </a:pPr>
            <a:endParaRPr lang="en-US" sz="2000" dirty="0" smtClean="0">
              <a:solidFill>
                <a:prstClr val="white"/>
              </a:solidFill>
              <a:latin typeface="Franklin Gothic Book"/>
            </a:endParaRPr>
          </a:p>
        </p:txBody>
      </p:sp>
      <p:sp>
        <p:nvSpPr>
          <p:cNvPr id="49" name="Rectangle 48"/>
          <p:cNvSpPr/>
          <p:nvPr/>
        </p:nvSpPr>
        <p:spPr>
          <a:xfrm>
            <a:off x="3222351" y="2930876"/>
            <a:ext cx="1254407" cy="1019699"/>
          </a:xfrm>
          <a:prstGeom prst="rect">
            <a:avLst/>
          </a:prstGeom>
          <a:noFill/>
          <a:ln w="76200">
            <a:solidFill>
              <a:srgbClr val="FFFF00"/>
            </a:solidFill>
          </a:ln>
          <a:effectLst/>
        </p:spPr>
        <p:style>
          <a:lnRef idx="2">
            <a:schemeClr val="accent1">
              <a:shade val="50000"/>
            </a:schemeClr>
          </a:lnRef>
          <a:fillRef idx="1">
            <a:schemeClr val="accent1"/>
          </a:fillRef>
          <a:effectRef idx="0">
            <a:schemeClr val="accent1"/>
          </a:effectRef>
          <a:fontRef idx="minor">
            <a:schemeClr val="lt1"/>
          </a:fontRef>
        </p:style>
        <p:txBody>
          <a:bodyPr lIns="91440" tIns="45720" rtlCol="0" anchor="ctr"/>
          <a:lstStyle/>
          <a:p>
            <a:pPr algn="ctr" fontAlgn="auto">
              <a:lnSpc>
                <a:spcPct val="85000"/>
              </a:lnSpc>
              <a:spcBef>
                <a:spcPts val="0"/>
              </a:spcBef>
              <a:spcAft>
                <a:spcPts val="0"/>
              </a:spcAft>
            </a:pPr>
            <a:endParaRPr lang="en-US" sz="2000" dirty="0" smtClean="0">
              <a:solidFill>
                <a:prstClr val="white"/>
              </a:solidFill>
              <a:latin typeface="Franklin Gothic Book"/>
            </a:endParaRPr>
          </a:p>
        </p:txBody>
      </p:sp>
      <p:sp>
        <p:nvSpPr>
          <p:cNvPr id="50" name="Rounded Rectangle 49"/>
          <p:cNvSpPr/>
          <p:nvPr/>
        </p:nvSpPr>
        <p:spPr>
          <a:xfrm>
            <a:off x="3412972" y="3011215"/>
            <a:ext cx="92235" cy="871379"/>
          </a:xfrm>
          <a:prstGeom prst="roundRect">
            <a:avLst/>
          </a:prstGeom>
          <a:solidFill>
            <a:schemeClr val="accent3">
              <a:lumMod val="60000"/>
              <a:lumOff val="4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91440" tIns="45720" rtlCol="0" anchor="ctr"/>
          <a:lstStyle/>
          <a:p>
            <a:pPr algn="ctr" fontAlgn="auto">
              <a:lnSpc>
                <a:spcPct val="85000"/>
              </a:lnSpc>
              <a:spcBef>
                <a:spcPts val="0"/>
              </a:spcBef>
              <a:spcAft>
                <a:spcPts val="0"/>
              </a:spcAft>
            </a:pPr>
            <a:endParaRPr lang="en-US" sz="2000" dirty="0" smtClean="0">
              <a:solidFill>
                <a:prstClr val="white"/>
              </a:solidFill>
              <a:latin typeface="Franklin Gothic Book"/>
            </a:endParaRPr>
          </a:p>
        </p:txBody>
      </p:sp>
      <p:sp>
        <p:nvSpPr>
          <p:cNvPr id="51" name="Rounded Rectangle 50"/>
          <p:cNvSpPr/>
          <p:nvPr/>
        </p:nvSpPr>
        <p:spPr>
          <a:xfrm>
            <a:off x="3831108" y="3023575"/>
            <a:ext cx="92235" cy="871379"/>
          </a:xfrm>
          <a:prstGeom prst="roundRect">
            <a:avLst/>
          </a:prstGeom>
          <a:solidFill>
            <a:srgbClr val="FFC00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91440" tIns="45720" rtlCol="0" anchor="ctr"/>
          <a:lstStyle/>
          <a:p>
            <a:pPr algn="ctr" fontAlgn="auto">
              <a:lnSpc>
                <a:spcPct val="85000"/>
              </a:lnSpc>
              <a:spcBef>
                <a:spcPts val="0"/>
              </a:spcBef>
              <a:spcAft>
                <a:spcPts val="0"/>
              </a:spcAft>
            </a:pPr>
            <a:endParaRPr lang="en-US" sz="2000" dirty="0" smtClean="0">
              <a:solidFill>
                <a:prstClr val="white"/>
              </a:solidFill>
              <a:latin typeface="Franklin Gothic Book"/>
            </a:endParaRPr>
          </a:p>
        </p:txBody>
      </p:sp>
      <p:sp>
        <p:nvSpPr>
          <p:cNvPr id="52" name="Rounded Rectangle 51"/>
          <p:cNvSpPr/>
          <p:nvPr/>
        </p:nvSpPr>
        <p:spPr>
          <a:xfrm>
            <a:off x="4230795" y="3017395"/>
            <a:ext cx="92235" cy="871379"/>
          </a:xfrm>
          <a:prstGeom prst="roundRect">
            <a:avLst/>
          </a:prstGeom>
          <a:solidFill>
            <a:srgbClr val="92D05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91440" tIns="45720" rtlCol="0" anchor="ctr"/>
          <a:lstStyle/>
          <a:p>
            <a:pPr algn="ctr" fontAlgn="auto">
              <a:lnSpc>
                <a:spcPct val="85000"/>
              </a:lnSpc>
              <a:spcBef>
                <a:spcPts val="0"/>
              </a:spcBef>
              <a:spcAft>
                <a:spcPts val="0"/>
              </a:spcAft>
            </a:pPr>
            <a:endParaRPr lang="en-US" sz="2000" dirty="0" smtClean="0">
              <a:solidFill>
                <a:prstClr val="white"/>
              </a:solidFill>
              <a:latin typeface="Franklin Gothic Book"/>
            </a:endParaRPr>
          </a:p>
        </p:txBody>
      </p:sp>
      <p:sp>
        <p:nvSpPr>
          <p:cNvPr id="53" name="Rectangle 52"/>
          <p:cNvSpPr/>
          <p:nvPr/>
        </p:nvSpPr>
        <p:spPr>
          <a:xfrm>
            <a:off x="1623598" y="4791053"/>
            <a:ext cx="1254407" cy="1019699"/>
          </a:xfrm>
          <a:prstGeom prst="rect">
            <a:avLst/>
          </a:prstGeom>
          <a:noFill/>
          <a:ln w="76200">
            <a:solidFill>
              <a:schemeClr val="accent3">
                <a:lumMod val="60000"/>
                <a:lumOff val="4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lIns="91440" tIns="45720" rtlCol="0" anchor="ctr"/>
          <a:lstStyle/>
          <a:p>
            <a:pPr algn="ctr" fontAlgn="auto">
              <a:lnSpc>
                <a:spcPct val="85000"/>
              </a:lnSpc>
              <a:spcBef>
                <a:spcPts val="0"/>
              </a:spcBef>
              <a:spcAft>
                <a:spcPts val="0"/>
              </a:spcAft>
            </a:pPr>
            <a:endParaRPr lang="en-US" sz="2000" dirty="0" smtClean="0">
              <a:solidFill>
                <a:prstClr val="white"/>
              </a:solidFill>
              <a:latin typeface="Franklin Gothic Book"/>
            </a:endParaRPr>
          </a:p>
        </p:txBody>
      </p:sp>
      <p:sp>
        <p:nvSpPr>
          <p:cNvPr id="54" name="Rounded Rectangle 53"/>
          <p:cNvSpPr/>
          <p:nvPr/>
        </p:nvSpPr>
        <p:spPr>
          <a:xfrm>
            <a:off x="1814218" y="4865213"/>
            <a:ext cx="92235" cy="871379"/>
          </a:xfrm>
          <a:prstGeom prst="roundRect">
            <a:avLst/>
          </a:prstGeom>
          <a:solidFill>
            <a:schemeClr val="tx2">
              <a:lumMod val="60000"/>
              <a:lumOff val="4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91440" tIns="45720" rtlCol="0" anchor="ctr"/>
          <a:lstStyle/>
          <a:p>
            <a:pPr algn="ctr" fontAlgn="auto">
              <a:lnSpc>
                <a:spcPct val="85000"/>
              </a:lnSpc>
              <a:spcBef>
                <a:spcPts val="0"/>
              </a:spcBef>
              <a:spcAft>
                <a:spcPts val="0"/>
              </a:spcAft>
            </a:pPr>
            <a:endParaRPr lang="en-US" sz="2000" dirty="0" smtClean="0">
              <a:solidFill>
                <a:prstClr val="white"/>
              </a:solidFill>
              <a:latin typeface="Franklin Gothic Book"/>
            </a:endParaRPr>
          </a:p>
        </p:txBody>
      </p:sp>
      <p:sp>
        <p:nvSpPr>
          <p:cNvPr id="55" name="Rounded Rectangle 54"/>
          <p:cNvSpPr/>
          <p:nvPr/>
        </p:nvSpPr>
        <p:spPr>
          <a:xfrm>
            <a:off x="1977783" y="4865213"/>
            <a:ext cx="92235" cy="871379"/>
          </a:xfrm>
          <a:prstGeom prst="roundRect">
            <a:avLst/>
          </a:prstGeom>
          <a:solidFill>
            <a:schemeClr val="tx2">
              <a:lumMod val="60000"/>
              <a:lumOff val="4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91440" tIns="45720" rtlCol="0" anchor="ctr"/>
          <a:lstStyle/>
          <a:p>
            <a:pPr algn="ctr" fontAlgn="auto">
              <a:lnSpc>
                <a:spcPct val="85000"/>
              </a:lnSpc>
              <a:spcBef>
                <a:spcPts val="0"/>
              </a:spcBef>
              <a:spcAft>
                <a:spcPts val="0"/>
              </a:spcAft>
            </a:pPr>
            <a:endParaRPr lang="en-US" sz="2000" dirty="0" smtClean="0">
              <a:solidFill>
                <a:prstClr val="white"/>
              </a:solidFill>
              <a:latin typeface="Franklin Gothic Book"/>
            </a:endParaRPr>
          </a:p>
        </p:txBody>
      </p:sp>
      <p:sp>
        <p:nvSpPr>
          <p:cNvPr id="56" name="Rounded Rectangle 55"/>
          <p:cNvSpPr/>
          <p:nvPr/>
        </p:nvSpPr>
        <p:spPr>
          <a:xfrm>
            <a:off x="2141348" y="4865213"/>
            <a:ext cx="92235" cy="871379"/>
          </a:xfrm>
          <a:prstGeom prst="roundRect">
            <a:avLst/>
          </a:prstGeom>
          <a:solidFill>
            <a:schemeClr val="tx2">
              <a:lumMod val="60000"/>
              <a:lumOff val="4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91440" tIns="45720" rtlCol="0" anchor="ctr"/>
          <a:lstStyle/>
          <a:p>
            <a:pPr algn="ctr" fontAlgn="auto">
              <a:lnSpc>
                <a:spcPct val="85000"/>
              </a:lnSpc>
              <a:spcBef>
                <a:spcPts val="0"/>
              </a:spcBef>
              <a:spcAft>
                <a:spcPts val="0"/>
              </a:spcAft>
            </a:pPr>
            <a:endParaRPr lang="en-US" sz="2000" dirty="0" smtClean="0">
              <a:solidFill>
                <a:prstClr val="white"/>
              </a:solidFill>
              <a:latin typeface="Franklin Gothic Book"/>
            </a:endParaRPr>
          </a:p>
        </p:txBody>
      </p:sp>
      <p:grpSp>
        <p:nvGrpSpPr>
          <p:cNvPr id="95" name="Group 94"/>
          <p:cNvGrpSpPr/>
          <p:nvPr/>
        </p:nvGrpSpPr>
        <p:grpSpPr>
          <a:xfrm>
            <a:off x="2341807" y="4865213"/>
            <a:ext cx="419364" cy="871379"/>
            <a:chOff x="2341807" y="4865213"/>
            <a:chExt cx="419364" cy="871379"/>
          </a:xfrm>
        </p:grpSpPr>
        <p:sp>
          <p:nvSpPr>
            <p:cNvPr id="57" name="Rounded Rectangle 56"/>
            <p:cNvSpPr/>
            <p:nvPr/>
          </p:nvSpPr>
          <p:spPr>
            <a:xfrm>
              <a:off x="2341807" y="4865213"/>
              <a:ext cx="92235" cy="871379"/>
            </a:xfrm>
            <a:prstGeom prst="roundRect">
              <a:avLst/>
            </a:prstGeom>
            <a:noFill/>
            <a:ln w="60325">
              <a:solidFill>
                <a:srgbClr val="FF0000"/>
              </a:solid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lIns="91440" tIns="45720" rtlCol="0" anchor="ctr"/>
            <a:lstStyle/>
            <a:p>
              <a:pPr algn="ctr" fontAlgn="auto">
                <a:lnSpc>
                  <a:spcPct val="85000"/>
                </a:lnSpc>
                <a:spcBef>
                  <a:spcPts val="0"/>
                </a:spcBef>
                <a:spcAft>
                  <a:spcPts val="0"/>
                </a:spcAft>
              </a:pPr>
              <a:endParaRPr lang="en-US" sz="2000" dirty="0" smtClean="0">
                <a:solidFill>
                  <a:prstClr val="white"/>
                </a:solidFill>
                <a:latin typeface="Franklin Gothic Book"/>
              </a:endParaRPr>
            </a:p>
          </p:txBody>
        </p:sp>
        <p:sp>
          <p:nvSpPr>
            <p:cNvPr id="58" name="Rounded Rectangle 57"/>
            <p:cNvSpPr/>
            <p:nvPr/>
          </p:nvSpPr>
          <p:spPr>
            <a:xfrm>
              <a:off x="2505372" y="4865213"/>
              <a:ext cx="92235" cy="871379"/>
            </a:xfrm>
            <a:prstGeom prst="roundRect">
              <a:avLst/>
            </a:prstGeom>
            <a:noFill/>
            <a:ln w="60325">
              <a:solidFill>
                <a:srgbClr val="FF0000"/>
              </a:solid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lIns="91440" tIns="45720" rtlCol="0" anchor="ctr"/>
            <a:lstStyle/>
            <a:p>
              <a:pPr algn="ctr" fontAlgn="auto">
                <a:lnSpc>
                  <a:spcPct val="85000"/>
                </a:lnSpc>
                <a:spcBef>
                  <a:spcPts val="0"/>
                </a:spcBef>
                <a:spcAft>
                  <a:spcPts val="0"/>
                </a:spcAft>
              </a:pPr>
              <a:endParaRPr lang="en-US" sz="2000" dirty="0" smtClean="0">
                <a:solidFill>
                  <a:prstClr val="white"/>
                </a:solidFill>
                <a:latin typeface="Franklin Gothic Book"/>
              </a:endParaRPr>
            </a:p>
          </p:txBody>
        </p:sp>
        <p:sp>
          <p:nvSpPr>
            <p:cNvPr id="59" name="Rounded Rectangle 58"/>
            <p:cNvSpPr/>
            <p:nvPr/>
          </p:nvSpPr>
          <p:spPr>
            <a:xfrm>
              <a:off x="2668936" y="4865213"/>
              <a:ext cx="92235" cy="871379"/>
            </a:xfrm>
            <a:prstGeom prst="roundRect">
              <a:avLst/>
            </a:prstGeom>
            <a:noFill/>
            <a:ln w="60325">
              <a:solidFill>
                <a:srgbClr val="FF0000"/>
              </a:solid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lIns="91440" tIns="45720" rtlCol="0" anchor="ctr"/>
            <a:lstStyle/>
            <a:p>
              <a:pPr algn="ctr" fontAlgn="auto">
                <a:lnSpc>
                  <a:spcPct val="85000"/>
                </a:lnSpc>
                <a:spcBef>
                  <a:spcPts val="0"/>
                </a:spcBef>
                <a:spcAft>
                  <a:spcPts val="0"/>
                </a:spcAft>
              </a:pPr>
              <a:endParaRPr lang="en-US" sz="2000" dirty="0" smtClean="0">
                <a:solidFill>
                  <a:prstClr val="white"/>
                </a:solidFill>
                <a:latin typeface="Franklin Gothic Book"/>
              </a:endParaRPr>
            </a:p>
          </p:txBody>
        </p:sp>
      </p:grpSp>
      <p:sp>
        <p:nvSpPr>
          <p:cNvPr id="60" name="Rectangle 59"/>
          <p:cNvSpPr/>
          <p:nvPr/>
        </p:nvSpPr>
        <p:spPr>
          <a:xfrm>
            <a:off x="3511357" y="4772513"/>
            <a:ext cx="1254407" cy="1019699"/>
          </a:xfrm>
          <a:prstGeom prst="rect">
            <a:avLst/>
          </a:prstGeom>
          <a:noFill/>
          <a:ln w="76200">
            <a:solidFill>
              <a:schemeClr val="accent4">
                <a:lumMod val="60000"/>
                <a:lumOff val="40000"/>
              </a:schemeClr>
            </a:solidFill>
            <a:prstDash val="sysDash"/>
          </a:ln>
          <a:effectLst/>
        </p:spPr>
        <p:style>
          <a:lnRef idx="2">
            <a:schemeClr val="accent1">
              <a:shade val="50000"/>
            </a:schemeClr>
          </a:lnRef>
          <a:fillRef idx="1">
            <a:schemeClr val="accent1"/>
          </a:fillRef>
          <a:effectRef idx="0">
            <a:schemeClr val="accent1"/>
          </a:effectRef>
          <a:fontRef idx="minor">
            <a:schemeClr val="lt1"/>
          </a:fontRef>
        </p:style>
        <p:txBody>
          <a:bodyPr lIns="91440" tIns="45720" rtlCol="0" anchor="ctr"/>
          <a:lstStyle/>
          <a:p>
            <a:pPr algn="ctr" fontAlgn="auto">
              <a:lnSpc>
                <a:spcPct val="85000"/>
              </a:lnSpc>
              <a:spcBef>
                <a:spcPts val="0"/>
              </a:spcBef>
              <a:spcAft>
                <a:spcPts val="0"/>
              </a:spcAft>
            </a:pPr>
            <a:endParaRPr lang="en-US" sz="2000" dirty="0" smtClean="0">
              <a:solidFill>
                <a:prstClr val="white"/>
              </a:solidFill>
              <a:latin typeface="Franklin Gothic Book"/>
            </a:endParaRPr>
          </a:p>
        </p:txBody>
      </p:sp>
      <p:grpSp>
        <p:nvGrpSpPr>
          <p:cNvPr id="96" name="Group 95"/>
          <p:cNvGrpSpPr/>
          <p:nvPr/>
        </p:nvGrpSpPr>
        <p:grpSpPr>
          <a:xfrm>
            <a:off x="3701977" y="4846672"/>
            <a:ext cx="419365" cy="871379"/>
            <a:chOff x="3701977" y="4846672"/>
            <a:chExt cx="419365" cy="871379"/>
          </a:xfrm>
        </p:grpSpPr>
        <p:sp>
          <p:nvSpPr>
            <p:cNvPr id="61" name="Rounded Rectangle 60"/>
            <p:cNvSpPr/>
            <p:nvPr/>
          </p:nvSpPr>
          <p:spPr>
            <a:xfrm>
              <a:off x="3701977" y="4846672"/>
              <a:ext cx="92235" cy="871379"/>
            </a:xfrm>
            <a:prstGeom prst="roundRect">
              <a:avLst/>
            </a:prstGeom>
            <a:solidFill>
              <a:schemeClr val="tx2">
                <a:lumMod val="60000"/>
                <a:lumOff val="4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91440" tIns="45720" rtlCol="0" anchor="ctr"/>
            <a:lstStyle/>
            <a:p>
              <a:pPr algn="ctr" fontAlgn="auto">
                <a:lnSpc>
                  <a:spcPct val="85000"/>
                </a:lnSpc>
                <a:spcBef>
                  <a:spcPts val="0"/>
                </a:spcBef>
                <a:spcAft>
                  <a:spcPts val="0"/>
                </a:spcAft>
              </a:pPr>
              <a:endParaRPr lang="en-US" sz="2000" dirty="0" smtClean="0">
                <a:solidFill>
                  <a:prstClr val="white"/>
                </a:solidFill>
                <a:latin typeface="Franklin Gothic Book"/>
              </a:endParaRPr>
            </a:p>
          </p:txBody>
        </p:sp>
        <p:sp>
          <p:nvSpPr>
            <p:cNvPr id="62" name="Rounded Rectangle 61"/>
            <p:cNvSpPr/>
            <p:nvPr/>
          </p:nvSpPr>
          <p:spPr>
            <a:xfrm>
              <a:off x="3865542" y="4846672"/>
              <a:ext cx="92235" cy="871379"/>
            </a:xfrm>
            <a:prstGeom prst="roundRect">
              <a:avLst/>
            </a:prstGeom>
            <a:solidFill>
              <a:schemeClr val="tx2">
                <a:lumMod val="60000"/>
                <a:lumOff val="4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91440" tIns="45720" rtlCol="0" anchor="ctr"/>
            <a:lstStyle/>
            <a:p>
              <a:pPr algn="ctr" fontAlgn="auto">
                <a:lnSpc>
                  <a:spcPct val="85000"/>
                </a:lnSpc>
                <a:spcBef>
                  <a:spcPts val="0"/>
                </a:spcBef>
                <a:spcAft>
                  <a:spcPts val="0"/>
                </a:spcAft>
              </a:pPr>
              <a:endParaRPr lang="en-US" sz="2000" dirty="0" smtClean="0">
                <a:solidFill>
                  <a:prstClr val="white"/>
                </a:solidFill>
                <a:latin typeface="Franklin Gothic Book"/>
              </a:endParaRPr>
            </a:p>
          </p:txBody>
        </p:sp>
        <p:sp>
          <p:nvSpPr>
            <p:cNvPr id="63" name="Rounded Rectangle 62"/>
            <p:cNvSpPr/>
            <p:nvPr/>
          </p:nvSpPr>
          <p:spPr>
            <a:xfrm>
              <a:off x="4029107" y="4846672"/>
              <a:ext cx="92235" cy="871379"/>
            </a:xfrm>
            <a:prstGeom prst="roundRect">
              <a:avLst/>
            </a:prstGeom>
            <a:solidFill>
              <a:schemeClr val="tx2">
                <a:lumMod val="60000"/>
                <a:lumOff val="4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91440" tIns="45720" rtlCol="0" anchor="ctr"/>
            <a:lstStyle/>
            <a:p>
              <a:pPr algn="ctr" fontAlgn="auto">
                <a:lnSpc>
                  <a:spcPct val="85000"/>
                </a:lnSpc>
                <a:spcBef>
                  <a:spcPts val="0"/>
                </a:spcBef>
                <a:spcAft>
                  <a:spcPts val="0"/>
                </a:spcAft>
              </a:pPr>
              <a:endParaRPr lang="en-US" sz="2000" dirty="0" smtClean="0">
                <a:solidFill>
                  <a:prstClr val="white"/>
                </a:solidFill>
                <a:latin typeface="Franklin Gothic Book"/>
              </a:endParaRPr>
            </a:p>
          </p:txBody>
        </p:sp>
      </p:grpSp>
      <p:sp>
        <p:nvSpPr>
          <p:cNvPr id="64" name="Rounded Rectangle 63"/>
          <p:cNvSpPr/>
          <p:nvPr/>
        </p:nvSpPr>
        <p:spPr>
          <a:xfrm>
            <a:off x="3253096" y="4494414"/>
            <a:ext cx="104533" cy="494400"/>
          </a:xfrm>
          <a:prstGeom prst="roundRect">
            <a:avLst/>
          </a:prstGeom>
          <a:solidFill>
            <a:schemeClr val="accent4">
              <a:lumMod val="20000"/>
              <a:lumOff val="80000"/>
            </a:schemeClr>
          </a:solidFill>
          <a:ln w="38100">
            <a:solidFill>
              <a:schemeClr val="accent4">
                <a:lumMod val="60000"/>
                <a:lumOff val="40000"/>
              </a:schemeClr>
            </a:solidFill>
            <a:prstDash val="sysDash"/>
          </a:ln>
          <a:effectLst/>
        </p:spPr>
        <p:style>
          <a:lnRef idx="2">
            <a:schemeClr val="accent1">
              <a:shade val="50000"/>
            </a:schemeClr>
          </a:lnRef>
          <a:fillRef idx="1">
            <a:schemeClr val="accent1"/>
          </a:fillRef>
          <a:effectRef idx="0">
            <a:schemeClr val="accent1"/>
          </a:effectRef>
          <a:fontRef idx="minor">
            <a:schemeClr val="lt1"/>
          </a:fontRef>
        </p:style>
        <p:txBody>
          <a:bodyPr lIns="91440" tIns="45720" rtlCol="0" anchor="ctr"/>
          <a:lstStyle/>
          <a:p>
            <a:pPr algn="ctr" fontAlgn="auto">
              <a:lnSpc>
                <a:spcPct val="85000"/>
              </a:lnSpc>
              <a:spcBef>
                <a:spcPts val="0"/>
              </a:spcBef>
              <a:spcAft>
                <a:spcPts val="0"/>
              </a:spcAft>
            </a:pPr>
            <a:endParaRPr lang="en-US" sz="2000" dirty="0" smtClean="0">
              <a:solidFill>
                <a:prstClr val="white"/>
              </a:solidFill>
              <a:latin typeface="Franklin Gothic Book"/>
            </a:endParaRPr>
          </a:p>
        </p:txBody>
      </p:sp>
      <p:cxnSp>
        <p:nvCxnSpPr>
          <p:cNvPr id="65" name="Curved Connector 64"/>
          <p:cNvCxnSpPr>
            <a:stCxn id="64" idx="0"/>
            <a:endCxn id="66" idx="2"/>
          </p:cNvCxnSpPr>
          <p:nvPr/>
        </p:nvCxnSpPr>
        <p:spPr>
          <a:xfrm rot="5400000" flipH="1" flipV="1">
            <a:off x="3145354" y="3986983"/>
            <a:ext cx="667439" cy="347421"/>
          </a:xfrm>
          <a:prstGeom prst="curvedConnector3">
            <a:avLst>
              <a:gd name="adj1" fmla="val 50000"/>
            </a:avLst>
          </a:prstGeom>
          <a:ln w="4127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66" name="Rectangle 65"/>
          <p:cNvSpPr/>
          <p:nvPr/>
        </p:nvSpPr>
        <p:spPr>
          <a:xfrm>
            <a:off x="3542101" y="3666294"/>
            <a:ext cx="221366" cy="160680"/>
          </a:xfrm>
          <a:prstGeom prst="rect">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lIns="91440" tIns="45720" rtlCol="0" anchor="ctr"/>
          <a:lstStyle/>
          <a:p>
            <a:pPr algn="ctr" fontAlgn="auto">
              <a:lnSpc>
                <a:spcPct val="85000"/>
              </a:lnSpc>
              <a:spcBef>
                <a:spcPts val="0"/>
              </a:spcBef>
              <a:spcAft>
                <a:spcPts val="0"/>
              </a:spcAft>
            </a:pPr>
            <a:endParaRPr lang="en-US" sz="2000" dirty="0" smtClean="0">
              <a:solidFill>
                <a:prstClr val="white"/>
              </a:solidFill>
              <a:latin typeface="Franklin Gothic Book"/>
            </a:endParaRPr>
          </a:p>
        </p:txBody>
      </p:sp>
      <p:sp>
        <p:nvSpPr>
          <p:cNvPr id="67" name="Rectangle 66"/>
          <p:cNvSpPr/>
          <p:nvPr/>
        </p:nvSpPr>
        <p:spPr>
          <a:xfrm>
            <a:off x="6087809" y="4753973"/>
            <a:ext cx="1254407" cy="1019699"/>
          </a:xfrm>
          <a:prstGeom prst="rect">
            <a:avLst/>
          </a:prstGeom>
          <a:noFill/>
          <a:ln w="76200">
            <a:solidFill>
              <a:srgbClr val="FFC000"/>
            </a:solidFill>
          </a:ln>
          <a:effectLst/>
        </p:spPr>
        <p:style>
          <a:lnRef idx="2">
            <a:schemeClr val="accent1">
              <a:shade val="50000"/>
            </a:schemeClr>
          </a:lnRef>
          <a:fillRef idx="1">
            <a:schemeClr val="accent1"/>
          </a:fillRef>
          <a:effectRef idx="0">
            <a:schemeClr val="accent1"/>
          </a:effectRef>
          <a:fontRef idx="minor">
            <a:schemeClr val="lt1"/>
          </a:fontRef>
        </p:style>
        <p:txBody>
          <a:bodyPr lIns="91440" tIns="45720" rtlCol="0" anchor="ctr"/>
          <a:lstStyle/>
          <a:p>
            <a:pPr algn="ctr" fontAlgn="auto">
              <a:lnSpc>
                <a:spcPct val="85000"/>
              </a:lnSpc>
              <a:spcBef>
                <a:spcPts val="0"/>
              </a:spcBef>
              <a:spcAft>
                <a:spcPts val="0"/>
              </a:spcAft>
            </a:pPr>
            <a:endParaRPr lang="en-US" sz="2000" dirty="0" smtClean="0">
              <a:solidFill>
                <a:prstClr val="white"/>
              </a:solidFill>
              <a:latin typeface="Franklin Gothic Book"/>
            </a:endParaRPr>
          </a:p>
        </p:txBody>
      </p:sp>
      <p:sp>
        <p:nvSpPr>
          <p:cNvPr id="68" name="Rounded Rectangle 67"/>
          <p:cNvSpPr/>
          <p:nvPr/>
        </p:nvSpPr>
        <p:spPr>
          <a:xfrm>
            <a:off x="6278430" y="4828133"/>
            <a:ext cx="92235" cy="871379"/>
          </a:xfrm>
          <a:prstGeom prst="roundRect">
            <a:avLst/>
          </a:prstGeom>
          <a:solidFill>
            <a:schemeClr val="tx2">
              <a:lumMod val="60000"/>
              <a:lumOff val="4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91440" tIns="45720" rtlCol="0" anchor="ctr"/>
          <a:lstStyle/>
          <a:p>
            <a:pPr algn="ctr" fontAlgn="auto">
              <a:lnSpc>
                <a:spcPct val="85000"/>
              </a:lnSpc>
              <a:spcBef>
                <a:spcPts val="0"/>
              </a:spcBef>
              <a:spcAft>
                <a:spcPts val="0"/>
              </a:spcAft>
            </a:pPr>
            <a:endParaRPr lang="en-US" sz="2000" dirty="0" smtClean="0">
              <a:solidFill>
                <a:prstClr val="white"/>
              </a:solidFill>
              <a:latin typeface="Franklin Gothic Book"/>
            </a:endParaRPr>
          </a:p>
        </p:txBody>
      </p:sp>
      <p:sp>
        <p:nvSpPr>
          <p:cNvPr id="69" name="Rounded Rectangle 68"/>
          <p:cNvSpPr/>
          <p:nvPr/>
        </p:nvSpPr>
        <p:spPr>
          <a:xfrm>
            <a:off x="6605560" y="4828133"/>
            <a:ext cx="92235" cy="871379"/>
          </a:xfrm>
          <a:prstGeom prst="roundRect">
            <a:avLst/>
          </a:prstGeom>
          <a:solidFill>
            <a:schemeClr val="tx2">
              <a:lumMod val="60000"/>
              <a:lumOff val="4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91440" tIns="45720" rtlCol="0" anchor="ctr"/>
          <a:lstStyle/>
          <a:p>
            <a:pPr algn="ctr" fontAlgn="auto">
              <a:lnSpc>
                <a:spcPct val="85000"/>
              </a:lnSpc>
              <a:spcBef>
                <a:spcPts val="0"/>
              </a:spcBef>
              <a:spcAft>
                <a:spcPts val="0"/>
              </a:spcAft>
            </a:pPr>
            <a:endParaRPr lang="en-US" sz="2000" dirty="0" smtClean="0">
              <a:solidFill>
                <a:prstClr val="white"/>
              </a:solidFill>
              <a:latin typeface="Franklin Gothic Book"/>
            </a:endParaRPr>
          </a:p>
        </p:txBody>
      </p:sp>
      <p:sp>
        <p:nvSpPr>
          <p:cNvPr id="70" name="Rounded Rectangle 69"/>
          <p:cNvSpPr/>
          <p:nvPr/>
        </p:nvSpPr>
        <p:spPr>
          <a:xfrm>
            <a:off x="7096253" y="4828133"/>
            <a:ext cx="92235" cy="871379"/>
          </a:xfrm>
          <a:prstGeom prst="roundRect">
            <a:avLst/>
          </a:prstGeom>
          <a:solidFill>
            <a:schemeClr val="tx2">
              <a:lumMod val="60000"/>
              <a:lumOff val="4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91440" tIns="45720" rtlCol="0" anchor="ctr"/>
          <a:lstStyle/>
          <a:p>
            <a:pPr algn="ctr" fontAlgn="auto">
              <a:lnSpc>
                <a:spcPct val="85000"/>
              </a:lnSpc>
              <a:spcBef>
                <a:spcPts val="0"/>
              </a:spcBef>
              <a:spcAft>
                <a:spcPts val="0"/>
              </a:spcAft>
            </a:pPr>
            <a:endParaRPr lang="en-US" sz="2000" dirty="0" smtClean="0">
              <a:solidFill>
                <a:prstClr val="white"/>
              </a:solidFill>
              <a:latin typeface="Franklin Gothic Book"/>
            </a:endParaRPr>
          </a:p>
        </p:txBody>
      </p:sp>
      <p:cxnSp>
        <p:nvCxnSpPr>
          <p:cNvPr id="71" name="Curved Connector 70"/>
          <p:cNvCxnSpPr>
            <a:stCxn id="59" idx="3"/>
            <a:endCxn id="72" idx="1"/>
          </p:cNvCxnSpPr>
          <p:nvPr/>
        </p:nvCxnSpPr>
        <p:spPr>
          <a:xfrm>
            <a:off x="2761172" y="5300903"/>
            <a:ext cx="891612" cy="250290"/>
          </a:xfrm>
          <a:prstGeom prst="curvedConnector3">
            <a:avLst>
              <a:gd name="adj1" fmla="val 50000"/>
            </a:avLst>
          </a:prstGeom>
          <a:ln w="4127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72" name="Rectangle 71"/>
          <p:cNvSpPr/>
          <p:nvPr/>
        </p:nvSpPr>
        <p:spPr>
          <a:xfrm>
            <a:off x="3652784" y="5470852"/>
            <a:ext cx="221366" cy="160680"/>
          </a:xfrm>
          <a:prstGeom prst="rect">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lIns="91440" tIns="45720" rtlCol="0" anchor="ctr"/>
          <a:lstStyle/>
          <a:p>
            <a:pPr algn="ctr" fontAlgn="auto">
              <a:lnSpc>
                <a:spcPct val="85000"/>
              </a:lnSpc>
              <a:spcBef>
                <a:spcPts val="0"/>
              </a:spcBef>
              <a:spcAft>
                <a:spcPts val="0"/>
              </a:spcAft>
            </a:pPr>
            <a:endParaRPr lang="en-US" sz="2000" dirty="0" smtClean="0">
              <a:solidFill>
                <a:prstClr val="white"/>
              </a:solidFill>
              <a:latin typeface="Franklin Gothic Book"/>
            </a:endParaRPr>
          </a:p>
        </p:txBody>
      </p:sp>
      <p:cxnSp>
        <p:nvCxnSpPr>
          <p:cNvPr id="73" name="Straight Connector 72"/>
          <p:cNvCxnSpPr>
            <a:stCxn id="46" idx="2"/>
            <a:endCxn id="49" idx="0"/>
          </p:cNvCxnSpPr>
          <p:nvPr/>
        </p:nvCxnSpPr>
        <p:spPr>
          <a:xfrm rot="5400000">
            <a:off x="3974857" y="1890933"/>
            <a:ext cx="914639" cy="1165245"/>
          </a:xfrm>
          <a:prstGeom prst="line">
            <a:avLst/>
          </a:prstGeom>
          <a:ln w="254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74" name="Straight Connector 73"/>
          <p:cNvCxnSpPr>
            <a:stCxn id="50" idx="2"/>
            <a:endCxn id="53" idx="0"/>
          </p:cNvCxnSpPr>
          <p:nvPr/>
        </p:nvCxnSpPr>
        <p:spPr>
          <a:xfrm rot="5400000">
            <a:off x="2400716" y="3732679"/>
            <a:ext cx="908459" cy="1208289"/>
          </a:xfrm>
          <a:prstGeom prst="line">
            <a:avLst/>
          </a:prstGeom>
          <a:ln w="254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75" name="Straight Connector 74"/>
          <p:cNvCxnSpPr>
            <a:stCxn id="51" idx="2"/>
            <a:endCxn id="67" idx="0"/>
          </p:cNvCxnSpPr>
          <p:nvPr/>
        </p:nvCxnSpPr>
        <p:spPr>
          <a:xfrm rot="16200000" flipH="1">
            <a:off x="4866609" y="2905569"/>
            <a:ext cx="859019" cy="2837787"/>
          </a:xfrm>
          <a:prstGeom prst="line">
            <a:avLst/>
          </a:prstGeom>
          <a:ln w="254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76" name="Straight Connector 75"/>
          <p:cNvCxnSpPr>
            <a:stCxn id="47" idx="2"/>
          </p:cNvCxnSpPr>
          <p:nvPr/>
        </p:nvCxnSpPr>
        <p:spPr>
          <a:xfrm rot="16200000" flipH="1">
            <a:off x="6025876" y="1460221"/>
            <a:ext cx="791039" cy="1915429"/>
          </a:xfrm>
          <a:prstGeom prst="line">
            <a:avLst/>
          </a:prstGeom>
          <a:ln w="254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77" name="Straight Connector 76"/>
          <p:cNvCxnSpPr/>
          <p:nvPr/>
        </p:nvCxnSpPr>
        <p:spPr>
          <a:xfrm rot="10800000">
            <a:off x="4882595" y="5050613"/>
            <a:ext cx="1057637" cy="0"/>
          </a:xfrm>
          <a:prstGeom prst="line">
            <a:avLst/>
          </a:prstGeom>
          <a:ln w="25400">
            <a:solidFill>
              <a:srgbClr val="FF0000"/>
            </a:solidFill>
            <a:prstDash val="sysDash"/>
            <a:tailEnd type="triangle" w="lg" len="lg"/>
          </a:ln>
        </p:spPr>
        <p:style>
          <a:lnRef idx="1">
            <a:schemeClr val="accent1"/>
          </a:lnRef>
          <a:fillRef idx="0">
            <a:schemeClr val="accent1"/>
          </a:fillRef>
          <a:effectRef idx="0">
            <a:schemeClr val="accent1"/>
          </a:effectRef>
          <a:fontRef idx="minor">
            <a:schemeClr val="tx1"/>
          </a:fontRef>
        </p:style>
      </p:cxnSp>
      <p:cxnSp>
        <p:nvCxnSpPr>
          <p:cNvPr id="78" name="Straight Connector 77"/>
          <p:cNvCxnSpPr/>
          <p:nvPr/>
        </p:nvCxnSpPr>
        <p:spPr>
          <a:xfrm rot="10800000" flipH="1">
            <a:off x="4894893" y="5569732"/>
            <a:ext cx="1057637" cy="0"/>
          </a:xfrm>
          <a:prstGeom prst="line">
            <a:avLst/>
          </a:prstGeom>
          <a:ln w="25400">
            <a:solidFill>
              <a:schemeClr val="tx1"/>
            </a:solidFill>
            <a:prstDash val="sysDash"/>
            <a:tailEnd type="triangle" w="lg" len="lg"/>
          </a:ln>
        </p:spPr>
        <p:style>
          <a:lnRef idx="1">
            <a:schemeClr val="accent1"/>
          </a:lnRef>
          <a:fillRef idx="0">
            <a:schemeClr val="accent1"/>
          </a:fillRef>
          <a:effectRef idx="0">
            <a:schemeClr val="accent1"/>
          </a:effectRef>
          <a:fontRef idx="minor">
            <a:schemeClr val="tx1"/>
          </a:fontRef>
        </p:style>
      </p:cxnSp>
      <p:cxnSp>
        <p:nvCxnSpPr>
          <p:cNvPr id="79" name="Straight Connector 78"/>
          <p:cNvCxnSpPr/>
          <p:nvPr/>
        </p:nvCxnSpPr>
        <p:spPr>
          <a:xfrm rot="10800000">
            <a:off x="2988687" y="5112412"/>
            <a:ext cx="344347" cy="12360"/>
          </a:xfrm>
          <a:prstGeom prst="line">
            <a:avLst/>
          </a:prstGeom>
          <a:ln w="25400">
            <a:solidFill>
              <a:schemeClr val="tx1"/>
            </a:solidFill>
            <a:prstDash val="sysDash"/>
            <a:tailEnd type="triangle" w="lg" len="lg"/>
          </a:ln>
        </p:spPr>
        <p:style>
          <a:lnRef idx="1">
            <a:schemeClr val="accent1"/>
          </a:lnRef>
          <a:fillRef idx="0">
            <a:schemeClr val="accent1"/>
          </a:fillRef>
          <a:effectRef idx="0">
            <a:schemeClr val="accent1"/>
          </a:effectRef>
          <a:fontRef idx="minor">
            <a:schemeClr val="tx1"/>
          </a:fontRef>
        </p:style>
      </p:cxnSp>
      <p:cxnSp>
        <p:nvCxnSpPr>
          <p:cNvPr id="80" name="Straight Connector 79"/>
          <p:cNvCxnSpPr/>
          <p:nvPr/>
        </p:nvCxnSpPr>
        <p:spPr>
          <a:xfrm>
            <a:off x="3000985" y="5643892"/>
            <a:ext cx="381241" cy="12360"/>
          </a:xfrm>
          <a:prstGeom prst="line">
            <a:avLst/>
          </a:prstGeom>
          <a:ln w="25400">
            <a:solidFill>
              <a:schemeClr val="tx1"/>
            </a:solidFill>
            <a:prstDash val="sysDash"/>
            <a:tailEnd type="triangle" w="lg" len="lg"/>
          </a:ln>
        </p:spPr>
        <p:style>
          <a:lnRef idx="1">
            <a:schemeClr val="accent1"/>
          </a:lnRef>
          <a:fillRef idx="0">
            <a:schemeClr val="accent1"/>
          </a:fillRef>
          <a:effectRef idx="0">
            <a:schemeClr val="accent1"/>
          </a:effectRef>
          <a:fontRef idx="minor">
            <a:schemeClr val="tx1"/>
          </a:fontRef>
        </p:style>
      </p:cxnSp>
      <p:sp>
        <p:nvSpPr>
          <p:cNvPr id="81" name="Down Arrow 80"/>
          <p:cNvSpPr/>
          <p:nvPr/>
        </p:nvSpPr>
        <p:spPr>
          <a:xfrm rot="2700000">
            <a:off x="2925515" y="1075249"/>
            <a:ext cx="279015" cy="3217546"/>
          </a:xfrm>
          <a:prstGeom prst="downArrow">
            <a:avLst>
              <a:gd name="adj1" fmla="val 50000"/>
              <a:gd name="adj2" fmla="val 83357"/>
            </a:avLst>
          </a:prstGeom>
          <a:solidFill>
            <a:srgbClr val="FF000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91440" tIns="45720" rtlCol="0" anchor="ctr"/>
          <a:lstStyle/>
          <a:p>
            <a:pPr algn="ctr" fontAlgn="auto">
              <a:lnSpc>
                <a:spcPct val="85000"/>
              </a:lnSpc>
              <a:spcBef>
                <a:spcPts val="0"/>
              </a:spcBef>
              <a:spcAft>
                <a:spcPts val="0"/>
              </a:spcAft>
            </a:pPr>
            <a:endParaRPr lang="en-US" sz="2000" dirty="0" smtClean="0">
              <a:solidFill>
                <a:prstClr val="white"/>
              </a:solidFill>
              <a:latin typeface="Franklin Gothic Book"/>
            </a:endParaRPr>
          </a:p>
        </p:txBody>
      </p:sp>
      <p:sp>
        <p:nvSpPr>
          <p:cNvPr id="82" name="Rectangle 81"/>
          <p:cNvSpPr/>
          <p:nvPr/>
        </p:nvSpPr>
        <p:spPr>
          <a:xfrm>
            <a:off x="350743" y="838200"/>
            <a:ext cx="4421168" cy="1323439"/>
          </a:xfrm>
          <a:prstGeom prst="rect">
            <a:avLst/>
          </a:prstGeom>
        </p:spPr>
        <p:txBody>
          <a:bodyPr wrap="square">
            <a:spAutoFit/>
          </a:bodyPr>
          <a:lstStyle/>
          <a:p>
            <a:pPr algn="ctr" fontAlgn="auto">
              <a:spcBef>
                <a:spcPts val="0"/>
              </a:spcBef>
              <a:spcAft>
                <a:spcPts val="0"/>
              </a:spcAft>
            </a:pPr>
            <a:r>
              <a:rPr lang="en-US" sz="4000" b="1" i="1" dirty="0" smtClean="0">
                <a:solidFill>
                  <a:srgbClr val="FF0000"/>
                </a:solidFill>
                <a:latin typeface="Times New Roman" pitchFamily="18" charset="0"/>
                <a:cs typeface="Times New Roman" pitchFamily="18" charset="0"/>
              </a:rPr>
              <a:t>1. Root-leaf EX Latch</a:t>
            </a:r>
          </a:p>
        </p:txBody>
      </p:sp>
      <p:sp>
        <p:nvSpPr>
          <p:cNvPr id="83" name="Rectangle 82"/>
          <p:cNvSpPr/>
          <p:nvPr/>
        </p:nvSpPr>
        <p:spPr>
          <a:xfrm>
            <a:off x="1905000" y="5867400"/>
            <a:ext cx="6257553" cy="707886"/>
          </a:xfrm>
          <a:prstGeom prst="rect">
            <a:avLst/>
          </a:prstGeom>
        </p:spPr>
        <p:txBody>
          <a:bodyPr wrap="square">
            <a:spAutoFit/>
          </a:bodyPr>
          <a:lstStyle/>
          <a:p>
            <a:pPr algn="ctr" fontAlgn="auto">
              <a:spcBef>
                <a:spcPts val="0"/>
              </a:spcBef>
              <a:spcAft>
                <a:spcPts val="0"/>
              </a:spcAft>
            </a:pPr>
            <a:r>
              <a:rPr lang="en-US" sz="4000" b="1" i="1" dirty="0" smtClean="0">
                <a:solidFill>
                  <a:srgbClr val="FF0000"/>
                </a:solidFill>
                <a:latin typeface="Times New Roman" pitchFamily="18" charset="0"/>
                <a:cs typeface="Times New Roman" pitchFamily="18" charset="0"/>
              </a:rPr>
              <a:t>2. Next/</a:t>
            </a:r>
            <a:r>
              <a:rPr lang="en-US" sz="4000" b="1" i="1" dirty="0" err="1" smtClean="0">
                <a:solidFill>
                  <a:srgbClr val="FF0000"/>
                </a:solidFill>
                <a:latin typeface="Times New Roman" pitchFamily="18" charset="0"/>
                <a:cs typeface="Times New Roman" pitchFamily="18" charset="0"/>
              </a:rPr>
              <a:t>Prev</a:t>
            </a:r>
            <a:r>
              <a:rPr lang="en-US" sz="4000" b="1" i="1" dirty="0" smtClean="0">
                <a:solidFill>
                  <a:srgbClr val="FF0000"/>
                </a:solidFill>
                <a:latin typeface="Times New Roman" pitchFamily="18" charset="0"/>
                <a:cs typeface="Times New Roman" pitchFamily="18" charset="0"/>
              </a:rPr>
              <a:t> Pointers</a:t>
            </a:r>
          </a:p>
        </p:txBody>
      </p:sp>
      <p:pic>
        <p:nvPicPr>
          <p:cNvPr id="84" name="Picture 139" descr="C:\Users\kimurhid\AppData\Local\Microsoft\Windows\Temporary Internet Files\Content.IE5\MZN14AFY\MP900448683[1].jpg"/>
          <p:cNvPicPr>
            <a:picLocks noChangeAspect="1" noChangeArrowheads="1"/>
          </p:cNvPicPr>
          <p:nvPr/>
        </p:nvPicPr>
        <p:blipFill>
          <a:blip r:embed="rId2" cstate="print"/>
          <a:srcRect/>
          <a:stretch>
            <a:fillRect/>
          </a:stretch>
        </p:blipFill>
        <p:spPr bwMode="auto">
          <a:xfrm>
            <a:off x="533400" y="2286000"/>
            <a:ext cx="1253219" cy="838200"/>
          </a:xfrm>
          <a:prstGeom prst="rect">
            <a:avLst/>
          </a:prstGeom>
          <a:noFill/>
        </p:spPr>
      </p:pic>
      <p:pic>
        <p:nvPicPr>
          <p:cNvPr id="85" name="Picture 139" descr="C:\Users\kimurhid\AppData\Local\Microsoft\Windows\Temporary Internet Files\Content.IE5\MZN14AFY\MP900448683[1].jpg"/>
          <p:cNvPicPr>
            <a:picLocks noChangeAspect="1" noChangeArrowheads="1"/>
          </p:cNvPicPr>
          <p:nvPr/>
        </p:nvPicPr>
        <p:blipFill>
          <a:blip r:embed="rId2" cstate="print"/>
          <a:srcRect/>
          <a:stretch>
            <a:fillRect/>
          </a:stretch>
        </p:blipFill>
        <p:spPr bwMode="auto">
          <a:xfrm>
            <a:off x="6705600" y="3581400"/>
            <a:ext cx="1448512" cy="968819"/>
          </a:xfrm>
          <a:prstGeom prst="rect">
            <a:avLst/>
          </a:prstGeom>
          <a:noFill/>
        </p:spPr>
      </p:pic>
      <p:cxnSp>
        <p:nvCxnSpPr>
          <p:cNvPr id="91" name="Straight Connector 90"/>
          <p:cNvCxnSpPr>
            <a:stCxn id="48" idx="2"/>
          </p:cNvCxnSpPr>
          <p:nvPr/>
        </p:nvCxnSpPr>
        <p:spPr>
          <a:xfrm rot="16200000" flipH="1">
            <a:off x="6710217" y="1243176"/>
            <a:ext cx="792613" cy="2338732"/>
          </a:xfrm>
          <a:prstGeom prst="line">
            <a:avLst/>
          </a:prstGeom>
          <a:ln w="254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sp>
        <p:nvSpPr>
          <p:cNvPr id="86" name="Rounded Rectangle 85"/>
          <p:cNvSpPr/>
          <p:nvPr/>
        </p:nvSpPr>
        <p:spPr>
          <a:xfrm>
            <a:off x="1219200" y="2819400"/>
            <a:ext cx="6400800" cy="3124200"/>
          </a:xfrm>
          <a:prstGeom prst="roundRect">
            <a:avLst/>
          </a:prstGeom>
          <a:noFill/>
          <a:ln w="31750">
            <a:solidFill>
              <a:schemeClr val="accent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a:solidFill>
                <a:prstClr val="white"/>
              </a:solidFill>
            </a:endParaRPr>
          </a:p>
        </p:txBody>
      </p:sp>
    </p:spTree>
    <p:extLst>
      <p:ext uri="{BB962C8B-B14F-4D97-AF65-F5344CB8AC3E}">
        <p14:creationId xmlns:p14="http://schemas.microsoft.com/office/powerpoint/2010/main" val="42481745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95"/>
                                        </p:tgtEl>
                                        <p:attrNameLst>
                                          <p:attrName>style.visibility</p:attrName>
                                        </p:attrNameLst>
                                      </p:cBhvr>
                                      <p:to>
                                        <p:strVal val="visible"/>
                                      </p:to>
                                    </p:set>
                                    <p:animEffect transition="in" filter="box(in)">
                                      <p:cBhvr>
                                        <p:cTn id="7" dur="500"/>
                                        <p:tgtEl>
                                          <p:spTgt spid="95"/>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60"/>
                                        </p:tgtEl>
                                        <p:attrNameLst>
                                          <p:attrName>style.visibility</p:attrName>
                                        </p:attrNameLst>
                                      </p:cBhvr>
                                      <p:to>
                                        <p:strVal val="visible"/>
                                      </p:to>
                                    </p:set>
                                    <p:animEffect transition="in" filter="box(in)">
                                      <p:cBhvr>
                                        <p:cTn id="12" dur="500"/>
                                        <p:tgtEl>
                                          <p:spTgt spid="60"/>
                                        </p:tgtEl>
                                      </p:cBhvr>
                                    </p:animEffect>
                                  </p:childTnLst>
                                </p:cTn>
                              </p:par>
                              <p:par>
                                <p:cTn id="13" presetID="5" presetClass="entr" presetSubtype="10" fill="hold" nodeType="withEffect">
                                  <p:stCondLst>
                                    <p:cond delay="0"/>
                                  </p:stCondLst>
                                  <p:childTnLst>
                                    <p:set>
                                      <p:cBhvr>
                                        <p:cTn id="14" dur="1" fill="hold">
                                          <p:stCondLst>
                                            <p:cond delay="0"/>
                                          </p:stCondLst>
                                        </p:cTn>
                                        <p:tgtEl>
                                          <p:spTgt spid="71"/>
                                        </p:tgtEl>
                                        <p:attrNameLst>
                                          <p:attrName>style.visibility</p:attrName>
                                        </p:attrNameLst>
                                      </p:cBhvr>
                                      <p:to>
                                        <p:strVal val="visible"/>
                                      </p:to>
                                    </p:set>
                                    <p:animEffect transition="in" filter="checkerboard(across)">
                                      <p:cBhvr>
                                        <p:cTn id="15" dur="500"/>
                                        <p:tgtEl>
                                          <p:spTgt spid="71"/>
                                        </p:tgtEl>
                                      </p:cBhvr>
                                    </p:animEffect>
                                  </p:childTnLst>
                                </p:cTn>
                              </p:par>
                              <p:par>
                                <p:cTn id="16" presetID="4" presetClass="entr" presetSubtype="16" fill="hold" nodeType="withEffect">
                                  <p:stCondLst>
                                    <p:cond delay="0"/>
                                  </p:stCondLst>
                                  <p:childTnLst>
                                    <p:set>
                                      <p:cBhvr>
                                        <p:cTn id="17" dur="1" fill="hold">
                                          <p:stCondLst>
                                            <p:cond delay="0"/>
                                          </p:stCondLst>
                                        </p:cTn>
                                        <p:tgtEl>
                                          <p:spTgt spid="96"/>
                                        </p:tgtEl>
                                        <p:attrNameLst>
                                          <p:attrName>style.visibility</p:attrName>
                                        </p:attrNameLst>
                                      </p:cBhvr>
                                      <p:to>
                                        <p:strVal val="visible"/>
                                      </p:to>
                                    </p:set>
                                    <p:animEffect transition="in" filter="box(in)">
                                      <p:cBhvr>
                                        <p:cTn id="18" dur="500"/>
                                        <p:tgtEl>
                                          <p:spTgt spid="96"/>
                                        </p:tgtEl>
                                      </p:cBhvr>
                                    </p:animEffect>
                                  </p:childTnLst>
                                </p:cTn>
                              </p:par>
                            </p:childTnLst>
                          </p:cTn>
                        </p:par>
                      </p:childTnLst>
                    </p:cTn>
                  </p:par>
                  <p:par>
                    <p:cTn id="19" fill="hold">
                      <p:stCondLst>
                        <p:cond delay="indefinite"/>
                      </p:stCondLst>
                      <p:childTnLst>
                        <p:par>
                          <p:cTn id="20" fill="hold">
                            <p:stCondLst>
                              <p:cond delay="0"/>
                            </p:stCondLst>
                            <p:childTnLst>
                              <p:par>
                                <p:cTn id="21" presetID="4" presetClass="entr" presetSubtype="16" fill="hold" grpId="0" nodeType="clickEffect">
                                  <p:stCondLst>
                                    <p:cond delay="0"/>
                                  </p:stCondLst>
                                  <p:childTnLst>
                                    <p:set>
                                      <p:cBhvr>
                                        <p:cTn id="22" dur="1" fill="hold">
                                          <p:stCondLst>
                                            <p:cond delay="0"/>
                                          </p:stCondLst>
                                        </p:cTn>
                                        <p:tgtEl>
                                          <p:spTgt spid="64"/>
                                        </p:tgtEl>
                                        <p:attrNameLst>
                                          <p:attrName>style.visibility</p:attrName>
                                        </p:attrNameLst>
                                      </p:cBhvr>
                                      <p:to>
                                        <p:strVal val="visible"/>
                                      </p:to>
                                    </p:set>
                                    <p:animEffect transition="in" filter="box(in)">
                                      <p:cBhvr>
                                        <p:cTn id="23" dur="500"/>
                                        <p:tgtEl>
                                          <p:spTgt spid="64"/>
                                        </p:tgtEl>
                                      </p:cBhvr>
                                    </p:animEffect>
                                  </p:childTnLst>
                                </p:cTn>
                              </p:par>
                              <p:par>
                                <p:cTn id="24" presetID="5" presetClass="entr" presetSubtype="10" fill="hold" nodeType="withEffect">
                                  <p:stCondLst>
                                    <p:cond delay="0"/>
                                  </p:stCondLst>
                                  <p:childTnLst>
                                    <p:set>
                                      <p:cBhvr>
                                        <p:cTn id="25" dur="1" fill="hold">
                                          <p:stCondLst>
                                            <p:cond delay="0"/>
                                          </p:stCondLst>
                                        </p:cTn>
                                        <p:tgtEl>
                                          <p:spTgt spid="65"/>
                                        </p:tgtEl>
                                        <p:attrNameLst>
                                          <p:attrName>style.visibility</p:attrName>
                                        </p:attrNameLst>
                                      </p:cBhvr>
                                      <p:to>
                                        <p:strVal val="visible"/>
                                      </p:to>
                                    </p:set>
                                    <p:animEffect transition="in" filter="checkerboard(across)">
                                      <p:cBhvr>
                                        <p:cTn id="26" dur="500"/>
                                        <p:tgtEl>
                                          <p:spTgt spid="65"/>
                                        </p:tgtEl>
                                      </p:cBhvr>
                                    </p:animEffect>
                                  </p:childTnLst>
                                </p:cTn>
                              </p:par>
                            </p:childTnLst>
                          </p:cTn>
                        </p:par>
                      </p:childTnLst>
                    </p:cTn>
                  </p:par>
                  <p:par>
                    <p:cTn id="27" fill="hold">
                      <p:stCondLst>
                        <p:cond delay="indefinite"/>
                      </p:stCondLst>
                      <p:childTnLst>
                        <p:par>
                          <p:cTn id="28" fill="hold">
                            <p:stCondLst>
                              <p:cond delay="0"/>
                            </p:stCondLst>
                            <p:childTnLst>
                              <p:par>
                                <p:cTn id="29" presetID="5" presetClass="entr" presetSubtype="10" fill="hold" grpId="0" nodeType="clickEffect">
                                  <p:stCondLst>
                                    <p:cond delay="0"/>
                                  </p:stCondLst>
                                  <p:childTnLst>
                                    <p:set>
                                      <p:cBhvr>
                                        <p:cTn id="30" dur="1" fill="hold">
                                          <p:stCondLst>
                                            <p:cond delay="0"/>
                                          </p:stCondLst>
                                        </p:cTn>
                                        <p:tgtEl>
                                          <p:spTgt spid="82"/>
                                        </p:tgtEl>
                                        <p:attrNameLst>
                                          <p:attrName>style.visibility</p:attrName>
                                        </p:attrNameLst>
                                      </p:cBhvr>
                                      <p:to>
                                        <p:strVal val="visible"/>
                                      </p:to>
                                    </p:set>
                                    <p:animEffect transition="in" filter="checkerboard(across)">
                                      <p:cBhvr>
                                        <p:cTn id="31" dur="500"/>
                                        <p:tgtEl>
                                          <p:spTgt spid="82"/>
                                        </p:tgtEl>
                                      </p:cBhvr>
                                    </p:animEffect>
                                  </p:childTnLst>
                                </p:cTn>
                              </p:par>
                              <p:par>
                                <p:cTn id="32" presetID="5" presetClass="entr" presetSubtype="10" fill="hold" grpId="0" nodeType="withEffect">
                                  <p:stCondLst>
                                    <p:cond delay="0"/>
                                  </p:stCondLst>
                                  <p:childTnLst>
                                    <p:set>
                                      <p:cBhvr>
                                        <p:cTn id="33" dur="1" fill="hold">
                                          <p:stCondLst>
                                            <p:cond delay="0"/>
                                          </p:stCondLst>
                                        </p:cTn>
                                        <p:tgtEl>
                                          <p:spTgt spid="81"/>
                                        </p:tgtEl>
                                        <p:attrNameLst>
                                          <p:attrName>style.visibility</p:attrName>
                                        </p:attrNameLst>
                                      </p:cBhvr>
                                      <p:to>
                                        <p:strVal val="visible"/>
                                      </p:to>
                                    </p:set>
                                    <p:animEffect transition="in" filter="checkerboard(across)">
                                      <p:cBhvr>
                                        <p:cTn id="34" dur="500"/>
                                        <p:tgtEl>
                                          <p:spTgt spid="81"/>
                                        </p:tgtEl>
                                      </p:cBhvr>
                                    </p:animEffect>
                                  </p:childTnLst>
                                </p:cTn>
                              </p:par>
                              <p:par>
                                <p:cTn id="35" presetID="5" presetClass="entr" presetSubtype="10" fill="hold" nodeType="withEffect">
                                  <p:stCondLst>
                                    <p:cond delay="0"/>
                                  </p:stCondLst>
                                  <p:childTnLst>
                                    <p:set>
                                      <p:cBhvr>
                                        <p:cTn id="36" dur="1" fill="hold">
                                          <p:stCondLst>
                                            <p:cond delay="0"/>
                                          </p:stCondLst>
                                        </p:cTn>
                                        <p:tgtEl>
                                          <p:spTgt spid="84"/>
                                        </p:tgtEl>
                                        <p:attrNameLst>
                                          <p:attrName>style.visibility</p:attrName>
                                        </p:attrNameLst>
                                      </p:cBhvr>
                                      <p:to>
                                        <p:strVal val="visible"/>
                                      </p:to>
                                    </p:set>
                                    <p:animEffect transition="in" filter="checkerboard(across)">
                                      <p:cBhvr>
                                        <p:cTn id="37" dur="500"/>
                                        <p:tgtEl>
                                          <p:spTgt spid="84"/>
                                        </p:tgtEl>
                                      </p:cBhvr>
                                    </p:animEffect>
                                  </p:childTnLst>
                                </p:cTn>
                              </p:par>
                            </p:childTnLst>
                          </p:cTn>
                        </p:par>
                      </p:childTnLst>
                    </p:cTn>
                  </p:par>
                  <p:par>
                    <p:cTn id="38" fill="hold">
                      <p:stCondLst>
                        <p:cond delay="indefinite"/>
                      </p:stCondLst>
                      <p:childTnLst>
                        <p:par>
                          <p:cTn id="39" fill="hold">
                            <p:stCondLst>
                              <p:cond delay="0"/>
                            </p:stCondLst>
                            <p:childTnLst>
                              <p:par>
                                <p:cTn id="40" presetID="4" presetClass="entr" presetSubtype="16" fill="hold" nodeType="clickEffect">
                                  <p:stCondLst>
                                    <p:cond delay="0"/>
                                  </p:stCondLst>
                                  <p:childTnLst>
                                    <p:set>
                                      <p:cBhvr>
                                        <p:cTn id="41" dur="1" fill="hold">
                                          <p:stCondLst>
                                            <p:cond delay="0"/>
                                          </p:stCondLst>
                                        </p:cTn>
                                        <p:tgtEl>
                                          <p:spTgt spid="79"/>
                                        </p:tgtEl>
                                        <p:attrNameLst>
                                          <p:attrName>style.visibility</p:attrName>
                                        </p:attrNameLst>
                                      </p:cBhvr>
                                      <p:to>
                                        <p:strVal val="visible"/>
                                      </p:to>
                                    </p:set>
                                    <p:animEffect transition="in" filter="box(in)">
                                      <p:cBhvr>
                                        <p:cTn id="42" dur="500"/>
                                        <p:tgtEl>
                                          <p:spTgt spid="79"/>
                                        </p:tgtEl>
                                      </p:cBhvr>
                                    </p:animEffect>
                                  </p:childTnLst>
                                </p:cTn>
                              </p:par>
                              <p:par>
                                <p:cTn id="43" presetID="4" presetClass="entr" presetSubtype="16" fill="hold" nodeType="withEffect">
                                  <p:stCondLst>
                                    <p:cond delay="0"/>
                                  </p:stCondLst>
                                  <p:childTnLst>
                                    <p:set>
                                      <p:cBhvr>
                                        <p:cTn id="44" dur="1" fill="hold">
                                          <p:stCondLst>
                                            <p:cond delay="0"/>
                                          </p:stCondLst>
                                        </p:cTn>
                                        <p:tgtEl>
                                          <p:spTgt spid="80"/>
                                        </p:tgtEl>
                                        <p:attrNameLst>
                                          <p:attrName>style.visibility</p:attrName>
                                        </p:attrNameLst>
                                      </p:cBhvr>
                                      <p:to>
                                        <p:strVal val="visible"/>
                                      </p:to>
                                    </p:set>
                                    <p:animEffect transition="in" filter="box(in)">
                                      <p:cBhvr>
                                        <p:cTn id="45" dur="500"/>
                                        <p:tgtEl>
                                          <p:spTgt spid="80"/>
                                        </p:tgtEl>
                                      </p:cBhvr>
                                    </p:animEffect>
                                  </p:childTnLst>
                                </p:cTn>
                              </p:par>
                            </p:childTnLst>
                          </p:cTn>
                        </p:par>
                        <p:par>
                          <p:cTn id="46" fill="hold">
                            <p:stCondLst>
                              <p:cond delay="500"/>
                            </p:stCondLst>
                            <p:childTnLst>
                              <p:par>
                                <p:cTn id="47" presetID="4" presetClass="entr" presetSubtype="16" fill="hold" nodeType="afterEffect">
                                  <p:stCondLst>
                                    <p:cond delay="0"/>
                                  </p:stCondLst>
                                  <p:childTnLst>
                                    <p:set>
                                      <p:cBhvr>
                                        <p:cTn id="48" dur="1" fill="hold">
                                          <p:stCondLst>
                                            <p:cond delay="0"/>
                                          </p:stCondLst>
                                        </p:cTn>
                                        <p:tgtEl>
                                          <p:spTgt spid="77"/>
                                        </p:tgtEl>
                                        <p:attrNameLst>
                                          <p:attrName>style.visibility</p:attrName>
                                        </p:attrNameLst>
                                      </p:cBhvr>
                                      <p:to>
                                        <p:strVal val="visible"/>
                                      </p:to>
                                    </p:set>
                                    <p:animEffect transition="in" filter="box(in)">
                                      <p:cBhvr>
                                        <p:cTn id="49" dur="500"/>
                                        <p:tgtEl>
                                          <p:spTgt spid="77"/>
                                        </p:tgtEl>
                                      </p:cBhvr>
                                    </p:animEffect>
                                  </p:childTnLst>
                                </p:cTn>
                              </p:par>
                              <p:par>
                                <p:cTn id="50" presetID="4" presetClass="entr" presetSubtype="16" fill="hold" nodeType="withEffect">
                                  <p:stCondLst>
                                    <p:cond delay="0"/>
                                  </p:stCondLst>
                                  <p:childTnLst>
                                    <p:set>
                                      <p:cBhvr>
                                        <p:cTn id="51" dur="1" fill="hold">
                                          <p:stCondLst>
                                            <p:cond delay="0"/>
                                          </p:stCondLst>
                                        </p:cTn>
                                        <p:tgtEl>
                                          <p:spTgt spid="78"/>
                                        </p:tgtEl>
                                        <p:attrNameLst>
                                          <p:attrName>style.visibility</p:attrName>
                                        </p:attrNameLst>
                                      </p:cBhvr>
                                      <p:to>
                                        <p:strVal val="visible"/>
                                      </p:to>
                                    </p:set>
                                    <p:animEffect transition="in" filter="box(in)">
                                      <p:cBhvr>
                                        <p:cTn id="52" dur="500"/>
                                        <p:tgtEl>
                                          <p:spTgt spid="78"/>
                                        </p:tgtEl>
                                      </p:cBhvr>
                                    </p:animEffect>
                                  </p:childTnLst>
                                </p:cTn>
                              </p:par>
                            </p:childTnLst>
                          </p:cTn>
                        </p:par>
                        <p:par>
                          <p:cTn id="53" fill="hold">
                            <p:stCondLst>
                              <p:cond delay="1000"/>
                            </p:stCondLst>
                            <p:childTnLst>
                              <p:par>
                                <p:cTn id="54" presetID="5" presetClass="entr" presetSubtype="10" fill="hold" grpId="0" nodeType="afterEffect">
                                  <p:stCondLst>
                                    <p:cond delay="0"/>
                                  </p:stCondLst>
                                  <p:childTnLst>
                                    <p:set>
                                      <p:cBhvr>
                                        <p:cTn id="55" dur="1" fill="hold">
                                          <p:stCondLst>
                                            <p:cond delay="0"/>
                                          </p:stCondLst>
                                        </p:cTn>
                                        <p:tgtEl>
                                          <p:spTgt spid="83"/>
                                        </p:tgtEl>
                                        <p:attrNameLst>
                                          <p:attrName>style.visibility</p:attrName>
                                        </p:attrNameLst>
                                      </p:cBhvr>
                                      <p:to>
                                        <p:strVal val="visible"/>
                                      </p:to>
                                    </p:set>
                                    <p:animEffect transition="in" filter="checkerboard(across)">
                                      <p:cBhvr>
                                        <p:cTn id="56" dur="500"/>
                                        <p:tgtEl>
                                          <p:spTgt spid="83"/>
                                        </p:tgtEl>
                                      </p:cBhvr>
                                    </p:animEffect>
                                  </p:childTnLst>
                                </p:cTn>
                              </p:par>
                              <p:par>
                                <p:cTn id="57" presetID="5" presetClass="entr" presetSubtype="10" fill="hold" nodeType="withEffect">
                                  <p:stCondLst>
                                    <p:cond delay="0"/>
                                  </p:stCondLst>
                                  <p:childTnLst>
                                    <p:set>
                                      <p:cBhvr>
                                        <p:cTn id="58" dur="1" fill="hold">
                                          <p:stCondLst>
                                            <p:cond delay="0"/>
                                          </p:stCondLst>
                                        </p:cTn>
                                        <p:tgtEl>
                                          <p:spTgt spid="85"/>
                                        </p:tgtEl>
                                        <p:attrNameLst>
                                          <p:attrName>style.visibility</p:attrName>
                                        </p:attrNameLst>
                                      </p:cBhvr>
                                      <p:to>
                                        <p:strVal val="visible"/>
                                      </p:to>
                                    </p:set>
                                    <p:animEffect transition="in" filter="checkerboard(across)">
                                      <p:cBhvr>
                                        <p:cTn id="59" dur="500"/>
                                        <p:tgtEl>
                                          <p:spTgt spid="85"/>
                                        </p:tgtEl>
                                      </p:cBhvr>
                                    </p:animEffect>
                                  </p:childTnLst>
                                </p:cTn>
                              </p:par>
                            </p:childTnLst>
                          </p:cTn>
                        </p:par>
                      </p:childTnLst>
                    </p:cTn>
                  </p:par>
                  <p:par>
                    <p:cTn id="60" fill="hold">
                      <p:stCondLst>
                        <p:cond delay="indefinite"/>
                      </p:stCondLst>
                      <p:childTnLst>
                        <p:par>
                          <p:cTn id="61" fill="hold">
                            <p:stCondLst>
                              <p:cond delay="0"/>
                            </p:stCondLst>
                            <p:childTnLst>
                              <p:par>
                                <p:cTn id="62" presetID="3" presetClass="entr" presetSubtype="10" fill="hold" grpId="0" nodeType="clickEffect">
                                  <p:stCondLst>
                                    <p:cond delay="0"/>
                                  </p:stCondLst>
                                  <p:childTnLst>
                                    <p:set>
                                      <p:cBhvr>
                                        <p:cTn id="63" dur="1" fill="hold">
                                          <p:stCondLst>
                                            <p:cond delay="0"/>
                                          </p:stCondLst>
                                        </p:cTn>
                                        <p:tgtEl>
                                          <p:spTgt spid="86"/>
                                        </p:tgtEl>
                                        <p:attrNameLst>
                                          <p:attrName>style.visibility</p:attrName>
                                        </p:attrNameLst>
                                      </p:cBhvr>
                                      <p:to>
                                        <p:strVal val="visible"/>
                                      </p:to>
                                    </p:set>
                                    <p:animEffect transition="in" filter="blinds(horizontal)">
                                      <p:cBhvr>
                                        <p:cTn id="64" dur="500"/>
                                        <p:tgtEl>
                                          <p:spTgt spid="8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 grpId="0" animBg="1"/>
      <p:bldP spid="64" grpId="0" animBg="1"/>
      <p:bldP spid="81" grpId="0" animBg="1"/>
      <p:bldP spid="82" grpId="0"/>
      <p:bldP spid="83" grpId="0"/>
      <p:bldP spid="86" grpId="0" animBg="1"/>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60648"/>
            <a:ext cx="8229600" cy="868362"/>
          </a:xfrm>
        </p:spPr>
        <p:txBody>
          <a:bodyPr>
            <a:normAutofit fontScale="90000"/>
          </a:bodyPr>
          <a:lstStyle/>
          <a:p>
            <a:r>
              <a:rPr lang="en-US" dirty="0" smtClean="0"/>
              <a:t>Foster B-trees Architecture</a:t>
            </a:r>
            <a:endParaRPr lang="en-US" dirty="0"/>
          </a:p>
        </p:txBody>
      </p:sp>
      <p:sp>
        <p:nvSpPr>
          <p:cNvPr id="4" name="Rectangle 3"/>
          <p:cNvSpPr/>
          <p:nvPr/>
        </p:nvSpPr>
        <p:spPr>
          <a:xfrm>
            <a:off x="5396766" y="979504"/>
            <a:ext cx="1446502" cy="1074209"/>
          </a:xfrm>
          <a:prstGeom prst="rect">
            <a:avLst/>
          </a:prstGeom>
          <a:noFill/>
          <a:ln w="76200">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lIns="91440" tIns="45720" rtlCol="0" anchor="ctr"/>
          <a:lstStyle/>
          <a:p>
            <a:pPr algn="ctr" fontAlgn="auto">
              <a:lnSpc>
                <a:spcPct val="85000"/>
              </a:lnSpc>
              <a:spcBef>
                <a:spcPts val="0"/>
              </a:spcBef>
              <a:spcAft>
                <a:spcPts val="0"/>
              </a:spcAft>
            </a:pPr>
            <a:endParaRPr lang="en-US" sz="2000" dirty="0" smtClean="0">
              <a:solidFill>
                <a:prstClr val="white"/>
              </a:solidFill>
              <a:latin typeface="Franklin Gothic Book"/>
            </a:endParaRPr>
          </a:p>
        </p:txBody>
      </p:sp>
      <p:sp>
        <p:nvSpPr>
          <p:cNvPr id="5" name="Rounded Rectangle 4"/>
          <p:cNvSpPr/>
          <p:nvPr/>
        </p:nvSpPr>
        <p:spPr>
          <a:xfrm>
            <a:off x="5552762" y="1103200"/>
            <a:ext cx="106360" cy="917960"/>
          </a:xfrm>
          <a:prstGeom prst="roundRect">
            <a:avLst/>
          </a:prstGeom>
          <a:solidFill>
            <a:srgbClr val="FFFF0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91440" tIns="45720" rtlCol="0" anchor="ctr"/>
          <a:lstStyle/>
          <a:p>
            <a:pPr algn="ctr" fontAlgn="auto">
              <a:lnSpc>
                <a:spcPct val="85000"/>
              </a:lnSpc>
              <a:spcBef>
                <a:spcPts val="0"/>
              </a:spcBef>
              <a:spcAft>
                <a:spcPts val="0"/>
              </a:spcAft>
            </a:pPr>
            <a:endParaRPr lang="en-US" sz="2000" dirty="0" smtClean="0">
              <a:solidFill>
                <a:prstClr val="white"/>
              </a:solidFill>
              <a:latin typeface="Franklin Gothic Book"/>
            </a:endParaRPr>
          </a:p>
        </p:txBody>
      </p:sp>
      <p:sp>
        <p:nvSpPr>
          <p:cNvPr id="6" name="Rounded Rectangle 5"/>
          <p:cNvSpPr/>
          <p:nvPr/>
        </p:nvSpPr>
        <p:spPr>
          <a:xfrm>
            <a:off x="6070382" y="1109711"/>
            <a:ext cx="106360" cy="917960"/>
          </a:xfrm>
          <a:prstGeom prst="roundRect">
            <a:avLst/>
          </a:prstGeom>
          <a:solidFill>
            <a:schemeClr val="accent1">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91440" tIns="45720" rtlCol="0" anchor="ctr"/>
          <a:lstStyle/>
          <a:p>
            <a:pPr algn="ctr" fontAlgn="auto">
              <a:lnSpc>
                <a:spcPct val="85000"/>
              </a:lnSpc>
              <a:spcBef>
                <a:spcPts val="0"/>
              </a:spcBef>
              <a:spcAft>
                <a:spcPts val="0"/>
              </a:spcAft>
            </a:pPr>
            <a:endParaRPr lang="en-US" sz="2000" dirty="0" smtClean="0">
              <a:solidFill>
                <a:prstClr val="white"/>
              </a:solidFill>
              <a:latin typeface="Franklin Gothic Book"/>
            </a:endParaRPr>
          </a:p>
        </p:txBody>
      </p:sp>
      <p:sp>
        <p:nvSpPr>
          <p:cNvPr id="7" name="Rounded Rectangle 6"/>
          <p:cNvSpPr/>
          <p:nvPr/>
        </p:nvSpPr>
        <p:spPr>
          <a:xfrm>
            <a:off x="6616366" y="1103200"/>
            <a:ext cx="106360" cy="917960"/>
          </a:xfrm>
          <a:prstGeom prst="roundRect">
            <a:avLst/>
          </a:prstGeom>
          <a:solidFill>
            <a:schemeClr val="accent6">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91440" tIns="45720" rtlCol="0" anchor="ctr"/>
          <a:lstStyle/>
          <a:p>
            <a:pPr algn="ctr" fontAlgn="auto">
              <a:lnSpc>
                <a:spcPct val="85000"/>
              </a:lnSpc>
              <a:spcBef>
                <a:spcPts val="0"/>
              </a:spcBef>
              <a:spcAft>
                <a:spcPts val="0"/>
              </a:spcAft>
            </a:pPr>
            <a:endParaRPr lang="en-US" sz="2000" dirty="0" smtClean="0">
              <a:solidFill>
                <a:prstClr val="white"/>
              </a:solidFill>
              <a:latin typeface="Franklin Gothic Book"/>
            </a:endParaRPr>
          </a:p>
        </p:txBody>
      </p:sp>
      <p:sp>
        <p:nvSpPr>
          <p:cNvPr id="8" name="Rectangle 7"/>
          <p:cNvSpPr/>
          <p:nvPr/>
        </p:nvSpPr>
        <p:spPr>
          <a:xfrm>
            <a:off x="3539004" y="2984693"/>
            <a:ext cx="1446502" cy="1074209"/>
          </a:xfrm>
          <a:prstGeom prst="rect">
            <a:avLst/>
          </a:prstGeom>
          <a:noFill/>
          <a:ln w="76200">
            <a:solidFill>
              <a:srgbClr val="FFFF00"/>
            </a:solidFill>
          </a:ln>
          <a:effectLst/>
        </p:spPr>
        <p:style>
          <a:lnRef idx="2">
            <a:schemeClr val="accent1">
              <a:shade val="50000"/>
            </a:schemeClr>
          </a:lnRef>
          <a:fillRef idx="1">
            <a:schemeClr val="accent1"/>
          </a:fillRef>
          <a:effectRef idx="0">
            <a:schemeClr val="accent1"/>
          </a:effectRef>
          <a:fontRef idx="minor">
            <a:schemeClr val="lt1"/>
          </a:fontRef>
        </p:style>
        <p:txBody>
          <a:bodyPr lIns="91440" tIns="45720" rtlCol="0" anchor="ctr"/>
          <a:lstStyle/>
          <a:p>
            <a:pPr algn="ctr" fontAlgn="auto">
              <a:lnSpc>
                <a:spcPct val="85000"/>
              </a:lnSpc>
              <a:spcBef>
                <a:spcPts val="0"/>
              </a:spcBef>
              <a:spcAft>
                <a:spcPts val="0"/>
              </a:spcAft>
            </a:pPr>
            <a:endParaRPr lang="en-US" sz="2000" dirty="0" smtClean="0">
              <a:solidFill>
                <a:prstClr val="white"/>
              </a:solidFill>
              <a:latin typeface="Franklin Gothic Book"/>
            </a:endParaRPr>
          </a:p>
        </p:txBody>
      </p:sp>
      <p:sp>
        <p:nvSpPr>
          <p:cNvPr id="9" name="Rounded Rectangle 8"/>
          <p:cNvSpPr/>
          <p:nvPr/>
        </p:nvSpPr>
        <p:spPr>
          <a:xfrm>
            <a:off x="3758816" y="3069328"/>
            <a:ext cx="106360" cy="917960"/>
          </a:xfrm>
          <a:prstGeom prst="roundRect">
            <a:avLst/>
          </a:prstGeom>
          <a:solidFill>
            <a:schemeClr val="accent3">
              <a:lumMod val="60000"/>
              <a:lumOff val="4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91440" tIns="45720" rtlCol="0" anchor="ctr"/>
          <a:lstStyle/>
          <a:p>
            <a:pPr algn="ctr" fontAlgn="auto">
              <a:lnSpc>
                <a:spcPct val="85000"/>
              </a:lnSpc>
              <a:spcBef>
                <a:spcPts val="0"/>
              </a:spcBef>
              <a:spcAft>
                <a:spcPts val="0"/>
              </a:spcAft>
            </a:pPr>
            <a:endParaRPr lang="en-US" sz="2000" dirty="0" smtClean="0">
              <a:solidFill>
                <a:prstClr val="white"/>
              </a:solidFill>
              <a:latin typeface="Franklin Gothic Book"/>
            </a:endParaRPr>
          </a:p>
        </p:txBody>
      </p:sp>
      <p:sp>
        <p:nvSpPr>
          <p:cNvPr id="10" name="Rounded Rectangle 9"/>
          <p:cNvSpPr/>
          <p:nvPr/>
        </p:nvSpPr>
        <p:spPr>
          <a:xfrm>
            <a:off x="4240983" y="3082349"/>
            <a:ext cx="106360" cy="917960"/>
          </a:xfrm>
          <a:prstGeom prst="roundRect">
            <a:avLst/>
          </a:prstGeom>
          <a:solidFill>
            <a:srgbClr val="FFC00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91440" tIns="45720" rtlCol="0" anchor="ctr"/>
          <a:lstStyle/>
          <a:p>
            <a:pPr algn="ctr" fontAlgn="auto">
              <a:lnSpc>
                <a:spcPct val="85000"/>
              </a:lnSpc>
              <a:spcBef>
                <a:spcPts val="0"/>
              </a:spcBef>
              <a:spcAft>
                <a:spcPts val="0"/>
              </a:spcAft>
            </a:pPr>
            <a:endParaRPr lang="en-US" sz="2000" dirty="0" smtClean="0">
              <a:solidFill>
                <a:prstClr val="white"/>
              </a:solidFill>
              <a:latin typeface="Franklin Gothic Book"/>
            </a:endParaRPr>
          </a:p>
        </p:txBody>
      </p:sp>
      <p:sp>
        <p:nvSpPr>
          <p:cNvPr id="11" name="Rounded Rectangle 10"/>
          <p:cNvSpPr/>
          <p:nvPr/>
        </p:nvSpPr>
        <p:spPr>
          <a:xfrm>
            <a:off x="4701878" y="3075838"/>
            <a:ext cx="106360" cy="917960"/>
          </a:xfrm>
          <a:prstGeom prst="roundRect">
            <a:avLst/>
          </a:prstGeom>
          <a:solidFill>
            <a:srgbClr val="92D05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91440" tIns="45720" rtlCol="0" anchor="ctr"/>
          <a:lstStyle/>
          <a:p>
            <a:pPr algn="ctr" fontAlgn="auto">
              <a:lnSpc>
                <a:spcPct val="85000"/>
              </a:lnSpc>
              <a:spcBef>
                <a:spcPts val="0"/>
              </a:spcBef>
              <a:spcAft>
                <a:spcPts val="0"/>
              </a:spcAft>
            </a:pPr>
            <a:endParaRPr lang="en-US" sz="2000" dirty="0" smtClean="0">
              <a:solidFill>
                <a:prstClr val="white"/>
              </a:solidFill>
              <a:latin typeface="Franklin Gothic Book"/>
            </a:endParaRPr>
          </a:p>
        </p:txBody>
      </p:sp>
      <p:sp>
        <p:nvSpPr>
          <p:cNvPr id="12" name="Rectangle 11"/>
          <p:cNvSpPr/>
          <p:nvPr/>
        </p:nvSpPr>
        <p:spPr>
          <a:xfrm>
            <a:off x="1695424" y="4944311"/>
            <a:ext cx="1446502" cy="1074209"/>
          </a:xfrm>
          <a:prstGeom prst="rect">
            <a:avLst/>
          </a:prstGeom>
          <a:noFill/>
          <a:ln w="76200">
            <a:solidFill>
              <a:schemeClr val="accent3">
                <a:lumMod val="60000"/>
                <a:lumOff val="4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lIns="91440" tIns="45720" rtlCol="0" anchor="ctr"/>
          <a:lstStyle/>
          <a:p>
            <a:pPr algn="ctr" fontAlgn="auto">
              <a:lnSpc>
                <a:spcPct val="85000"/>
              </a:lnSpc>
              <a:spcBef>
                <a:spcPts val="0"/>
              </a:spcBef>
              <a:spcAft>
                <a:spcPts val="0"/>
              </a:spcAft>
            </a:pPr>
            <a:endParaRPr lang="en-US" sz="2000" dirty="0" smtClean="0">
              <a:solidFill>
                <a:prstClr val="white"/>
              </a:solidFill>
              <a:latin typeface="Franklin Gothic Book"/>
            </a:endParaRPr>
          </a:p>
        </p:txBody>
      </p:sp>
      <p:sp>
        <p:nvSpPr>
          <p:cNvPr id="13" name="Rounded Rectangle 12"/>
          <p:cNvSpPr/>
          <p:nvPr/>
        </p:nvSpPr>
        <p:spPr>
          <a:xfrm>
            <a:off x="1915236" y="5022435"/>
            <a:ext cx="106360" cy="917960"/>
          </a:xfrm>
          <a:prstGeom prst="roundRect">
            <a:avLst/>
          </a:prstGeom>
          <a:solidFill>
            <a:schemeClr val="tx2">
              <a:lumMod val="60000"/>
              <a:lumOff val="4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91440" tIns="45720" rtlCol="0" anchor="ctr"/>
          <a:lstStyle/>
          <a:p>
            <a:pPr algn="ctr" fontAlgn="auto">
              <a:lnSpc>
                <a:spcPct val="85000"/>
              </a:lnSpc>
              <a:spcBef>
                <a:spcPts val="0"/>
              </a:spcBef>
              <a:spcAft>
                <a:spcPts val="0"/>
              </a:spcAft>
            </a:pPr>
            <a:endParaRPr lang="en-US" sz="2000" dirty="0" smtClean="0">
              <a:solidFill>
                <a:prstClr val="white"/>
              </a:solidFill>
              <a:latin typeface="Franklin Gothic Book"/>
            </a:endParaRPr>
          </a:p>
        </p:txBody>
      </p:sp>
      <p:sp>
        <p:nvSpPr>
          <p:cNvPr id="14" name="Rounded Rectangle 13"/>
          <p:cNvSpPr/>
          <p:nvPr/>
        </p:nvSpPr>
        <p:spPr>
          <a:xfrm>
            <a:off x="2103848" y="5022435"/>
            <a:ext cx="106360" cy="917960"/>
          </a:xfrm>
          <a:prstGeom prst="roundRect">
            <a:avLst/>
          </a:prstGeom>
          <a:solidFill>
            <a:schemeClr val="tx2">
              <a:lumMod val="60000"/>
              <a:lumOff val="4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91440" tIns="45720" rtlCol="0" anchor="ctr"/>
          <a:lstStyle/>
          <a:p>
            <a:pPr algn="ctr" fontAlgn="auto">
              <a:lnSpc>
                <a:spcPct val="85000"/>
              </a:lnSpc>
              <a:spcBef>
                <a:spcPts val="0"/>
              </a:spcBef>
              <a:spcAft>
                <a:spcPts val="0"/>
              </a:spcAft>
            </a:pPr>
            <a:endParaRPr lang="en-US" sz="2000" dirty="0" smtClean="0">
              <a:solidFill>
                <a:prstClr val="white"/>
              </a:solidFill>
              <a:latin typeface="Franklin Gothic Book"/>
            </a:endParaRPr>
          </a:p>
        </p:txBody>
      </p:sp>
      <p:sp>
        <p:nvSpPr>
          <p:cNvPr id="15" name="Rounded Rectangle 14"/>
          <p:cNvSpPr/>
          <p:nvPr/>
        </p:nvSpPr>
        <p:spPr>
          <a:xfrm>
            <a:off x="2292460" y="5022435"/>
            <a:ext cx="106360" cy="917960"/>
          </a:xfrm>
          <a:prstGeom prst="roundRect">
            <a:avLst/>
          </a:prstGeom>
          <a:solidFill>
            <a:schemeClr val="tx2">
              <a:lumMod val="60000"/>
              <a:lumOff val="4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91440" tIns="45720" rtlCol="0" anchor="ctr"/>
          <a:lstStyle/>
          <a:p>
            <a:pPr algn="ctr" fontAlgn="auto">
              <a:lnSpc>
                <a:spcPct val="85000"/>
              </a:lnSpc>
              <a:spcBef>
                <a:spcPts val="0"/>
              </a:spcBef>
              <a:spcAft>
                <a:spcPts val="0"/>
              </a:spcAft>
            </a:pPr>
            <a:endParaRPr lang="en-US" sz="2000" dirty="0" smtClean="0">
              <a:solidFill>
                <a:prstClr val="white"/>
              </a:solidFill>
              <a:latin typeface="Franklin Gothic Book"/>
            </a:endParaRPr>
          </a:p>
        </p:txBody>
      </p:sp>
      <p:sp>
        <p:nvSpPr>
          <p:cNvPr id="16" name="Rounded Rectangle 15"/>
          <p:cNvSpPr/>
          <p:nvPr/>
        </p:nvSpPr>
        <p:spPr>
          <a:xfrm>
            <a:off x="2523617" y="5022435"/>
            <a:ext cx="106360" cy="917960"/>
          </a:xfrm>
          <a:prstGeom prst="roundRect">
            <a:avLst/>
          </a:prstGeom>
          <a:noFill/>
          <a:ln w="60325">
            <a:solidFill>
              <a:srgbClr val="FF0000"/>
            </a:solid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lIns="91440" tIns="45720" rtlCol="0" anchor="ctr"/>
          <a:lstStyle/>
          <a:p>
            <a:pPr algn="ctr" fontAlgn="auto">
              <a:lnSpc>
                <a:spcPct val="85000"/>
              </a:lnSpc>
              <a:spcBef>
                <a:spcPts val="0"/>
              </a:spcBef>
              <a:spcAft>
                <a:spcPts val="0"/>
              </a:spcAft>
            </a:pPr>
            <a:endParaRPr lang="en-US" sz="2000" dirty="0" smtClean="0">
              <a:solidFill>
                <a:prstClr val="white"/>
              </a:solidFill>
              <a:latin typeface="Franklin Gothic Book"/>
            </a:endParaRPr>
          </a:p>
        </p:txBody>
      </p:sp>
      <p:sp>
        <p:nvSpPr>
          <p:cNvPr id="17" name="Rounded Rectangle 16"/>
          <p:cNvSpPr/>
          <p:nvPr/>
        </p:nvSpPr>
        <p:spPr>
          <a:xfrm>
            <a:off x="2712230" y="5022435"/>
            <a:ext cx="106360" cy="917960"/>
          </a:xfrm>
          <a:prstGeom prst="roundRect">
            <a:avLst/>
          </a:prstGeom>
          <a:noFill/>
          <a:ln w="60325">
            <a:solidFill>
              <a:srgbClr val="FF0000"/>
            </a:solid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lIns="91440" tIns="45720" rtlCol="0" anchor="ctr"/>
          <a:lstStyle/>
          <a:p>
            <a:pPr algn="ctr" fontAlgn="auto">
              <a:lnSpc>
                <a:spcPct val="85000"/>
              </a:lnSpc>
              <a:spcBef>
                <a:spcPts val="0"/>
              </a:spcBef>
              <a:spcAft>
                <a:spcPts val="0"/>
              </a:spcAft>
            </a:pPr>
            <a:endParaRPr lang="en-US" sz="2000" dirty="0" smtClean="0">
              <a:solidFill>
                <a:prstClr val="white"/>
              </a:solidFill>
              <a:latin typeface="Franklin Gothic Book"/>
            </a:endParaRPr>
          </a:p>
        </p:txBody>
      </p:sp>
      <p:sp>
        <p:nvSpPr>
          <p:cNvPr id="18" name="Rounded Rectangle 17"/>
          <p:cNvSpPr/>
          <p:nvPr/>
        </p:nvSpPr>
        <p:spPr>
          <a:xfrm>
            <a:off x="2900842" y="5022435"/>
            <a:ext cx="106360" cy="917960"/>
          </a:xfrm>
          <a:prstGeom prst="roundRect">
            <a:avLst/>
          </a:prstGeom>
          <a:noFill/>
          <a:ln w="60325">
            <a:solidFill>
              <a:srgbClr val="FF0000"/>
            </a:solid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lIns="91440" tIns="45720" rtlCol="0" anchor="ctr"/>
          <a:lstStyle/>
          <a:p>
            <a:pPr algn="ctr" fontAlgn="auto">
              <a:lnSpc>
                <a:spcPct val="85000"/>
              </a:lnSpc>
              <a:spcBef>
                <a:spcPts val="0"/>
              </a:spcBef>
              <a:spcAft>
                <a:spcPts val="0"/>
              </a:spcAft>
            </a:pPr>
            <a:endParaRPr lang="en-US" sz="2000" dirty="0" smtClean="0">
              <a:solidFill>
                <a:prstClr val="white"/>
              </a:solidFill>
              <a:latin typeface="Franklin Gothic Book"/>
            </a:endParaRPr>
          </a:p>
        </p:txBody>
      </p:sp>
      <p:sp>
        <p:nvSpPr>
          <p:cNvPr id="23" name="Rectangle 22"/>
          <p:cNvSpPr/>
          <p:nvPr/>
        </p:nvSpPr>
        <p:spPr>
          <a:xfrm>
            <a:off x="6843268" y="4905248"/>
            <a:ext cx="1446502" cy="1074209"/>
          </a:xfrm>
          <a:prstGeom prst="rect">
            <a:avLst/>
          </a:prstGeom>
          <a:noFill/>
          <a:ln w="76200">
            <a:solidFill>
              <a:srgbClr val="FFC000"/>
            </a:solidFill>
          </a:ln>
          <a:effectLst/>
        </p:spPr>
        <p:style>
          <a:lnRef idx="2">
            <a:schemeClr val="accent1">
              <a:shade val="50000"/>
            </a:schemeClr>
          </a:lnRef>
          <a:fillRef idx="1">
            <a:schemeClr val="accent1"/>
          </a:fillRef>
          <a:effectRef idx="0">
            <a:schemeClr val="accent1"/>
          </a:effectRef>
          <a:fontRef idx="minor">
            <a:schemeClr val="lt1"/>
          </a:fontRef>
        </p:style>
        <p:txBody>
          <a:bodyPr lIns="91440" tIns="45720" rtlCol="0" anchor="ctr"/>
          <a:lstStyle/>
          <a:p>
            <a:pPr algn="ctr" fontAlgn="auto">
              <a:lnSpc>
                <a:spcPct val="85000"/>
              </a:lnSpc>
              <a:spcBef>
                <a:spcPts val="0"/>
              </a:spcBef>
              <a:spcAft>
                <a:spcPts val="0"/>
              </a:spcAft>
            </a:pPr>
            <a:endParaRPr lang="en-US" sz="2000" dirty="0" smtClean="0">
              <a:solidFill>
                <a:prstClr val="white"/>
              </a:solidFill>
              <a:latin typeface="Franklin Gothic Book"/>
            </a:endParaRPr>
          </a:p>
        </p:txBody>
      </p:sp>
      <p:sp>
        <p:nvSpPr>
          <p:cNvPr id="24" name="Rounded Rectangle 23"/>
          <p:cNvSpPr/>
          <p:nvPr/>
        </p:nvSpPr>
        <p:spPr>
          <a:xfrm>
            <a:off x="7063079" y="4983373"/>
            <a:ext cx="106360" cy="917960"/>
          </a:xfrm>
          <a:prstGeom prst="roundRect">
            <a:avLst/>
          </a:prstGeom>
          <a:solidFill>
            <a:schemeClr val="tx2">
              <a:lumMod val="60000"/>
              <a:lumOff val="4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91440" tIns="45720" rtlCol="0" anchor="ctr"/>
          <a:lstStyle/>
          <a:p>
            <a:pPr algn="ctr" fontAlgn="auto">
              <a:lnSpc>
                <a:spcPct val="85000"/>
              </a:lnSpc>
              <a:spcBef>
                <a:spcPts val="0"/>
              </a:spcBef>
              <a:spcAft>
                <a:spcPts val="0"/>
              </a:spcAft>
            </a:pPr>
            <a:endParaRPr lang="en-US" sz="2000" dirty="0" smtClean="0">
              <a:solidFill>
                <a:prstClr val="white"/>
              </a:solidFill>
              <a:latin typeface="Franklin Gothic Book"/>
            </a:endParaRPr>
          </a:p>
        </p:txBody>
      </p:sp>
      <p:sp>
        <p:nvSpPr>
          <p:cNvPr id="25" name="Rounded Rectangle 24"/>
          <p:cNvSpPr/>
          <p:nvPr/>
        </p:nvSpPr>
        <p:spPr>
          <a:xfrm>
            <a:off x="7440304" y="4983373"/>
            <a:ext cx="106360" cy="917960"/>
          </a:xfrm>
          <a:prstGeom prst="roundRect">
            <a:avLst/>
          </a:prstGeom>
          <a:solidFill>
            <a:schemeClr val="tx2">
              <a:lumMod val="60000"/>
              <a:lumOff val="4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91440" tIns="45720" rtlCol="0" anchor="ctr"/>
          <a:lstStyle/>
          <a:p>
            <a:pPr algn="ctr" fontAlgn="auto">
              <a:lnSpc>
                <a:spcPct val="85000"/>
              </a:lnSpc>
              <a:spcBef>
                <a:spcPts val="0"/>
              </a:spcBef>
              <a:spcAft>
                <a:spcPts val="0"/>
              </a:spcAft>
            </a:pPr>
            <a:endParaRPr lang="en-US" sz="2000" dirty="0" smtClean="0">
              <a:solidFill>
                <a:prstClr val="white"/>
              </a:solidFill>
              <a:latin typeface="Franklin Gothic Book"/>
            </a:endParaRPr>
          </a:p>
        </p:txBody>
      </p:sp>
      <p:sp>
        <p:nvSpPr>
          <p:cNvPr id="26" name="Rounded Rectangle 25"/>
          <p:cNvSpPr/>
          <p:nvPr/>
        </p:nvSpPr>
        <p:spPr>
          <a:xfrm>
            <a:off x="8006142" y="4983373"/>
            <a:ext cx="106360" cy="917960"/>
          </a:xfrm>
          <a:prstGeom prst="roundRect">
            <a:avLst/>
          </a:prstGeom>
          <a:solidFill>
            <a:schemeClr val="tx2">
              <a:lumMod val="60000"/>
              <a:lumOff val="4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91440" tIns="45720" rtlCol="0" anchor="ctr"/>
          <a:lstStyle/>
          <a:p>
            <a:pPr algn="ctr" fontAlgn="auto">
              <a:lnSpc>
                <a:spcPct val="85000"/>
              </a:lnSpc>
              <a:spcBef>
                <a:spcPts val="0"/>
              </a:spcBef>
              <a:spcAft>
                <a:spcPts val="0"/>
              </a:spcAft>
            </a:pPr>
            <a:endParaRPr lang="en-US" sz="2000" dirty="0" smtClean="0">
              <a:solidFill>
                <a:prstClr val="white"/>
              </a:solidFill>
              <a:latin typeface="Franklin Gothic Book"/>
            </a:endParaRPr>
          </a:p>
        </p:txBody>
      </p:sp>
      <p:cxnSp>
        <p:nvCxnSpPr>
          <p:cNvPr id="27" name="Curved Connector 26"/>
          <p:cNvCxnSpPr>
            <a:stCxn id="18" idx="3"/>
            <a:endCxn id="28" idx="1"/>
          </p:cNvCxnSpPr>
          <p:nvPr/>
        </p:nvCxnSpPr>
        <p:spPr>
          <a:xfrm>
            <a:off x="3007202" y="5481415"/>
            <a:ext cx="1028151" cy="263669"/>
          </a:xfrm>
          <a:prstGeom prst="curvedConnector3">
            <a:avLst>
              <a:gd name="adj1" fmla="val 50000"/>
            </a:avLst>
          </a:prstGeom>
          <a:ln w="4127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8" name="Rectangle 27"/>
          <p:cNvSpPr/>
          <p:nvPr/>
        </p:nvSpPr>
        <p:spPr>
          <a:xfrm>
            <a:off x="4035353" y="5660450"/>
            <a:ext cx="255265" cy="169269"/>
          </a:xfrm>
          <a:prstGeom prst="rect">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lIns="91440" tIns="45720" rtlCol="0" anchor="ctr"/>
          <a:lstStyle/>
          <a:p>
            <a:pPr algn="ctr" fontAlgn="auto">
              <a:lnSpc>
                <a:spcPct val="85000"/>
              </a:lnSpc>
              <a:spcBef>
                <a:spcPts val="0"/>
              </a:spcBef>
              <a:spcAft>
                <a:spcPts val="0"/>
              </a:spcAft>
            </a:pPr>
            <a:endParaRPr lang="en-US" sz="2000" dirty="0" smtClean="0">
              <a:solidFill>
                <a:prstClr val="white"/>
              </a:solidFill>
              <a:latin typeface="Franklin Gothic Book"/>
            </a:endParaRPr>
          </a:p>
        </p:txBody>
      </p:sp>
      <p:cxnSp>
        <p:nvCxnSpPr>
          <p:cNvPr id="29" name="Straight Connector 28"/>
          <p:cNvCxnSpPr>
            <a:stCxn id="5" idx="2"/>
            <a:endCxn id="8" idx="0"/>
          </p:cNvCxnSpPr>
          <p:nvPr/>
        </p:nvCxnSpPr>
        <p:spPr>
          <a:xfrm rot="5400000">
            <a:off x="4452332" y="1831084"/>
            <a:ext cx="963533" cy="1343687"/>
          </a:xfrm>
          <a:prstGeom prst="line">
            <a:avLst/>
          </a:prstGeom>
          <a:ln w="254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30" name="Straight Connector 29"/>
          <p:cNvCxnSpPr>
            <a:stCxn id="9" idx="2"/>
            <a:endCxn id="12" idx="0"/>
          </p:cNvCxnSpPr>
          <p:nvPr/>
        </p:nvCxnSpPr>
        <p:spPr>
          <a:xfrm rot="5400000">
            <a:off x="2636824" y="3769139"/>
            <a:ext cx="957022" cy="1393321"/>
          </a:xfrm>
          <a:prstGeom prst="line">
            <a:avLst/>
          </a:prstGeom>
          <a:ln w="254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a:stCxn id="10" idx="2"/>
            <a:endCxn id="23" idx="0"/>
          </p:cNvCxnSpPr>
          <p:nvPr/>
        </p:nvCxnSpPr>
        <p:spPr>
          <a:xfrm rot="16200000" flipH="1">
            <a:off x="5477871" y="2816601"/>
            <a:ext cx="904940" cy="3272355"/>
          </a:xfrm>
          <a:prstGeom prst="line">
            <a:avLst/>
          </a:prstGeom>
          <a:ln w="254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a:stCxn id="6" idx="2"/>
          </p:cNvCxnSpPr>
          <p:nvPr/>
        </p:nvCxnSpPr>
        <p:spPr>
          <a:xfrm rot="16200000" flipH="1">
            <a:off x="6811275" y="1339958"/>
            <a:ext cx="833326" cy="2208751"/>
          </a:xfrm>
          <a:prstGeom prst="line">
            <a:avLst/>
          </a:prstGeom>
          <a:ln w="254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grpSp>
        <p:nvGrpSpPr>
          <p:cNvPr id="33" name="Group 32"/>
          <p:cNvGrpSpPr/>
          <p:nvPr/>
        </p:nvGrpSpPr>
        <p:grpSpPr>
          <a:xfrm flipH="1">
            <a:off x="1284164" y="3844060"/>
            <a:ext cx="497923" cy="1367175"/>
            <a:chOff x="-6355080" y="9230360"/>
            <a:chExt cx="1754292" cy="6207760"/>
          </a:xfrm>
        </p:grpSpPr>
        <p:grpSp>
          <p:nvGrpSpPr>
            <p:cNvPr id="34" name="Group 440"/>
            <p:cNvGrpSpPr/>
            <p:nvPr/>
          </p:nvGrpSpPr>
          <p:grpSpPr>
            <a:xfrm>
              <a:off x="-6355080" y="11628120"/>
              <a:ext cx="799252" cy="3810000"/>
              <a:chOff x="-6355080" y="11628120"/>
              <a:chExt cx="799252" cy="3810000"/>
            </a:xfrm>
          </p:grpSpPr>
          <p:sp>
            <p:nvSpPr>
              <p:cNvPr id="46" name="Parallelogram 45"/>
              <p:cNvSpPr/>
              <p:nvPr/>
            </p:nvSpPr>
            <p:spPr>
              <a:xfrm>
                <a:off x="-6355080" y="11628120"/>
                <a:ext cx="777240" cy="411480"/>
              </a:xfrm>
              <a:prstGeom prst="parallelogram">
                <a:avLst>
                  <a:gd name="adj" fmla="val 40000"/>
                </a:avLst>
              </a:prstGeom>
              <a:noFill/>
              <a:ln w="63500">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lIns="91440" tIns="45720" rtlCol="0" anchor="ctr"/>
              <a:lstStyle/>
              <a:p>
                <a:pPr algn="ctr" fontAlgn="auto">
                  <a:lnSpc>
                    <a:spcPct val="85000"/>
                  </a:lnSpc>
                  <a:spcBef>
                    <a:spcPts val="0"/>
                  </a:spcBef>
                  <a:spcAft>
                    <a:spcPts val="0"/>
                  </a:spcAft>
                </a:pPr>
                <a:endParaRPr lang="en-US" sz="2000" dirty="0" smtClean="0">
                  <a:solidFill>
                    <a:prstClr val="white"/>
                  </a:solidFill>
                  <a:latin typeface="Franklin Gothic Book"/>
                </a:endParaRPr>
              </a:p>
            </p:txBody>
          </p:sp>
          <p:sp>
            <p:nvSpPr>
              <p:cNvPr id="47" name="Rectangle 46"/>
              <p:cNvSpPr/>
              <p:nvPr/>
            </p:nvSpPr>
            <p:spPr>
              <a:xfrm>
                <a:off x="-6355080" y="12024360"/>
                <a:ext cx="640080" cy="3413760"/>
              </a:xfrm>
              <a:prstGeom prst="rect">
                <a:avLst/>
              </a:prstGeom>
              <a:noFill/>
              <a:ln w="63500">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lIns="91440" tIns="45720" rtlCol="0" anchor="ctr"/>
              <a:lstStyle/>
              <a:p>
                <a:pPr algn="ctr" fontAlgn="auto">
                  <a:lnSpc>
                    <a:spcPct val="85000"/>
                  </a:lnSpc>
                  <a:spcBef>
                    <a:spcPts val="0"/>
                  </a:spcBef>
                  <a:spcAft>
                    <a:spcPts val="0"/>
                  </a:spcAft>
                </a:pPr>
                <a:endParaRPr lang="en-US" sz="2000" dirty="0" smtClean="0">
                  <a:solidFill>
                    <a:prstClr val="white"/>
                  </a:solidFill>
                  <a:latin typeface="Franklin Gothic Book"/>
                </a:endParaRPr>
              </a:p>
            </p:txBody>
          </p:sp>
          <p:sp>
            <p:nvSpPr>
              <p:cNvPr id="48" name="Freeform 47"/>
              <p:cNvSpPr/>
              <p:nvPr/>
            </p:nvSpPr>
            <p:spPr>
              <a:xfrm>
                <a:off x="-5715001" y="11643360"/>
                <a:ext cx="159173" cy="3764280"/>
              </a:xfrm>
              <a:custGeom>
                <a:avLst/>
                <a:gdLst>
                  <a:gd name="connsiteX0" fmla="*/ 182880 w 228600"/>
                  <a:gd name="connsiteY0" fmla="*/ 0 h 3825240"/>
                  <a:gd name="connsiteX1" fmla="*/ 45720 w 228600"/>
                  <a:gd name="connsiteY1" fmla="*/ 365760 h 3825240"/>
                  <a:gd name="connsiteX2" fmla="*/ 0 w 228600"/>
                  <a:gd name="connsiteY2" fmla="*/ 3825240 h 3825240"/>
                  <a:gd name="connsiteX3" fmla="*/ 228600 w 228600"/>
                  <a:gd name="connsiteY3" fmla="*/ 3520440 h 3825240"/>
                  <a:gd name="connsiteX4" fmla="*/ 182880 w 228600"/>
                  <a:gd name="connsiteY4" fmla="*/ 0 h 3825240"/>
                  <a:gd name="connsiteX0" fmla="*/ 233680 w 233680"/>
                  <a:gd name="connsiteY0" fmla="*/ 0 h 3804920"/>
                  <a:gd name="connsiteX1" fmla="*/ 45720 w 233680"/>
                  <a:gd name="connsiteY1" fmla="*/ 345440 h 3804920"/>
                  <a:gd name="connsiteX2" fmla="*/ 0 w 233680"/>
                  <a:gd name="connsiteY2" fmla="*/ 3804920 h 3804920"/>
                  <a:gd name="connsiteX3" fmla="*/ 228600 w 233680"/>
                  <a:gd name="connsiteY3" fmla="*/ 3500120 h 3804920"/>
                  <a:gd name="connsiteX4" fmla="*/ 233680 w 233680"/>
                  <a:gd name="connsiteY4" fmla="*/ 0 h 3804920"/>
                  <a:gd name="connsiteX0" fmla="*/ 233680 w 233680"/>
                  <a:gd name="connsiteY0" fmla="*/ 0 h 3804920"/>
                  <a:gd name="connsiteX1" fmla="*/ 45720 w 233680"/>
                  <a:gd name="connsiteY1" fmla="*/ 345440 h 3804920"/>
                  <a:gd name="connsiteX2" fmla="*/ 0 w 233680"/>
                  <a:gd name="connsiteY2" fmla="*/ 3804920 h 3804920"/>
                  <a:gd name="connsiteX3" fmla="*/ 218440 w 233680"/>
                  <a:gd name="connsiteY3" fmla="*/ 3418840 h 3804920"/>
                  <a:gd name="connsiteX4" fmla="*/ 233680 w 233680"/>
                  <a:gd name="connsiteY4" fmla="*/ 0 h 3804920"/>
                  <a:gd name="connsiteX0" fmla="*/ 172720 w 220133"/>
                  <a:gd name="connsiteY0" fmla="*/ 0 h 3804920"/>
                  <a:gd name="connsiteX1" fmla="*/ 45720 w 220133"/>
                  <a:gd name="connsiteY1" fmla="*/ 345440 h 3804920"/>
                  <a:gd name="connsiteX2" fmla="*/ 0 w 220133"/>
                  <a:gd name="connsiteY2" fmla="*/ 3804920 h 3804920"/>
                  <a:gd name="connsiteX3" fmla="*/ 218440 w 220133"/>
                  <a:gd name="connsiteY3" fmla="*/ 3418840 h 3804920"/>
                  <a:gd name="connsiteX4" fmla="*/ 172720 w 220133"/>
                  <a:gd name="connsiteY4" fmla="*/ 0 h 3804920"/>
                  <a:gd name="connsiteX0" fmla="*/ 182880 w 220133"/>
                  <a:gd name="connsiteY0" fmla="*/ 0 h 3855720"/>
                  <a:gd name="connsiteX1" fmla="*/ 45720 w 220133"/>
                  <a:gd name="connsiteY1" fmla="*/ 396240 h 3855720"/>
                  <a:gd name="connsiteX2" fmla="*/ 0 w 220133"/>
                  <a:gd name="connsiteY2" fmla="*/ 3855720 h 3855720"/>
                  <a:gd name="connsiteX3" fmla="*/ 218440 w 220133"/>
                  <a:gd name="connsiteY3" fmla="*/ 3469640 h 3855720"/>
                  <a:gd name="connsiteX4" fmla="*/ 182880 w 220133"/>
                  <a:gd name="connsiteY4" fmla="*/ 0 h 3855720"/>
                  <a:gd name="connsiteX0" fmla="*/ 172720 w 220133"/>
                  <a:gd name="connsiteY0" fmla="*/ 0 h 3815080"/>
                  <a:gd name="connsiteX1" fmla="*/ 45720 w 220133"/>
                  <a:gd name="connsiteY1" fmla="*/ 355600 h 3815080"/>
                  <a:gd name="connsiteX2" fmla="*/ 0 w 220133"/>
                  <a:gd name="connsiteY2" fmla="*/ 3815080 h 3815080"/>
                  <a:gd name="connsiteX3" fmla="*/ 218440 w 220133"/>
                  <a:gd name="connsiteY3" fmla="*/ 3429000 h 3815080"/>
                  <a:gd name="connsiteX4" fmla="*/ 172720 w 220133"/>
                  <a:gd name="connsiteY4" fmla="*/ 0 h 3815080"/>
                  <a:gd name="connsiteX0" fmla="*/ 172720 w 189653"/>
                  <a:gd name="connsiteY0" fmla="*/ 0 h 3815080"/>
                  <a:gd name="connsiteX1" fmla="*/ 45720 w 189653"/>
                  <a:gd name="connsiteY1" fmla="*/ 355600 h 3815080"/>
                  <a:gd name="connsiteX2" fmla="*/ 0 w 189653"/>
                  <a:gd name="connsiteY2" fmla="*/ 3815080 h 3815080"/>
                  <a:gd name="connsiteX3" fmla="*/ 187960 w 189653"/>
                  <a:gd name="connsiteY3" fmla="*/ 3479800 h 3815080"/>
                  <a:gd name="connsiteX4" fmla="*/ 172720 w 189653"/>
                  <a:gd name="connsiteY4" fmla="*/ 0 h 3815080"/>
                  <a:gd name="connsiteX0" fmla="*/ 142240 w 159173"/>
                  <a:gd name="connsiteY0" fmla="*/ 0 h 3764280"/>
                  <a:gd name="connsiteX1" fmla="*/ 15240 w 159173"/>
                  <a:gd name="connsiteY1" fmla="*/ 355600 h 3764280"/>
                  <a:gd name="connsiteX2" fmla="*/ 0 w 159173"/>
                  <a:gd name="connsiteY2" fmla="*/ 3764280 h 3764280"/>
                  <a:gd name="connsiteX3" fmla="*/ 157480 w 159173"/>
                  <a:gd name="connsiteY3" fmla="*/ 3479800 h 3764280"/>
                  <a:gd name="connsiteX4" fmla="*/ 142240 w 159173"/>
                  <a:gd name="connsiteY4" fmla="*/ 0 h 3764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9173" h="3764280">
                    <a:moveTo>
                      <a:pt x="142240" y="0"/>
                    </a:moveTo>
                    <a:lnTo>
                      <a:pt x="15240" y="355600"/>
                    </a:lnTo>
                    <a:lnTo>
                      <a:pt x="0" y="3764280"/>
                    </a:lnTo>
                    <a:lnTo>
                      <a:pt x="157480" y="3479800"/>
                    </a:lnTo>
                    <a:cubicBezTo>
                      <a:pt x="159173" y="2313093"/>
                      <a:pt x="140547" y="1166707"/>
                      <a:pt x="142240" y="0"/>
                    </a:cubicBezTo>
                    <a:close/>
                  </a:path>
                </a:pathLst>
              </a:custGeom>
              <a:noFill/>
              <a:ln w="63500">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lIns="91440" tIns="45720" rtlCol="0" anchor="ctr"/>
              <a:lstStyle/>
              <a:p>
                <a:pPr algn="ctr" fontAlgn="auto">
                  <a:lnSpc>
                    <a:spcPct val="85000"/>
                  </a:lnSpc>
                  <a:spcBef>
                    <a:spcPts val="0"/>
                  </a:spcBef>
                  <a:spcAft>
                    <a:spcPts val="0"/>
                  </a:spcAft>
                </a:pPr>
                <a:endParaRPr lang="en-US" sz="2000" dirty="0" smtClean="0">
                  <a:solidFill>
                    <a:prstClr val="white"/>
                  </a:solidFill>
                  <a:latin typeface="Franklin Gothic Book"/>
                </a:endParaRPr>
              </a:p>
            </p:txBody>
          </p:sp>
        </p:grpSp>
        <p:grpSp>
          <p:nvGrpSpPr>
            <p:cNvPr id="35" name="Group 441"/>
            <p:cNvGrpSpPr/>
            <p:nvPr/>
          </p:nvGrpSpPr>
          <p:grpSpPr>
            <a:xfrm>
              <a:off x="-5400040" y="9230360"/>
              <a:ext cx="799252" cy="3810000"/>
              <a:chOff x="-6355080" y="11628120"/>
              <a:chExt cx="799252" cy="3810000"/>
            </a:xfrm>
          </p:grpSpPr>
          <p:sp>
            <p:nvSpPr>
              <p:cNvPr id="43" name="Parallelogram 42"/>
              <p:cNvSpPr/>
              <p:nvPr/>
            </p:nvSpPr>
            <p:spPr>
              <a:xfrm>
                <a:off x="-6355080" y="11628120"/>
                <a:ext cx="777240" cy="411480"/>
              </a:xfrm>
              <a:prstGeom prst="parallelogram">
                <a:avLst>
                  <a:gd name="adj" fmla="val 40000"/>
                </a:avLst>
              </a:prstGeom>
              <a:noFill/>
              <a:ln w="63500">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lIns="91440" tIns="45720" rtlCol="0" anchor="ctr"/>
              <a:lstStyle/>
              <a:p>
                <a:pPr algn="ctr" fontAlgn="auto">
                  <a:lnSpc>
                    <a:spcPct val="85000"/>
                  </a:lnSpc>
                  <a:spcBef>
                    <a:spcPts val="0"/>
                  </a:spcBef>
                  <a:spcAft>
                    <a:spcPts val="0"/>
                  </a:spcAft>
                </a:pPr>
                <a:endParaRPr lang="en-US" sz="2000" dirty="0" smtClean="0">
                  <a:solidFill>
                    <a:prstClr val="white"/>
                  </a:solidFill>
                  <a:latin typeface="Franklin Gothic Book"/>
                </a:endParaRPr>
              </a:p>
            </p:txBody>
          </p:sp>
          <p:sp>
            <p:nvSpPr>
              <p:cNvPr id="44" name="Rectangle 43"/>
              <p:cNvSpPr/>
              <p:nvPr/>
            </p:nvSpPr>
            <p:spPr>
              <a:xfrm>
                <a:off x="-6355080" y="12024360"/>
                <a:ext cx="640080" cy="3413760"/>
              </a:xfrm>
              <a:prstGeom prst="rect">
                <a:avLst/>
              </a:prstGeom>
              <a:noFill/>
              <a:ln w="63500">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lIns="91440" tIns="45720" rtlCol="0" anchor="ctr"/>
              <a:lstStyle/>
              <a:p>
                <a:pPr algn="ctr" fontAlgn="auto">
                  <a:lnSpc>
                    <a:spcPct val="85000"/>
                  </a:lnSpc>
                  <a:spcBef>
                    <a:spcPts val="0"/>
                  </a:spcBef>
                  <a:spcAft>
                    <a:spcPts val="0"/>
                  </a:spcAft>
                </a:pPr>
                <a:endParaRPr lang="en-US" sz="2000" dirty="0" smtClean="0">
                  <a:solidFill>
                    <a:prstClr val="white"/>
                  </a:solidFill>
                  <a:latin typeface="Franklin Gothic Book"/>
                </a:endParaRPr>
              </a:p>
            </p:txBody>
          </p:sp>
          <p:sp>
            <p:nvSpPr>
              <p:cNvPr id="45" name="Freeform 44"/>
              <p:cNvSpPr/>
              <p:nvPr/>
            </p:nvSpPr>
            <p:spPr>
              <a:xfrm>
                <a:off x="-5715001" y="11643360"/>
                <a:ext cx="159173" cy="3764280"/>
              </a:xfrm>
              <a:custGeom>
                <a:avLst/>
                <a:gdLst>
                  <a:gd name="connsiteX0" fmla="*/ 182880 w 228600"/>
                  <a:gd name="connsiteY0" fmla="*/ 0 h 3825240"/>
                  <a:gd name="connsiteX1" fmla="*/ 45720 w 228600"/>
                  <a:gd name="connsiteY1" fmla="*/ 365760 h 3825240"/>
                  <a:gd name="connsiteX2" fmla="*/ 0 w 228600"/>
                  <a:gd name="connsiteY2" fmla="*/ 3825240 h 3825240"/>
                  <a:gd name="connsiteX3" fmla="*/ 228600 w 228600"/>
                  <a:gd name="connsiteY3" fmla="*/ 3520440 h 3825240"/>
                  <a:gd name="connsiteX4" fmla="*/ 182880 w 228600"/>
                  <a:gd name="connsiteY4" fmla="*/ 0 h 3825240"/>
                  <a:gd name="connsiteX0" fmla="*/ 233680 w 233680"/>
                  <a:gd name="connsiteY0" fmla="*/ 0 h 3804920"/>
                  <a:gd name="connsiteX1" fmla="*/ 45720 w 233680"/>
                  <a:gd name="connsiteY1" fmla="*/ 345440 h 3804920"/>
                  <a:gd name="connsiteX2" fmla="*/ 0 w 233680"/>
                  <a:gd name="connsiteY2" fmla="*/ 3804920 h 3804920"/>
                  <a:gd name="connsiteX3" fmla="*/ 228600 w 233680"/>
                  <a:gd name="connsiteY3" fmla="*/ 3500120 h 3804920"/>
                  <a:gd name="connsiteX4" fmla="*/ 233680 w 233680"/>
                  <a:gd name="connsiteY4" fmla="*/ 0 h 3804920"/>
                  <a:gd name="connsiteX0" fmla="*/ 233680 w 233680"/>
                  <a:gd name="connsiteY0" fmla="*/ 0 h 3804920"/>
                  <a:gd name="connsiteX1" fmla="*/ 45720 w 233680"/>
                  <a:gd name="connsiteY1" fmla="*/ 345440 h 3804920"/>
                  <a:gd name="connsiteX2" fmla="*/ 0 w 233680"/>
                  <a:gd name="connsiteY2" fmla="*/ 3804920 h 3804920"/>
                  <a:gd name="connsiteX3" fmla="*/ 218440 w 233680"/>
                  <a:gd name="connsiteY3" fmla="*/ 3418840 h 3804920"/>
                  <a:gd name="connsiteX4" fmla="*/ 233680 w 233680"/>
                  <a:gd name="connsiteY4" fmla="*/ 0 h 3804920"/>
                  <a:gd name="connsiteX0" fmla="*/ 172720 w 220133"/>
                  <a:gd name="connsiteY0" fmla="*/ 0 h 3804920"/>
                  <a:gd name="connsiteX1" fmla="*/ 45720 w 220133"/>
                  <a:gd name="connsiteY1" fmla="*/ 345440 h 3804920"/>
                  <a:gd name="connsiteX2" fmla="*/ 0 w 220133"/>
                  <a:gd name="connsiteY2" fmla="*/ 3804920 h 3804920"/>
                  <a:gd name="connsiteX3" fmla="*/ 218440 w 220133"/>
                  <a:gd name="connsiteY3" fmla="*/ 3418840 h 3804920"/>
                  <a:gd name="connsiteX4" fmla="*/ 172720 w 220133"/>
                  <a:gd name="connsiteY4" fmla="*/ 0 h 3804920"/>
                  <a:gd name="connsiteX0" fmla="*/ 182880 w 220133"/>
                  <a:gd name="connsiteY0" fmla="*/ 0 h 3855720"/>
                  <a:gd name="connsiteX1" fmla="*/ 45720 w 220133"/>
                  <a:gd name="connsiteY1" fmla="*/ 396240 h 3855720"/>
                  <a:gd name="connsiteX2" fmla="*/ 0 w 220133"/>
                  <a:gd name="connsiteY2" fmla="*/ 3855720 h 3855720"/>
                  <a:gd name="connsiteX3" fmla="*/ 218440 w 220133"/>
                  <a:gd name="connsiteY3" fmla="*/ 3469640 h 3855720"/>
                  <a:gd name="connsiteX4" fmla="*/ 182880 w 220133"/>
                  <a:gd name="connsiteY4" fmla="*/ 0 h 3855720"/>
                  <a:gd name="connsiteX0" fmla="*/ 172720 w 220133"/>
                  <a:gd name="connsiteY0" fmla="*/ 0 h 3815080"/>
                  <a:gd name="connsiteX1" fmla="*/ 45720 w 220133"/>
                  <a:gd name="connsiteY1" fmla="*/ 355600 h 3815080"/>
                  <a:gd name="connsiteX2" fmla="*/ 0 w 220133"/>
                  <a:gd name="connsiteY2" fmla="*/ 3815080 h 3815080"/>
                  <a:gd name="connsiteX3" fmla="*/ 218440 w 220133"/>
                  <a:gd name="connsiteY3" fmla="*/ 3429000 h 3815080"/>
                  <a:gd name="connsiteX4" fmla="*/ 172720 w 220133"/>
                  <a:gd name="connsiteY4" fmla="*/ 0 h 3815080"/>
                  <a:gd name="connsiteX0" fmla="*/ 172720 w 189653"/>
                  <a:gd name="connsiteY0" fmla="*/ 0 h 3815080"/>
                  <a:gd name="connsiteX1" fmla="*/ 45720 w 189653"/>
                  <a:gd name="connsiteY1" fmla="*/ 355600 h 3815080"/>
                  <a:gd name="connsiteX2" fmla="*/ 0 w 189653"/>
                  <a:gd name="connsiteY2" fmla="*/ 3815080 h 3815080"/>
                  <a:gd name="connsiteX3" fmla="*/ 187960 w 189653"/>
                  <a:gd name="connsiteY3" fmla="*/ 3479800 h 3815080"/>
                  <a:gd name="connsiteX4" fmla="*/ 172720 w 189653"/>
                  <a:gd name="connsiteY4" fmla="*/ 0 h 3815080"/>
                  <a:gd name="connsiteX0" fmla="*/ 142240 w 159173"/>
                  <a:gd name="connsiteY0" fmla="*/ 0 h 3764280"/>
                  <a:gd name="connsiteX1" fmla="*/ 15240 w 159173"/>
                  <a:gd name="connsiteY1" fmla="*/ 355600 h 3764280"/>
                  <a:gd name="connsiteX2" fmla="*/ 0 w 159173"/>
                  <a:gd name="connsiteY2" fmla="*/ 3764280 h 3764280"/>
                  <a:gd name="connsiteX3" fmla="*/ 157480 w 159173"/>
                  <a:gd name="connsiteY3" fmla="*/ 3479800 h 3764280"/>
                  <a:gd name="connsiteX4" fmla="*/ 142240 w 159173"/>
                  <a:gd name="connsiteY4" fmla="*/ 0 h 3764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9173" h="3764280">
                    <a:moveTo>
                      <a:pt x="142240" y="0"/>
                    </a:moveTo>
                    <a:lnTo>
                      <a:pt x="15240" y="355600"/>
                    </a:lnTo>
                    <a:lnTo>
                      <a:pt x="0" y="3764280"/>
                    </a:lnTo>
                    <a:lnTo>
                      <a:pt x="157480" y="3479800"/>
                    </a:lnTo>
                    <a:cubicBezTo>
                      <a:pt x="159173" y="2313093"/>
                      <a:pt x="140547" y="1166707"/>
                      <a:pt x="142240" y="0"/>
                    </a:cubicBezTo>
                    <a:close/>
                  </a:path>
                </a:pathLst>
              </a:custGeom>
              <a:noFill/>
              <a:ln w="63500">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lIns="91440" tIns="45720" rtlCol="0" anchor="ctr"/>
              <a:lstStyle/>
              <a:p>
                <a:pPr algn="ctr" fontAlgn="auto">
                  <a:lnSpc>
                    <a:spcPct val="85000"/>
                  </a:lnSpc>
                  <a:spcBef>
                    <a:spcPts val="0"/>
                  </a:spcBef>
                  <a:spcAft>
                    <a:spcPts val="0"/>
                  </a:spcAft>
                </a:pPr>
                <a:endParaRPr lang="en-US" sz="2000" dirty="0" smtClean="0">
                  <a:solidFill>
                    <a:prstClr val="white"/>
                  </a:solidFill>
                  <a:latin typeface="Franklin Gothic Book"/>
                </a:endParaRPr>
              </a:p>
            </p:txBody>
          </p:sp>
        </p:grpSp>
        <p:cxnSp>
          <p:nvCxnSpPr>
            <p:cNvPr id="36" name="Straight Connector 35"/>
            <p:cNvCxnSpPr/>
            <p:nvPr/>
          </p:nvCxnSpPr>
          <p:spPr>
            <a:xfrm rot="5400000" flipH="1" flipV="1">
              <a:off x="-6278880" y="10688320"/>
              <a:ext cx="2265680" cy="883920"/>
            </a:xfrm>
            <a:prstGeom prst="line">
              <a:avLst/>
            </a:prstGeom>
            <a:ln w="66675" cmpd="dbl">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rot="5400000" flipH="1" flipV="1">
              <a:off x="-6278880" y="11163808"/>
              <a:ext cx="2265680" cy="883920"/>
            </a:xfrm>
            <a:prstGeom prst="line">
              <a:avLst/>
            </a:prstGeom>
            <a:ln w="66675" cmpd="dbl">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rot="5400000" flipH="1" flipV="1">
              <a:off x="-6278880" y="11639296"/>
              <a:ext cx="2265680" cy="883920"/>
            </a:xfrm>
            <a:prstGeom prst="line">
              <a:avLst/>
            </a:prstGeom>
            <a:ln w="66675" cmpd="dbl">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rot="5400000" flipH="1" flipV="1">
              <a:off x="-6278880" y="12114784"/>
              <a:ext cx="2265680" cy="883920"/>
            </a:xfrm>
            <a:prstGeom prst="line">
              <a:avLst/>
            </a:prstGeom>
            <a:ln w="66675" cmpd="dbl">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rot="5400000" flipH="1" flipV="1">
              <a:off x="-6278880" y="12590272"/>
              <a:ext cx="2265680" cy="883920"/>
            </a:xfrm>
            <a:prstGeom prst="line">
              <a:avLst/>
            </a:prstGeom>
            <a:ln w="66675" cmpd="dbl">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rot="5400000" flipH="1" flipV="1">
              <a:off x="-6278880" y="13065760"/>
              <a:ext cx="2265680" cy="883920"/>
            </a:xfrm>
            <a:prstGeom prst="line">
              <a:avLst/>
            </a:prstGeom>
            <a:ln w="66675" cmpd="dbl">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rot="5400000" flipH="1" flipV="1">
              <a:off x="-6299200" y="10403840"/>
              <a:ext cx="2265680" cy="883920"/>
            </a:xfrm>
            <a:prstGeom prst="line">
              <a:avLst/>
            </a:prstGeom>
            <a:ln w="66675" cmpd="dbl">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49" name="Group 48"/>
          <p:cNvGrpSpPr/>
          <p:nvPr/>
        </p:nvGrpSpPr>
        <p:grpSpPr>
          <a:xfrm>
            <a:off x="2985930" y="3909164"/>
            <a:ext cx="499498" cy="1312922"/>
            <a:chOff x="-6355080" y="9230360"/>
            <a:chExt cx="1754292" cy="6207760"/>
          </a:xfrm>
        </p:grpSpPr>
        <p:grpSp>
          <p:nvGrpSpPr>
            <p:cNvPr id="50" name="Group 440"/>
            <p:cNvGrpSpPr/>
            <p:nvPr/>
          </p:nvGrpSpPr>
          <p:grpSpPr>
            <a:xfrm>
              <a:off x="-6355080" y="11628120"/>
              <a:ext cx="799252" cy="3810000"/>
              <a:chOff x="-6355080" y="11628120"/>
              <a:chExt cx="799252" cy="3810000"/>
            </a:xfrm>
          </p:grpSpPr>
          <p:sp>
            <p:nvSpPr>
              <p:cNvPr id="62" name="Parallelogram 61"/>
              <p:cNvSpPr/>
              <p:nvPr/>
            </p:nvSpPr>
            <p:spPr>
              <a:xfrm>
                <a:off x="-6355080" y="11628120"/>
                <a:ext cx="777240" cy="411480"/>
              </a:xfrm>
              <a:prstGeom prst="parallelogram">
                <a:avLst>
                  <a:gd name="adj" fmla="val 40000"/>
                </a:avLst>
              </a:prstGeom>
              <a:noFill/>
              <a:ln w="63500">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lIns="91440" tIns="45720" rtlCol="0" anchor="ctr"/>
              <a:lstStyle/>
              <a:p>
                <a:pPr algn="ctr" fontAlgn="auto">
                  <a:lnSpc>
                    <a:spcPct val="85000"/>
                  </a:lnSpc>
                  <a:spcBef>
                    <a:spcPts val="0"/>
                  </a:spcBef>
                  <a:spcAft>
                    <a:spcPts val="0"/>
                  </a:spcAft>
                </a:pPr>
                <a:endParaRPr lang="en-US" sz="2000" dirty="0" smtClean="0">
                  <a:solidFill>
                    <a:prstClr val="white"/>
                  </a:solidFill>
                  <a:latin typeface="Franklin Gothic Book"/>
                </a:endParaRPr>
              </a:p>
            </p:txBody>
          </p:sp>
          <p:sp>
            <p:nvSpPr>
              <p:cNvPr id="63" name="Rectangle 62"/>
              <p:cNvSpPr/>
              <p:nvPr/>
            </p:nvSpPr>
            <p:spPr>
              <a:xfrm>
                <a:off x="-6355080" y="12024360"/>
                <a:ext cx="640080" cy="3413760"/>
              </a:xfrm>
              <a:prstGeom prst="rect">
                <a:avLst/>
              </a:prstGeom>
              <a:noFill/>
              <a:ln w="63500">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lIns="91440" tIns="45720" rtlCol="0" anchor="ctr"/>
              <a:lstStyle/>
              <a:p>
                <a:pPr algn="ctr" fontAlgn="auto">
                  <a:lnSpc>
                    <a:spcPct val="85000"/>
                  </a:lnSpc>
                  <a:spcBef>
                    <a:spcPts val="0"/>
                  </a:spcBef>
                  <a:spcAft>
                    <a:spcPts val="0"/>
                  </a:spcAft>
                </a:pPr>
                <a:endParaRPr lang="en-US" sz="2000" dirty="0" smtClean="0">
                  <a:solidFill>
                    <a:prstClr val="white"/>
                  </a:solidFill>
                  <a:latin typeface="Franklin Gothic Book"/>
                </a:endParaRPr>
              </a:p>
            </p:txBody>
          </p:sp>
          <p:sp>
            <p:nvSpPr>
              <p:cNvPr id="64" name="Freeform 63"/>
              <p:cNvSpPr/>
              <p:nvPr/>
            </p:nvSpPr>
            <p:spPr>
              <a:xfrm>
                <a:off x="-5715001" y="11643360"/>
                <a:ext cx="159173" cy="3764280"/>
              </a:xfrm>
              <a:custGeom>
                <a:avLst/>
                <a:gdLst>
                  <a:gd name="connsiteX0" fmla="*/ 182880 w 228600"/>
                  <a:gd name="connsiteY0" fmla="*/ 0 h 3825240"/>
                  <a:gd name="connsiteX1" fmla="*/ 45720 w 228600"/>
                  <a:gd name="connsiteY1" fmla="*/ 365760 h 3825240"/>
                  <a:gd name="connsiteX2" fmla="*/ 0 w 228600"/>
                  <a:gd name="connsiteY2" fmla="*/ 3825240 h 3825240"/>
                  <a:gd name="connsiteX3" fmla="*/ 228600 w 228600"/>
                  <a:gd name="connsiteY3" fmla="*/ 3520440 h 3825240"/>
                  <a:gd name="connsiteX4" fmla="*/ 182880 w 228600"/>
                  <a:gd name="connsiteY4" fmla="*/ 0 h 3825240"/>
                  <a:gd name="connsiteX0" fmla="*/ 233680 w 233680"/>
                  <a:gd name="connsiteY0" fmla="*/ 0 h 3804920"/>
                  <a:gd name="connsiteX1" fmla="*/ 45720 w 233680"/>
                  <a:gd name="connsiteY1" fmla="*/ 345440 h 3804920"/>
                  <a:gd name="connsiteX2" fmla="*/ 0 w 233680"/>
                  <a:gd name="connsiteY2" fmla="*/ 3804920 h 3804920"/>
                  <a:gd name="connsiteX3" fmla="*/ 228600 w 233680"/>
                  <a:gd name="connsiteY3" fmla="*/ 3500120 h 3804920"/>
                  <a:gd name="connsiteX4" fmla="*/ 233680 w 233680"/>
                  <a:gd name="connsiteY4" fmla="*/ 0 h 3804920"/>
                  <a:gd name="connsiteX0" fmla="*/ 233680 w 233680"/>
                  <a:gd name="connsiteY0" fmla="*/ 0 h 3804920"/>
                  <a:gd name="connsiteX1" fmla="*/ 45720 w 233680"/>
                  <a:gd name="connsiteY1" fmla="*/ 345440 h 3804920"/>
                  <a:gd name="connsiteX2" fmla="*/ 0 w 233680"/>
                  <a:gd name="connsiteY2" fmla="*/ 3804920 h 3804920"/>
                  <a:gd name="connsiteX3" fmla="*/ 218440 w 233680"/>
                  <a:gd name="connsiteY3" fmla="*/ 3418840 h 3804920"/>
                  <a:gd name="connsiteX4" fmla="*/ 233680 w 233680"/>
                  <a:gd name="connsiteY4" fmla="*/ 0 h 3804920"/>
                  <a:gd name="connsiteX0" fmla="*/ 172720 w 220133"/>
                  <a:gd name="connsiteY0" fmla="*/ 0 h 3804920"/>
                  <a:gd name="connsiteX1" fmla="*/ 45720 w 220133"/>
                  <a:gd name="connsiteY1" fmla="*/ 345440 h 3804920"/>
                  <a:gd name="connsiteX2" fmla="*/ 0 w 220133"/>
                  <a:gd name="connsiteY2" fmla="*/ 3804920 h 3804920"/>
                  <a:gd name="connsiteX3" fmla="*/ 218440 w 220133"/>
                  <a:gd name="connsiteY3" fmla="*/ 3418840 h 3804920"/>
                  <a:gd name="connsiteX4" fmla="*/ 172720 w 220133"/>
                  <a:gd name="connsiteY4" fmla="*/ 0 h 3804920"/>
                  <a:gd name="connsiteX0" fmla="*/ 182880 w 220133"/>
                  <a:gd name="connsiteY0" fmla="*/ 0 h 3855720"/>
                  <a:gd name="connsiteX1" fmla="*/ 45720 w 220133"/>
                  <a:gd name="connsiteY1" fmla="*/ 396240 h 3855720"/>
                  <a:gd name="connsiteX2" fmla="*/ 0 w 220133"/>
                  <a:gd name="connsiteY2" fmla="*/ 3855720 h 3855720"/>
                  <a:gd name="connsiteX3" fmla="*/ 218440 w 220133"/>
                  <a:gd name="connsiteY3" fmla="*/ 3469640 h 3855720"/>
                  <a:gd name="connsiteX4" fmla="*/ 182880 w 220133"/>
                  <a:gd name="connsiteY4" fmla="*/ 0 h 3855720"/>
                  <a:gd name="connsiteX0" fmla="*/ 172720 w 220133"/>
                  <a:gd name="connsiteY0" fmla="*/ 0 h 3815080"/>
                  <a:gd name="connsiteX1" fmla="*/ 45720 w 220133"/>
                  <a:gd name="connsiteY1" fmla="*/ 355600 h 3815080"/>
                  <a:gd name="connsiteX2" fmla="*/ 0 w 220133"/>
                  <a:gd name="connsiteY2" fmla="*/ 3815080 h 3815080"/>
                  <a:gd name="connsiteX3" fmla="*/ 218440 w 220133"/>
                  <a:gd name="connsiteY3" fmla="*/ 3429000 h 3815080"/>
                  <a:gd name="connsiteX4" fmla="*/ 172720 w 220133"/>
                  <a:gd name="connsiteY4" fmla="*/ 0 h 3815080"/>
                  <a:gd name="connsiteX0" fmla="*/ 172720 w 189653"/>
                  <a:gd name="connsiteY0" fmla="*/ 0 h 3815080"/>
                  <a:gd name="connsiteX1" fmla="*/ 45720 w 189653"/>
                  <a:gd name="connsiteY1" fmla="*/ 355600 h 3815080"/>
                  <a:gd name="connsiteX2" fmla="*/ 0 w 189653"/>
                  <a:gd name="connsiteY2" fmla="*/ 3815080 h 3815080"/>
                  <a:gd name="connsiteX3" fmla="*/ 187960 w 189653"/>
                  <a:gd name="connsiteY3" fmla="*/ 3479800 h 3815080"/>
                  <a:gd name="connsiteX4" fmla="*/ 172720 w 189653"/>
                  <a:gd name="connsiteY4" fmla="*/ 0 h 3815080"/>
                  <a:gd name="connsiteX0" fmla="*/ 142240 w 159173"/>
                  <a:gd name="connsiteY0" fmla="*/ 0 h 3764280"/>
                  <a:gd name="connsiteX1" fmla="*/ 15240 w 159173"/>
                  <a:gd name="connsiteY1" fmla="*/ 355600 h 3764280"/>
                  <a:gd name="connsiteX2" fmla="*/ 0 w 159173"/>
                  <a:gd name="connsiteY2" fmla="*/ 3764280 h 3764280"/>
                  <a:gd name="connsiteX3" fmla="*/ 157480 w 159173"/>
                  <a:gd name="connsiteY3" fmla="*/ 3479800 h 3764280"/>
                  <a:gd name="connsiteX4" fmla="*/ 142240 w 159173"/>
                  <a:gd name="connsiteY4" fmla="*/ 0 h 3764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9173" h="3764280">
                    <a:moveTo>
                      <a:pt x="142240" y="0"/>
                    </a:moveTo>
                    <a:lnTo>
                      <a:pt x="15240" y="355600"/>
                    </a:lnTo>
                    <a:lnTo>
                      <a:pt x="0" y="3764280"/>
                    </a:lnTo>
                    <a:lnTo>
                      <a:pt x="157480" y="3479800"/>
                    </a:lnTo>
                    <a:cubicBezTo>
                      <a:pt x="159173" y="2313093"/>
                      <a:pt x="140547" y="1166707"/>
                      <a:pt x="142240" y="0"/>
                    </a:cubicBezTo>
                    <a:close/>
                  </a:path>
                </a:pathLst>
              </a:custGeom>
              <a:noFill/>
              <a:ln w="63500">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lIns="91440" tIns="45720" rtlCol="0" anchor="ctr"/>
              <a:lstStyle/>
              <a:p>
                <a:pPr algn="ctr" fontAlgn="auto">
                  <a:lnSpc>
                    <a:spcPct val="85000"/>
                  </a:lnSpc>
                  <a:spcBef>
                    <a:spcPts val="0"/>
                  </a:spcBef>
                  <a:spcAft>
                    <a:spcPts val="0"/>
                  </a:spcAft>
                </a:pPr>
                <a:endParaRPr lang="en-US" sz="2000" dirty="0" smtClean="0">
                  <a:solidFill>
                    <a:prstClr val="white"/>
                  </a:solidFill>
                  <a:latin typeface="Franklin Gothic Book"/>
                </a:endParaRPr>
              </a:p>
            </p:txBody>
          </p:sp>
        </p:grpSp>
        <p:grpSp>
          <p:nvGrpSpPr>
            <p:cNvPr id="51" name="Group 441"/>
            <p:cNvGrpSpPr/>
            <p:nvPr/>
          </p:nvGrpSpPr>
          <p:grpSpPr>
            <a:xfrm>
              <a:off x="-5400040" y="9230360"/>
              <a:ext cx="799252" cy="3810000"/>
              <a:chOff x="-6355080" y="11628120"/>
              <a:chExt cx="799252" cy="3810000"/>
            </a:xfrm>
          </p:grpSpPr>
          <p:sp>
            <p:nvSpPr>
              <p:cNvPr id="59" name="Parallelogram 58"/>
              <p:cNvSpPr/>
              <p:nvPr/>
            </p:nvSpPr>
            <p:spPr>
              <a:xfrm>
                <a:off x="-6355080" y="11628120"/>
                <a:ext cx="777240" cy="411480"/>
              </a:xfrm>
              <a:prstGeom prst="parallelogram">
                <a:avLst>
                  <a:gd name="adj" fmla="val 40000"/>
                </a:avLst>
              </a:prstGeom>
              <a:noFill/>
              <a:ln w="63500">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lIns="91440" tIns="45720" rtlCol="0" anchor="ctr"/>
              <a:lstStyle/>
              <a:p>
                <a:pPr algn="ctr" fontAlgn="auto">
                  <a:lnSpc>
                    <a:spcPct val="85000"/>
                  </a:lnSpc>
                  <a:spcBef>
                    <a:spcPts val="0"/>
                  </a:spcBef>
                  <a:spcAft>
                    <a:spcPts val="0"/>
                  </a:spcAft>
                </a:pPr>
                <a:endParaRPr lang="en-US" sz="2000" dirty="0" smtClean="0">
                  <a:solidFill>
                    <a:prstClr val="white"/>
                  </a:solidFill>
                  <a:latin typeface="Franklin Gothic Book"/>
                </a:endParaRPr>
              </a:p>
            </p:txBody>
          </p:sp>
          <p:sp>
            <p:nvSpPr>
              <p:cNvPr id="60" name="Rectangle 59"/>
              <p:cNvSpPr/>
              <p:nvPr/>
            </p:nvSpPr>
            <p:spPr>
              <a:xfrm>
                <a:off x="-6355080" y="12024360"/>
                <a:ext cx="640080" cy="3413760"/>
              </a:xfrm>
              <a:prstGeom prst="rect">
                <a:avLst/>
              </a:prstGeom>
              <a:noFill/>
              <a:ln w="63500">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lIns="91440" tIns="45720" rtlCol="0" anchor="ctr"/>
              <a:lstStyle/>
              <a:p>
                <a:pPr algn="ctr" fontAlgn="auto">
                  <a:lnSpc>
                    <a:spcPct val="85000"/>
                  </a:lnSpc>
                  <a:spcBef>
                    <a:spcPts val="0"/>
                  </a:spcBef>
                  <a:spcAft>
                    <a:spcPts val="0"/>
                  </a:spcAft>
                </a:pPr>
                <a:endParaRPr lang="en-US" sz="2000" dirty="0" smtClean="0">
                  <a:solidFill>
                    <a:prstClr val="white"/>
                  </a:solidFill>
                  <a:latin typeface="Franklin Gothic Book"/>
                </a:endParaRPr>
              </a:p>
            </p:txBody>
          </p:sp>
          <p:sp>
            <p:nvSpPr>
              <p:cNvPr id="61" name="Freeform 60"/>
              <p:cNvSpPr/>
              <p:nvPr/>
            </p:nvSpPr>
            <p:spPr>
              <a:xfrm>
                <a:off x="-5715001" y="11643360"/>
                <a:ext cx="159173" cy="3764280"/>
              </a:xfrm>
              <a:custGeom>
                <a:avLst/>
                <a:gdLst>
                  <a:gd name="connsiteX0" fmla="*/ 182880 w 228600"/>
                  <a:gd name="connsiteY0" fmla="*/ 0 h 3825240"/>
                  <a:gd name="connsiteX1" fmla="*/ 45720 w 228600"/>
                  <a:gd name="connsiteY1" fmla="*/ 365760 h 3825240"/>
                  <a:gd name="connsiteX2" fmla="*/ 0 w 228600"/>
                  <a:gd name="connsiteY2" fmla="*/ 3825240 h 3825240"/>
                  <a:gd name="connsiteX3" fmla="*/ 228600 w 228600"/>
                  <a:gd name="connsiteY3" fmla="*/ 3520440 h 3825240"/>
                  <a:gd name="connsiteX4" fmla="*/ 182880 w 228600"/>
                  <a:gd name="connsiteY4" fmla="*/ 0 h 3825240"/>
                  <a:gd name="connsiteX0" fmla="*/ 233680 w 233680"/>
                  <a:gd name="connsiteY0" fmla="*/ 0 h 3804920"/>
                  <a:gd name="connsiteX1" fmla="*/ 45720 w 233680"/>
                  <a:gd name="connsiteY1" fmla="*/ 345440 h 3804920"/>
                  <a:gd name="connsiteX2" fmla="*/ 0 w 233680"/>
                  <a:gd name="connsiteY2" fmla="*/ 3804920 h 3804920"/>
                  <a:gd name="connsiteX3" fmla="*/ 228600 w 233680"/>
                  <a:gd name="connsiteY3" fmla="*/ 3500120 h 3804920"/>
                  <a:gd name="connsiteX4" fmla="*/ 233680 w 233680"/>
                  <a:gd name="connsiteY4" fmla="*/ 0 h 3804920"/>
                  <a:gd name="connsiteX0" fmla="*/ 233680 w 233680"/>
                  <a:gd name="connsiteY0" fmla="*/ 0 h 3804920"/>
                  <a:gd name="connsiteX1" fmla="*/ 45720 w 233680"/>
                  <a:gd name="connsiteY1" fmla="*/ 345440 h 3804920"/>
                  <a:gd name="connsiteX2" fmla="*/ 0 w 233680"/>
                  <a:gd name="connsiteY2" fmla="*/ 3804920 h 3804920"/>
                  <a:gd name="connsiteX3" fmla="*/ 218440 w 233680"/>
                  <a:gd name="connsiteY3" fmla="*/ 3418840 h 3804920"/>
                  <a:gd name="connsiteX4" fmla="*/ 233680 w 233680"/>
                  <a:gd name="connsiteY4" fmla="*/ 0 h 3804920"/>
                  <a:gd name="connsiteX0" fmla="*/ 172720 w 220133"/>
                  <a:gd name="connsiteY0" fmla="*/ 0 h 3804920"/>
                  <a:gd name="connsiteX1" fmla="*/ 45720 w 220133"/>
                  <a:gd name="connsiteY1" fmla="*/ 345440 h 3804920"/>
                  <a:gd name="connsiteX2" fmla="*/ 0 w 220133"/>
                  <a:gd name="connsiteY2" fmla="*/ 3804920 h 3804920"/>
                  <a:gd name="connsiteX3" fmla="*/ 218440 w 220133"/>
                  <a:gd name="connsiteY3" fmla="*/ 3418840 h 3804920"/>
                  <a:gd name="connsiteX4" fmla="*/ 172720 w 220133"/>
                  <a:gd name="connsiteY4" fmla="*/ 0 h 3804920"/>
                  <a:gd name="connsiteX0" fmla="*/ 182880 w 220133"/>
                  <a:gd name="connsiteY0" fmla="*/ 0 h 3855720"/>
                  <a:gd name="connsiteX1" fmla="*/ 45720 w 220133"/>
                  <a:gd name="connsiteY1" fmla="*/ 396240 h 3855720"/>
                  <a:gd name="connsiteX2" fmla="*/ 0 w 220133"/>
                  <a:gd name="connsiteY2" fmla="*/ 3855720 h 3855720"/>
                  <a:gd name="connsiteX3" fmla="*/ 218440 w 220133"/>
                  <a:gd name="connsiteY3" fmla="*/ 3469640 h 3855720"/>
                  <a:gd name="connsiteX4" fmla="*/ 182880 w 220133"/>
                  <a:gd name="connsiteY4" fmla="*/ 0 h 3855720"/>
                  <a:gd name="connsiteX0" fmla="*/ 172720 w 220133"/>
                  <a:gd name="connsiteY0" fmla="*/ 0 h 3815080"/>
                  <a:gd name="connsiteX1" fmla="*/ 45720 w 220133"/>
                  <a:gd name="connsiteY1" fmla="*/ 355600 h 3815080"/>
                  <a:gd name="connsiteX2" fmla="*/ 0 w 220133"/>
                  <a:gd name="connsiteY2" fmla="*/ 3815080 h 3815080"/>
                  <a:gd name="connsiteX3" fmla="*/ 218440 w 220133"/>
                  <a:gd name="connsiteY3" fmla="*/ 3429000 h 3815080"/>
                  <a:gd name="connsiteX4" fmla="*/ 172720 w 220133"/>
                  <a:gd name="connsiteY4" fmla="*/ 0 h 3815080"/>
                  <a:gd name="connsiteX0" fmla="*/ 172720 w 189653"/>
                  <a:gd name="connsiteY0" fmla="*/ 0 h 3815080"/>
                  <a:gd name="connsiteX1" fmla="*/ 45720 w 189653"/>
                  <a:gd name="connsiteY1" fmla="*/ 355600 h 3815080"/>
                  <a:gd name="connsiteX2" fmla="*/ 0 w 189653"/>
                  <a:gd name="connsiteY2" fmla="*/ 3815080 h 3815080"/>
                  <a:gd name="connsiteX3" fmla="*/ 187960 w 189653"/>
                  <a:gd name="connsiteY3" fmla="*/ 3479800 h 3815080"/>
                  <a:gd name="connsiteX4" fmla="*/ 172720 w 189653"/>
                  <a:gd name="connsiteY4" fmla="*/ 0 h 3815080"/>
                  <a:gd name="connsiteX0" fmla="*/ 142240 w 159173"/>
                  <a:gd name="connsiteY0" fmla="*/ 0 h 3764280"/>
                  <a:gd name="connsiteX1" fmla="*/ 15240 w 159173"/>
                  <a:gd name="connsiteY1" fmla="*/ 355600 h 3764280"/>
                  <a:gd name="connsiteX2" fmla="*/ 0 w 159173"/>
                  <a:gd name="connsiteY2" fmla="*/ 3764280 h 3764280"/>
                  <a:gd name="connsiteX3" fmla="*/ 157480 w 159173"/>
                  <a:gd name="connsiteY3" fmla="*/ 3479800 h 3764280"/>
                  <a:gd name="connsiteX4" fmla="*/ 142240 w 159173"/>
                  <a:gd name="connsiteY4" fmla="*/ 0 h 3764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9173" h="3764280">
                    <a:moveTo>
                      <a:pt x="142240" y="0"/>
                    </a:moveTo>
                    <a:lnTo>
                      <a:pt x="15240" y="355600"/>
                    </a:lnTo>
                    <a:lnTo>
                      <a:pt x="0" y="3764280"/>
                    </a:lnTo>
                    <a:lnTo>
                      <a:pt x="157480" y="3479800"/>
                    </a:lnTo>
                    <a:cubicBezTo>
                      <a:pt x="159173" y="2313093"/>
                      <a:pt x="140547" y="1166707"/>
                      <a:pt x="142240" y="0"/>
                    </a:cubicBezTo>
                    <a:close/>
                  </a:path>
                </a:pathLst>
              </a:custGeom>
              <a:noFill/>
              <a:ln w="63500">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lIns="91440" tIns="45720" rtlCol="0" anchor="ctr"/>
              <a:lstStyle/>
              <a:p>
                <a:pPr algn="ctr" fontAlgn="auto">
                  <a:lnSpc>
                    <a:spcPct val="85000"/>
                  </a:lnSpc>
                  <a:spcBef>
                    <a:spcPts val="0"/>
                  </a:spcBef>
                  <a:spcAft>
                    <a:spcPts val="0"/>
                  </a:spcAft>
                </a:pPr>
                <a:endParaRPr lang="en-US" sz="2000" dirty="0" smtClean="0">
                  <a:solidFill>
                    <a:prstClr val="white"/>
                  </a:solidFill>
                  <a:latin typeface="Franklin Gothic Book"/>
                </a:endParaRPr>
              </a:p>
            </p:txBody>
          </p:sp>
        </p:grpSp>
        <p:cxnSp>
          <p:nvCxnSpPr>
            <p:cNvPr id="52" name="Straight Connector 51"/>
            <p:cNvCxnSpPr/>
            <p:nvPr/>
          </p:nvCxnSpPr>
          <p:spPr>
            <a:xfrm rot="5400000" flipH="1" flipV="1">
              <a:off x="-6278880" y="10688320"/>
              <a:ext cx="2265680" cy="883920"/>
            </a:xfrm>
            <a:prstGeom prst="line">
              <a:avLst/>
            </a:prstGeom>
            <a:ln w="66675" cmpd="dbl">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3" name="Straight Connector 52"/>
            <p:cNvCxnSpPr/>
            <p:nvPr/>
          </p:nvCxnSpPr>
          <p:spPr>
            <a:xfrm rot="5400000" flipH="1" flipV="1">
              <a:off x="-6278880" y="11163808"/>
              <a:ext cx="2265680" cy="883920"/>
            </a:xfrm>
            <a:prstGeom prst="line">
              <a:avLst/>
            </a:prstGeom>
            <a:ln w="66675" cmpd="dbl">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4" name="Straight Connector 53"/>
            <p:cNvCxnSpPr/>
            <p:nvPr/>
          </p:nvCxnSpPr>
          <p:spPr>
            <a:xfrm rot="5400000" flipH="1" flipV="1">
              <a:off x="-6278880" y="11639296"/>
              <a:ext cx="2265680" cy="883920"/>
            </a:xfrm>
            <a:prstGeom prst="line">
              <a:avLst/>
            </a:prstGeom>
            <a:ln w="66675" cmpd="dbl">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5" name="Straight Connector 54"/>
            <p:cNvCxnSpPr/>
            <p:nvPr/>
          </p:nvCxnSpPr>
          <p:spPr>
            <a:xfrm rot="5400000" flipH="1" flipV="1">
              <a:off x="-6278880" y="12114784"/>
              <a:ext cx="2265680" cy="883920"/>
            </a:xfrm>
            <a:prstGeom prst="line">
              <a:avLst/>
            </a:prstGeom>
            <a:ln w="66675" cmpd="dbl">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a:xfrm rot="5400000" flipH="1" flipV="1">
              <a:off x="-6278880" y="12590272"/>
              <a:ext cx="2265680" cy="883920"/>
            </a:xfrm>
            <a:prstGeom prst="line">
              <a:avLst/>
            </a:prstGeom>
            <a:ln w="66675" cmpd="dbl">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7" name="Straight Connector 56"/>
            <p:cNvCxnSpPr/>
            <p:nvPr/>
          </p:nvCxnSpPr>
          <p:spPr>
            <a:xfrm rot="5400000" flipH="1" flipV="1">
              <a:off x="-6278880" y="13065760"/>
              <a:ext cx="2265680" cy="883920"/>
            </a:xfrm>
            <a:prstGeom prst="line">
              <a:avLst/>
            </a:prstGeom>
            <a:ln w="66675" cmpd="dbl">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8" name="Straight Connector 57"/>
            <p:cNvCxnSpPr/>
            <p:nvPr/>
          </p:nvCxnSpPr>
          <p:spPr>
            <a:xfrm rot="5400000" flipH="1" flipV="1">
              <a:off x="-6299200" y="10403840"/>
              <a:ext cx="2265680" cy="883920"/>
            </a:xfrm>
            <a:prstGeom prst="line">
              <a:avLst/>
            </a:prstGeom>
            <a:ln w="66675" cmpd="dbl">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65" name="Group 64"/>
          <p:cNvGrpSpPr/>
          <p:nvPr/>
        </p:nvGrpSpPr>
        <p:grpSpPr>
          <a:xfrm flipH="1">
            <a:off x="6389463" y="3778957"/>
            <a:ext cx="497923" cy="1367175"/>
            <a:chOff x="-6355080" y="9230360"/>
            <a:chExt cx="1754292" cy="6207760"/>
          </a:xfrm>
        </p:grpSpPr>
        <p:grpSp>
          <p:nvGrpSpPr>
            <p:cNvPr id="66" name="Group 440"/>
            <p:cNvGrpSpPr/>
            <p:nvPr/>
          </p:nvGrpSpPr>
          <p:grpSpPr>
            <a:xfrm>
              <a:off x="-6355080" y="11628120"/>
              <a:ext cx="799252" cy="3810000"/>
              <a:chOff x="-6355080" y="11628120"/>
              <a:chExt cx="799252" cy="3810000"/>
            </a:xfrm>
          </p:grpSpPr>
          <p:sp>
            <p:nvSpPr>
              <p:cNvPr id="78" name="Parallelogram 77"/>
              <p:cNvSpPr/>
              <p:nvPr/>
            </p:nvSpPr>
            <p:spPr>
              <a:xfrm>
                <a:off x="-6355080" y="11628120"/>
                <a:ext cx="777240" cy="411480"/>
              </a:xfrm>
              <a:prstGeom prst="parallelogram">
                <a:avLst>
                  <a:gd name="adj" fmla="val 40000"/>
                </a:avLst>
              </a:prstGeom>
              <a:noFill/>
              <a:ln w="63500">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lIns="91440" tIns="45720" rtlCol="0" anchor="ctr"/>
              <a:lstStyle/>
              <a:p>
                <a:pPr algn="ctr" fontAlgn="auto">
                  <a:lnSpc>
                    <a:spcPct val="85000"/>
                  </a:lnSpc>
                  <a:spcBef>
                    <a:spcPts val="0"/>
                  </a:spcBef>
                  <a:spcAft>
                    <a:spcPts val="0"/>
                  </a:spcAft>
                </a:pPr>
                <a:endParaRPr lang="en-US" sz="2000" dirty="0" smtClean="0">
                  <a:solidFill>
                    <a:prstClr val="white"/>
                  </a:solidFill>
                  <a:latin typeface="Franklin Gothic Book"/>
                </a:endParaRPr>
              </a:p>
            </p:txBody>
          </p:sp>
          <p:sp>
            <p:nvSpPr>
              <p:cNvPr id="79" name="Rectangle 78"/>
              <p:cNvSpPr/>
              <p:nvPr/>
            </p:nvSpPr>
            <p:spPr>
              <a:xfrm>
                <a:off x="-6355080" y="12024360"/>
                <a:ext cx="640080" cy="3413760"/>
              </a:xfrm>
              <a:prstGeom prst="rect">
                <a:avLst/>
              </a:prstGeom>
              <a:noFill/>
              <a:ln w="63500">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lIns="91440" tIns="45720" rtlCol="0" anchor="ctr"/>
              <a:lstStyle/>
              <a:p>
                <a:pPr algn="ctr" fontAlgn="auto">
                  <a:lnSpc>
                    <a:spcPct val="85000"/>
                  </a:lnSpc>
                  <a:spcBef>
                    <a:spcPts val="0"/>
                  </a:spcBef>
                  <a:spcAft>
                    <a:spcPts val="0"/>
                  </a:spcAft>
                </a:pPr>
                <a:endParaRPr lang="en-US" sz="2000" dirty="0" smtClean="0">
                  <a:solidFill>
                    <a:prstClr val="white"/>
                  </a:solidFill>
                  <a:latin typeface="Franklin Gothic Book"/>
                </a:endParaRPr>
              </a:p>
            </p:txBody>
          </p:sp>
          <p:sp>
            <p:nvSpPr>
              <p:cNvPr id="80" name="Freeform 79"/>
              <p:cNvSpPr/>
              <p:nvPr/>
            </p:nvSpPr>
            <p:spPr>
              <a:xfrm>
                <a:off x="-5715001" y="11643360"/>
                <a:ext cx="159173" cy="3764280"/>
              </a:xfrm>
              <a:custGeom>
                <a:avLst/>
                <a:gdLst>
                  <a:gd name="connsiteX0" fmla="*/ 182880 w 228600"/>
                  <a:gd name="connsiteY0" fmla="*/ 0 h 3825240"/>
                  <a:gd name="connsiteX1" fmla="*/ 45720 w 228600"/>
                  <a:gd name="connsiteY1" fmla="*/ 365760 h 3825240"/>
                  <a:gd name="connsiteX2" fmla="*/ 0 w 228600"/>
                  <a:gd name="connsiteY2" fmla="*/ 3825240 h 3825240"/>
                  <a:gd name="connsiteX3" fmla="*/ 228600 w 228600"/>
                  <a:gd name="connsiteY3" fmla="*/ 3520440 h 3825240"/>
                  <a:gd name="connsiteX4" fmla="*/ 182880 w 228600"/>
                  <a:gd name="connsiteY4" fmla="*/ 0 h 3825240"/>
                  <a:gd name="connsiteX0" fmla="*/ 233680 w 233680"/>
                  <a:gd name="connsiteY0" fmla="*/ 0 h 3804920"/>
                  <a:gd name="connsiteX1" fmla="*/ 45720 w 233680"/>
                  <a:gd name="connsiteY1" fmla="*/ 345440 h 3804920"/>
                  <a:gd name="connsiteX2" fmla="*/ 0 w 233680"/>
                  <a:gd name="connsiteY2" fmla="*/ 3804920 h 3804920"/>
                  <a:gd name="connsiteX3" fmla="*/ 228600 w 233680"/>
                  <a:gd name="connsiteY3" fmla="*/ 3500120 h 3804920"/>
                  <a:gd name="connsiteX4" fmla="*/ 233680 w 233680"/>
                  <a:gd name="connsiteY4" fmla="*/ 0 h 3804920"/>
                  <a:gd name="connsiteX0" fmla="*/ 233680 w 233680"/>
                  <a:gd name="connsiteY0" fmla="*/ 0 h 3804920"/>
                  <a:gd name="connsiteX1" fmla="*/ 45720 w 233680"/>
                  <a:gd name="connsiteY1" fmla="*/ 345440 h 3804920"/>
                  <a:gd name="connsiteX2" fmla="*/ 0 w 233680"/>
                  <a:gd name="connsiteY2" fmla="*/ 3804920 h 3804920"/>
                  <a:gd name="connsiteX3" fmla="*/ 218440 w 233680"/>
                  <a:gd name="connsiteY3" fmla="*/ 3418840 h 3804920"/>
                  <a:gd name="connsiteX4" fmla="*/ 233680 w 233680"/>
                  <a:gd name="connsiteY4" fmla="*/ 0 h 3804920"/>
                  <a:gd name="connsiteX0" fmla="*/ 172720 w 220133"/>
                  <a:gd name="connsiteY0" fmla="*/ 0 h 3804920"/>
                  <a:gd name="connsiteX1" fmla="*/ 45720 w 220133"/>
                  <a:gd name="connsiteY1" fmla="*/ 345440 h 3804920"/>
                  <a:gd name="connsiteX2" fmla="*/ 0 w 220133"/>
                  <a:gd name="connsiteY2" fmla="*/ 3804920 h 3804920"/>
                  <a:gd name="connsiteX3" fmla="*/ 218440 w 220133"/>
                  <a:gd name="connsiteY3" fmla="*/ 3418840 h 3804920"/>
                  <a:gd name="connsiteX4" fmla="*/ 172720 w 220133"/>
                  <a:gd name="connsiteY4" fmla="*/ 0 h 3804920"/>
                  <a:gd name="connsiteX0" fmla="*/ 182880 w 220133"/>
                  <a:gd name="connsiteY0" fmla="*/ 0 h 3855720"/>
                  <a:gd name="connsiteX1" fmla="*/ 45720 w 220133"/>
                  <a:gd name="connsiteY1" fmla="*/ 396240 h 3855720"/>
                  <a:gd name="connsiteX2" fmla="*/ 0 w 220133"/>
                  <a:gd name="connsiteY2" fmla="*/ 3855720 h 3855720"/>
                  <a:gd name="connsiteX3" fmla="*/ 218440 w 220133"/>
                  <a:gd name="connsiteY3" fmla="*/ 3469640 h 3855720"/>
                  <a:gd name="connsiteX4" fmla="*/ 182880 w 220133"/>
                  <a:gd name="connsiteY4" fmla="*/ 0 h 3855720"/>
                  <a:gd name="connsiteX0" fmla="*/ 172720 w 220133"/>
                  <a:gd name="connsiteY0" fmla="*/ 0 h 3815080"/>
                  <a:gd name="connsiteX1" fmla="*/ 45720 w 220133"/>
                  <a:gd name="connsiteY1" fmla="*/ 355600 h 3815080"/>
                  <a:gd name="connsiteX2" fmla="*/ 0 w 220133"/>
                  <a:gd name="connsiteY2" fmla="*/ 3815080 h 3815080"/>
                  <a:gd name="connsiteX3" fmla="*/ 218440 w 220133"/>
                  <a:gd name="connsiteY3" fmla="*/ 3429000 h 3815080"/>
                  <a:gd name="connsiteX4" fmla="*/ 172720 w 220133"/>
                  <a:gd name="connsiteY4" fmla="*/ 0 h 3815080"/>
                  <a:gd name="connsiteX0" fmla="*/ 172720 w 189653"/>
                  <a:gd name="connsiteY0" fmla="*/ 0 h 3815080"/>
                  <a:gd name="connsiteX1" fmla="*/ 45720 w 189653"/>
                  <a:gd name="connsiteY1" fmla="*/ 355600 h 3815080"/>
                  <a:gd name="connsiteX2" fmla="*/ 0 w 189653"/>
                  <a:gd name="connsiteY2" fmla="*/ 3815080 h 3815080"/>
                  <a:gd name="connsiteX3" fmla="*/ 187960 w 189653"/>
                  <a:gd name="connsiteY3" fmla="*/ 3479800 h 3815080"/>
                  <a:gd name="connsiteX4" fmla="*/ 172720 w 189653"/>
                  <a:gd name="connsiteY4" fmla="*/ 0 h 3815080"/>
                  <a:gd name="connsiteX0" fmla="*/ 142240 w 159173"/>
                  <a:gd name="connsiteY0" fmla="*/ 0 h 3764280"/>
                  <a:gd name="connsiteX1" fmla="*/ 15240 w 159173"/>
                  <a:gd name="connsiteY1" fmla="*/ 355600 h 3764280"/>
                  <a:gd name="connsiteX2" fmla="*/ 0 w 159173"/>
                  <a:gd name="connsiteY2" fmla="*/ 3764280 h 3764280"/>
                  <a:gd name="connsiteX3" fmla="*/ 157480 w 159173"/>
                  <a:gd name="connsiteY3" fmla="*/ 3479800 h 3764280"/>
                  <a:gd name="connsiteX4" fmla="*/ 142240 w 159173"/>
                  <a:gd name="connsiteY4" fmla="*/ 0 h 3764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9173" h="3764280">
                    <a:moveTo>
                      <a:pt x="142240" y="0"/>
                    </a:moveTo>
                    <a:lnTo>
                      <a:pt x="15240" y="355600"/>
                    </a:lnTo>
                    <a:lnTo>
                      <a:pt x="0" y="3764280"/>
                    </a:lnTo>
                    <a:lnTo>
                      <a:pt x="157480" y="3479800"/>
                    </a:lnTo>
                    <a:cubicBezTo>
                      <a:pt x="159173" y="2313093"/>
                      <a:pt x="140547" y="1166707"/>
                      <a:pt x="142240" y="0"/>
                    </a:cubicBezTo>
                    <a:close/>
                  </a:path>
                </a:pathLst>
              </a:custGeom>
              <a:noFill/>
              <a:ln w="63500">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lIns="91440" tIns="45720" rtlCol="0" anchor="ctr"/>
              <a:lstStyle/>
              <a:p>
                <a:pPr algn="ctr" fontAlgn="auto">
                  <a:lnSpc>
                    <a:spcPct val="85000"/>
                  </a:lnSpc>
                  <a:spcBef>
                    <a:spcPts val="0"/>
                  </a:spcBef>
                  <a:spcAft>
                    <a:spcPts val="0"/>
                  </a:spcAft>
                </a:pPr>
                <a:endParaRPr lang="en-US" sz="2000" dirty="0" smtClean="0">
                  <a:solidFill>
                    <a:prstClr val="white"/>
                  </a:solidFill>
                  <a:latin typeface="Franklin Gothic Book"/>
                </a:endParaRPr>
              </a:p>
            </p:txBody>
          </p:sp>
        </p:grpSp>
        <p:grpSp>
          <p:nvGrpSpPr>
            <p:cNvPr id="67" name="Group 441"/>
            <p:cNvGrpSpPr/>
            <p:nvPr/>
          </p:nvGrpSpPr>
          <p:grpSpPr>
            <a:xfrm>
              <a:off x="-5400040" y="9230360"/>
              <a:ext cx="799252" cy="3810000"/>
              <a:chOff x="-6355080" y="11628120"/>
              <a:chExt cx="799252" cy="3810000"/>
            </a:xfrm>
          </p:grpSpPr>
          <p:sp>
            <p:nvSpPr>
              <p:cNvPr id="75" name="Parallelogram 74"/>
              <p:cNvSpPr/>
              <p:nvPr/>
            </p:nvSpPr>
            <p:spPr>
              <a:xfrm>
                <a:off x="-6355080" y="11628120"/>
                <a:ext cx="777240" cy="411480"/>
              </a:xfrm>
              <a:prstGeom prst="parallelogram">
                <a:avLst>
                  <a:gd name="adj" fmla="val 40000"/>
                </a:avLst>
              </a:prstGeom>
              <a:noFill/>
              <a:ln w="63500">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lIns="91440" tIns="45720" rtlCol="0" anchor="ctr"/>
              <a:lstStyle/>
              <a:p>
                <a:pPr algn="ctr" fontAlgn="auto">
                  <a:lnSpc>
                    <a:spcPct val="85000"/>
                  </a:lnSpc>
                  <a:spcBef>
                    <a:spcPts val="0"/>
                  </a:spcBef>
                  <a:spcAft>
                    <a:spcPts val="0"/>
                  </a:spcAft>
                </a:pPr>
                <a:endParaRPr lang="en-US" sz="2000" dirty="0" smtClean="0">
                  <a:solidFill>
                    <a:prstClr val="white"/>
                  </a:solidFill>
                  <a:latin typeface="Franklin Gothic Book"/>
                </a:endParaRPr>
              </a:p>
            </p:txBody>
          </p:sp>
          <p:sp>
            <p:nvSpPr>
              <p:cNvPr id="76" name="Rectangle 75"/>
              <p:cNvSpPr/>
              <p:nvPr/>
            </p:nvSpPr>
            <p:spPr>
              <a:xfrm>
                <a:off x="-6355080" y="12024360"/>
                <a:ext cx="640080" cy="3413760"/>
              </a:xfrm>
              <a:prstGeom prst="rect">
                <a:avLst/>
              </a:prstGeom>
              <a:noFill/>
              <a:ln w="63500">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lIns="91440" tIns="45720" rtlCol="0" anchor="ctr"/>
              <a:lstStyle/>
              <a:p>
                <a:pPr algn="ctr" fontAlgn="auto">
                  <a:lnSpc>
                    <a:spcPct val="85000"/>
                  </a:lnSpc>
                  <a:spcBef>
                    <a:spcPts val="0"/>
                  </a:spcBef>
                  <a:spcAft>
                    <a:spcPts val="0"/>
                  </a:spcAft>
                </a:pPr>
                <a:endParaRPr lang="en-US" sz="2000" dirty="0" smtClean="0">
                  <a:solidFill>
                    <a:prstClr val="white"/>
                  </a:solidFill>
                  <a:latin typeface="Franklin Gothic Book"/>
                </a:endParaRPr>
              </a:p>
            </p:txBody>
          </p:sp>
          <p:sp>
            <p:nvSpPr>
              <p:cNvPr id="77" name="Freeform 76"/>
              <p:cNvSpPr/>
              <p:nvPr/>
            </p:nvSpPr>
            <p:spPr>
              <a:xfrm>
                <a:off x="-5715001" y="11643360"/>
                <a:ext cx="159173" cy="3764280"/>
              </a:xfrm>
              <a:custGeom>
                <a:avLst/>
                <a:gdLst>
                  <a:gd name="connsiteX0" fmla="*/ 182880 w 228600"/>
                  <a:gd name="connsiteY0" fmla="*/ 0 h 3825240"/>
                  <a:gd name="connsiteX1" fmla="*/ 45720 w 228600"/>
                  <a:gd name="connsiteY1" fmla="*/ 365760 h 3825240"/>
                  <a:gd name="connsiteX2" fmla="*/ 0 w 228600"/>
                  <a:gd name="connsiteY2" fmla="*/ 3825240 h 3825240"/>
                  <a:gd name="connsiteX3" fmla="*/ 228600 w 228600"/>
                  <a:gd name="connsiteY3" fmla="*/ 3520440 h 3825240"/>
                  <a:gd name="connsiteX4" fmla="*/ 182880 w 228600"/>
                  <a:gd name="connsiteY4" fmla="*/ 0 h 3825240"/>
                  <a:gd name="connsiteX0" fmla="*/ 233680 w 233680"/>
                  <a:gd name="connsiteY0" fmla="*/ 0 h 3804920"/>
                  <a:gd name="connsiteX1" fmla="*/ 45720 w 233680"/>
                  <a:gd name="connsiteY1" fmla="*/ 345440 h 3804920"/>
                  <a:gd name="connsiteX2" fmla="*/ 0 w 233680"/>
                  <a:gd name="connsiteY2" fmla="*/ 3804920 h 3804920"/>
                  <a:gd name="connsiteX3" fmla="*/ 228600 w 233680"/>
                  <a:gd name="connsiteY3" fmla="*/ 3500120 h 3804920"/>
                  <a:gd name="connsiteX4" fmla="*/ 233680 w 233680"/>
                  <a:gd name="connsiteY4" fmla="*/ 0 h 3804920"/>
                  <a:gd name="connsiteX0" fmla="*/ 233680 w 233680"/>
                  <a:gd name="connsiteY0" fmla="*/ 0 h 3804920"/>
                  <a:gd name="connsiteX1" fmla="*/ 45720 w 233680"/>
                  <a:gd name="connsiteY1" fmla="*/ 345440 h 3804920"/>
                  <a:gd name="connsiteX2" fmla="*/ 0 w 233680"/>
                  <a:gd name="connsiteY2" fmla="*/ 3804920 h 3804920"/>
                  <a:gd name="connsiteX3" fmla="*/ 218440 w 233680"/>
                  <a:gd name="connsiteY3" fmla="*/ 3418840 h 3804920"/>
                  <a:gd name="connsiteX4" fmla="*/ 233680 w 233680"/>
                  <a:gd name="connsiteY4" fmla="*/ 0 h 3804920"/>
                  <a:gd name="connsiteX0" fmla="*/ 172720 w 220133"/>
                  <a:gd name="connsiteY0" fmla="*/ 0 h 3804920"/>
                  <a:gd name="connsiteX1" fmla="*/ 45720 w 220133"/>
                  <a:gd name="connsiteY1" fmla="*/ 345440 h 3804920"/>
                  <a:gd name="connsiteX2" fmla="*/ 0 w 220133"/>
                  <a:gd name="connsiteY2" fmla="*/ 3804920 h 3804920"/>
                  <a:gd name="connsiteX3" fmla="*/ 218440 w 220133"/>
                  <a:gd name="connsiteY3" fmla="*/ 3418840 h 3804920"/>
                  <a:gd name="connsiteX4" fmla="*/ 172720 w 220133"/>
                  <a:gd name="connsiteY4" fmla="*/ 0 h 3804920"/>
                  <a:gd name="connsiteX0" fmla="*/ 182880 w 220133"/>
                  <a:gd name="connsiteY0" fmla="*/ 0 h 3855720"/>
                  <a:gd name="connsiteX1" fmla="*/ 45720 w 220133"/>
                  <a:gd name="connsiteY1" fmla="*/ 396240 h 3855720"/>
                  <a:gd name="connsiteX2" fmla="*/ 0 w 220133"/>
                  <a:gd name="connsiteY2" fmla="*/ 3855720 h 3855720"/>
                  <a:gd name="connsiteX3" fmla="*/ 218440 w 220133"/>
                  <a:gd name="connsiteY3" fmla="*/ 3469640 h 3855720"/>
                  <a:gd name="connsiteX4" fmla="*/ 182880 w 220133"/>
                  <a:gd name="connsiteY4" fmla="*/ 0 h 3855720"/>
                  <a:gd name="connsiteX0" fmla="*/ 172720 w 220133"/>
                  <a:gd name="connsiteY0" fmla="*/ 0 h 3815080"/>
                  <a:gd name="connsiteX1" fmla="*/ 45720 w 220133"/>
                  <a:gd name="connsiteY1" fmla="*/ 355600 h 3815080"/>
                  <a:gd name="connsiteX2" fmla="*/ 0 w 220133"/>
                  <a:gd name="connsiteY2" fmla="*/ 3815080 h 3815080"/>
                  <a:gd name="connsiteX3" fmla="*/ 218440 w 220133"/>
                  <a:gd name="connsiteY3" fmla="*/ 3429000 h 3815080"/>
                  <a:gd name="connsiteX4" fmla="*/ 172720 w 220133"/>
                  <a:gd name="connsiteY4" fmla="*/ 0 h 3815080"/>
                  <a:gd name="connsiteX0" fmla="*/ 172720 w 189653"/>
                  <a:gd name="connsiteY0" fmla="*/ 0 h 3815080"/>
                  <a:gd name="connsiteX1" fmla="*/ 45720 w 189653"/>
                  <a:gd name="connsiteY1" fmla="*/ 355600 h 3815080"/>
                  <a:gd name="connsiteX2" fmla="*/ 0 w 189653"/>
                  <a:gd name="connsiteY2" fmla="*/ 3815080 h 3815080"/>
                  <a:gd name="connsiteX3" fmla="*/ 187960 w 189653"/>
                  <a:gd name="connsiteY3" fmla="*/ 3479800 h 3815080"/>
                  <a:gd name="connsiteX4" fmla="*/ 172720 w 189653"/>
                  <a:gd name="connsiteY4" fmla="*/ 0 h 3815080"/>
                  <a:gd name="connsiteX0" fmla="*/ 142240 w 159173"/>
                  <a:gd name="connsiteY0" fmla="*/ 0 h 3764280"/>
                  <a:gd name="connsiteX1" fmla="*/ 15240 w 159173"/>
                  <a:gd name="connsiteY1" fmla="*/ 355600 h 3764280"/>
                  <a:gd name="connsiteX2" fmla="*/ 0 w 159173"/>
                  <a:gd name="connsiteY2" fmla="*/ 3764280 h 3764280"/>
                  <a:gd name="connsiteX3" fmla="*/ 157480 w 159173"/>
                  <a:gd name="connsiteY3" fmla="*/ 3479800 h 3764280"/>
                  <a:gd name="connsiteX4" fmla="*/ 142240 w 159173"/>
                  <a:gd name="connsiteY4" fmla="*/ 0 h 3764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9173" h="3764280">
                    <a:moveTo>
                      <a:pt x="142240" y="0"/>
                    </a:moveTo>
                    <a:lnTo>
                      <a:pt x="15240" y="355600"/>
                    </a:lnTo>
                    <a:lnTo>
                      <a:pt x="0" y="3764280"/>
                    </a:lnTo>
                    <a:lnTo>
                      <a:pt x="157480" y="3479800"/>
                    </a:lnTo>
                    <a:cubicBezTo>
                      <a:pt x="159173" y="2313093"/>
                      <a:pt x="140547" y="1166707"/>
                      <a:pt x="142240" y="0"/>
                    </a:cubicBezTo>
                    <a:close/>
                  </a:path>
                </a:pathLst>
              </a:custGeom>
              <a:noFill/>
              <a:ln w="63500">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lIns="91440" tIns="45720" rtlCol="0" anchor="ctr"/>
              <a:lstStyle/>
              <a:p>
                <a:pPr algn="ctr" fontAlgn="auto">
                  <a:lnSpc>
                    <a:spcPct val="85000"/>
                  </a:lnSpc>
                  <a:spcBef>
                    <a:spcPts val="0"/>
                  </a:spcBef>
                  <a:spcAft>
                    <a:spcPts val="0"/>
                  </a:spcAft>
                </a:pPr>
                <a:endParaRPr lang="en-US" sz="2000" dirty="0" smtClean="0">
                  <a:solidFill>
                    <a:prstClr val="white"/>
                  </a:solidFill>
                  <a:latin typeface="Franklin Gothic Book"/>
                </a:endParaRPr>
              </a:p>
            </p:txBody>
          </p:sp>
        </p:grpSp>
        <p:cxnSp>
          <p:nvCxnSpPr>
            <p:cNvPr id="68" name="Straight Connector 67"/>
            <p:cNvCxnSpPr/>
            <p:nvPr/>
          </p:nvCxnSpPr>
          <p:spPr>
            <a:xfrm rot="5400000" flipH="1" flipV="1">
              <a:off x="-6278880" y="10688320"/>
              <a:ext cx="2265680" cy="883920"/>
            </a:xfrm>
            <a:prstGeom prst="line">
              <a:avLst/>
            </a:prstGeom>
            <a:ln w="66675" cmpd="dbl">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9" name="Straight Connector 68"/>
            <p:cNvCxnSpPr/>
            <p:nvPr/>
          </p:nvCxnSpPr>
          <p:spPr>
            <a:xfrm rot="5400000" flipH="1" flipV="1">
              <a:off x="-6278880" y="11163808"/>
              <a:ext cx="2265680" cy="883920"/>
            </a:xfrm>
            <a:prstGeom prst="line">
              <a:avLst/>
            </a:prstGeom>
            <a:ln w="66675" cmpd="dbl">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0" name="Straight Connector 69"/>
            <p:cNvCxnSpPr/>
            <p:nvPr/>
          </p:nvCxnSpPr>
          <p:spPr>
            <a:xfrm rot="5400000" flipH="1" flipV="1">
              <a:off x="-6278880" y="11639296"/>
              <a:ext cx="2265680" cy="883920"/>
            </a:xfrm>
            <a:prstGeom prst="line">
              <a:avLst/>
            </a:prstGeom>
            <a:ln w="66675" cmpd="dbl">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1" name="Straight Connector 70"/>
            <p:cNvCxnSpPr/>
            <p:nvPr/>
          </p:nvCxnSpPr>
          <p:spPr>
            <a:xfrm rot="5400000" flipH="1" flipV="1">
              <a:off x="-6278880" y="12114784"/>
              <a:ext cx="2265680" cy="883920"/>
            </a:xfrm>
            <a:prstGeom prst="line">
              <a:avLst/>
            </a:prstGeom>
            <a:ln w="66675" cmpd="dbl">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2" name="Straight Connector 71"/>
            <p:cNvCxnSpPr/>
            <p:nvPr/>
          </p:nvCxnSpPr>
          <p:spPr>
            <a:xfrm rot="5400000" flipH="1" flipV="1">
              <a:off x="-6278880" y="12590272"/>
              <a:ext cx="2265680" cy="883920"/>
            </a:xfrm>
            <a:prstGeom prst="line">
              <a:avLst/>
            </a:prstGeom>
            <a:ln w="66675" cmpd="dbl">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3" name="Straight Connector 72"/>
            <p:cNvCxnSpPr/>
            <p:nvPr/>
          </p:nvCxnSpPr>
          <p:spPr>
            <a:xfrm rot="5400000" flipH="1" flipV="1">
              <a:off x="-6278880" y="13065760"/>
              <a:ext cx="2265680" cy="883920"/>
            </a:xfrm>
            <a:prstGeom prst="line">
              <a:avLst/>
            </a:prstGeom>
            <a:ln w="66675" cmpd="dbl">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4" name="Straight Connector 73"/>
            <p:cNvCxnSpPr/>
            <p:nvPr/>
          </p:nvCxnSpPr>
          <p:spPr>
            <a:xfrm rot="5400000" flipH="1" flipV="1">
              <a:off x="-6299200" y="10403840"/>
              <a:ext cx="2265680" cy="883920"/>
            </a:xfrm>
            <a:prstGeom prst="line">
              <a:avLst/>
            </a:prstGeom>
            <a:ln w="66675" cmpd="dbl">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81" name="Group 80"/>
          <p:cNvGrpSpPr/>
          <p:nvPr/>
        </p:nvGrpSpPr>
        <p:grpSpPr>
          <a:xfrm>
            <a:off x="8091230" y="3778957"/>
            <a:ext cx="499498" cy="1312922"/>
            <a:chOff x="-6355080" y="9230360"/>
            <a:chExt cx="1754292" cy="6207760"/>
          </a:xfrm>
        </p:grpSpPr>
        <p:grpSp>
          <p:nvGrpSpPr>
            <p:cNvPr id="82" name="Group 440"/>
            <p:cNvGrpSpPr/>
            <p:nvPr/>
          </p:nvGrpSpPr>
          <p:grpSpPr>
            <a:xfrm>
              <a:off x="-6355080" y="11628120"/>
              <a:ext cx="799252" cy="3810000"/>
              <a:chOff x="-6355080" y="11628120"/>
              <a:chExt cx="799252" cy="3810000"/>
            </a:xfrm>
          </p:grpSpPr>
          <p:sp>
            <p:nvSpPr>
              <p:cNvPr id="94" name="Parallelogram 93"/>
              <p:cNvSpPr/>
              <p:nvPr/>
            </p:nvSpPr>
            <p:spPr>
              <a:xfrm>
                <a:off x="-6355080" y="11628120"/>
                <a:ext cx="777240" cy="411480"/>
              </a:xfrm>
              <a:prstGeom prst="parallelogram">
                <a:avLst>
                  <a:gd name="adj" fmla="val 40000"/>
                </a:avLst>
              </a:prstGeom>
              <a:noFill/>
              <a:ln w="63500">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lIns="91440" tIns="45720" rtlCol="0" anchor="ctr"/>
              <a:lstStyle/>
              <a:p>
                <a:pPr algn="ctr" fontAlgn="auto">
                  <a:lnSpc>
                    <a:spcPct val="85000"/>
                  </a:lnSpc>
                  <a:spcBef>
                    <a:spcPts val="0"/>
                  </a:spcBef>
                  <a:spcAft>
                    <a:spcPts val="0"/>
                  </a:spcAft>
                </a:pPr>
                <a:endParaRPr lang="en-US" sz="2000" dirty="0" smtClean="0">
                  <a:solidFill>
                    <a:prstClr val="white"/>
                  </a:solidFill>
                  <a:latin typeface="Franklin Gothic Book"/>
                </a:endParaRPr>
              </a:p>
            </p:txBody>
          </p:sp>
          <p:sp>
            <p:nvSpPr>
              <p:cNvPr id="95" name="Rectangle 94"/>
              <p:cNvSpPr/>
              <p:nvPr/>
            </p:nvSpPr>
            <p:spPr>
              <a:xfrm>
                <a:off x="-6355080" y="12024360"/>
                <a:ext cx="640080" cy="3413760"/>
              </a:xfrm>
              <a:prstGeom prst="rect">
                <a:avLst/>
              </a:prstGeom>
              <a:noFill/>
              <a:ln w="63500">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lIns="91440" tIns="45720" rtlCol="0" anchor="ctr"/>
              <a:lstStyle/>
              <a:p>
                <a:pPr algn="ctr" fontAlgn="auto">
                  <a:lnSpc>
                    <a:spcPct val="85000"/>
                  </a:lnSpc>
                  <a:spcBef>
                    <a:spcPts val="0"/>
                  </a:spcBef>
                  <a:spcAft>
                    <a:spcPts val="0"/>
                  </a:spcAft>
                </a:pPr>
                <a:endParaRPr lang="en-US" sz="2000" dirty="0" smtClean="0">
                  <a:solidFill>
                    <a:prstClr val="white"/>
                  </a:solidFill>
                  <a:latin typeface="Franklin Gothic Book"/>
                </a:endParaRPr>
              </a:p>
            </p:txBody>
          </p:sp>
          <p:sp>
            <p:nvSpPr>
              <p:cNvPr id="96" name="Freeform 95"/>
              <p:cNvSpPr/>
              <p:nvPr/>
            </p:nvSpPr>
            <p:spPr>
              <a:xfrm>
                <a:off x="-5715001" y="11643360"/>
                <a:ext cx="159173" cy="3764280"/>
              </a:xfrm>
              <a:custGeom>
                <a:avLst/>
                <a:gdLst>
                  <a:gd name="connsiteX0" fmla="*/ 182880 w 228600"/>
                  <a:gd name="connsiteY0" fmla="*/ 0 h 3825240"/>
                  <a:gd name="connsiteX1" fmla="*/ 45720 w 228600"/>
                  <a:gd name="connsiteY1" fmla="*/ 365760 h 3825240"/>
                  <a:gd name="connsiteX2" fmla="*/ 0 w 228600"/>
                  <a:gd name="connsiteY2" fmla="*/ 3825240 h 3825240"/>
                  <a:gd name="connsiteX3" fmla="*/ 228600 w 228600"/>
                  <a:gd name="connsiteY3" fmla="*/ 3520440 h 3825240"/>
                  <a:gd name="connsiteX4" fmla="*/ 182880 w 228600"/>
                  <a:gd name="connsiteY4" fmla="*/ 0 h 3825240"/>
                  <a:gd name="connsiteX0" fmla="*/ 233680 w 233680"/>
                  <a:gd name="connsiteY0" fmla="*/ 0 h 3804920"/>
                  <a:gd name="connsiteX1" fmla="*/ 45720 w 233680"/>
                  <a:gd name="connsiteY1" fmla="*/ 345440 h 3804920"/>
                  <a:gd name="connsiteX2" fmla="*/ 0 w 233680"/>
                  <a:gd name="connsiteY2" fmla="*/ 3804920 h 3804920"/>
                  <a:gd name="connsiteX3" fmla="*/ 228600 w 233680"/>
                  <a:gd name="connsiteY3" fmla="*/ 3500120 h 3804920"/>
                  <a:gd name="connsiteX4" fmla="*/ 233680 w 233680"/>
                  <a:gd name="connsiteY4" fmla="*/ 0 h 3804920"/>
                  <a:gd name="connsiteX0" fmla="*/ 233680 w 233680"/>
                  <a:gd name="connsiteY0" fmla="*/ 0 h 3804920"/>
                  <a:gd name="connsiteX1" fmla="*/ 45720 w 233680"/>
                  <a:gd name="connsiteY1" fmla="*/ 345440 h 3804920"/>
                  <a:gd name="connsiteX2" fmla="*/ 0 w 233680"/>
                  <a:gd name="connsiteY2" fmla="*/ 3804920 h 3804920"/>
                  <a:gd name="connsiteX3" fmla="*/ 218440 w 233680"/>
                  <a:gd name="connsiteY3" fmla="*/ 3418840 h 3804920"/>
                  <a:gd name="connsiteX4" fmla="*/ 233680 w 233680"/>
                  <a:gd name="connsiteY4" fmla="*/ 0 h 3804920"/>
                  <a:gd name="connsiteX0" fmla="*/ 172720 w 220133"/>
                  <a:gd name="connsiteY0" fmla="*/ 0 h 3804920"/>
                  <a:gd name="connsiteX1" fmla="*/ 45720 w 220133"/>
                  <a:gd name="connsiteY1" fmla="*/ 345440 h 3804920"/>
                  <a:gd name="connsiteX2" fmla="*/ 0 w 220133"/>
                  <a:gd name="connsiteY2" fmla="*/ 3804920 h 3804920"/>
                  <a:gd name="connsiteX3" fmla="*/ 218440 w 220133"/>
                  <a:gd name="connsiteY3" fmla="*/ 3418840 h 3804920"/>
                  <a:gd name="connsiteX4" fmla="*/ 172720 w 220133"/>
                  <a:gd name="connsiteY4" fmla="*/ 0 h 3804920"/>
                  <a:gd name="connsiteX0" fmla="*/ 182880 w 220133"/>
                  <a:gd name="connsiteY0" fmla="*/ 0 h 3855720"/>
                  <a:gd name="connsiteX1" fmla="*/ 45720 w 220133"/>
                  <a:gd name="connsiteY1" fmla="*/ 396240 h 3855720"/>
                  <a:gd name="connsiteX2" fmla="*/ 0 w 220133"/>
                  <a:gd name="connsiteY2" fmla="*/ 3855720 h 3855720"/>
                  <a:gd name="connsiteX3" fmla="*/ 218440 w 220133"/>
                  <a:gd name="connsiteY3" fmla="*/ 3469640 h 3855720"/>
                  <a:gd name="connsiteX4" fmla="*/ 182880 w 220133"/>
                  <a:gd name="connsiteY4" fmla="*/ 0 h 3855720"/>
                  <a:gd name="connsiteX0" fmla="*/ 172720 w 220133"/>
                  <a:gd name="connsiteY0" fmla="*/ 0 h 3815080"/>
                  <a:gd name="connsiteX1" fmla="*/ 45720 w 220133"/>
                  <a:gd name="connsiteY1" fmla="*/ 355600 h 3815080"/>
                  <a:gd name="connsiteX2" fmla="*/ 0 w 220133"/>
                  <a:gd name="connsiteY2" fmla="*/ 3815080 h 3815080"/>
                  <a:gd name="connsiteX3" fmla="*/ 218440 w 220133"/>
                  <a:gd name="connsiteY3" fmla="*/ 3429000 h 3815080"/>
                  <a:gd name="connsiteX4" fmla="*/ 172720 w 220133"/>
                  <a:gd name="connsiteY4" fmla="*/ 0 h 3815080"/>
                  <a:gd name="connsiteX0" fmla="*/ 172720 w 189653"/>
                  <a:gd name="connsiteY0" fmla="*/ 0 h 3815080"/>
                  <a:gd name="connsiteX1" fmla="*/ 45720 w 189653"/>
                  <a:gd name="connsiteY1" fmla="*/ 355600 h 3815080"/>
                  <a:gd name="connsiteX2" fmla="*/ 0 w 189653"/>
                  <a:gd name="connsiteY2" fmla="*/ 3815080 h 3815080"/>
                  <a:gd name="connsiteX3" fmla="*/ 187960 w 189653"/>
                  <a:gd name="connsiteY3" fmla="*/ 3479800 h 3815080"/>
                  <a:gd name="connsiteX4" fmla="*/ 172720 w 189653"/>
                  <a:gd name="connsiteY4" fmla="*/ 0 h 3815080"/>
                  <a:gd name="connsiteX0" fmla="*/ 142240 w 159173"/>
                  <a:gd name="connsiteY0" fmla="*/ 0 h 3764280"/>
                  <a:gd name="connsiteX1" fmla="*/ 15240 w 159173"/>
                  <a:gd name="connsiteY1" fmla="*/ 355600 h 3764280"/>
                  <a:gd name="connsiteX2" fmla="*/ 0 w 159173"/>
                  <a:gd name="connsiteY2" fmla="*/ 3764280 h 3764280"/>
                  <a:gd name="connsiteX3" fmla="*/ 157480 w 159173"/>
                  <a:gd name="connsiteY3" fmla="*/ 3479800 h 3764280"/>
                  <a:gd name="connsiteX4" fmla="*/ 142240 w 159173"/>
                  <a:gd name="connsiteY4" fmla="*/ 0 h 3764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9173" h="3764280">
                    <a:moveTo>
                      <a:pt x="142240" y="0"/>
                    </a:moveTo>
                    <a:lnTo>
                      <a:pt x="15240" y="355600"/>
                    </a:lnTo>
                    <a:lnTo>
                      <a:pt x="0" y="3764280"/>
                    </a:lnTo>
                    <a:lnTo>
                      <a:pt x="157480" y="3479800"/>
                    </a:lnTo>
                    <a:cubicBezTo>
                      <a:pt x="159173" y="2313093"/>
                      <a:pt x="140547" y="1166707"/>
                      <a:pt x="142240" y="0"/>
                    </a:cubicBezTo>
                    <a:close/>
                  </a:path>
                </a:pathLst>
              </a:custGeom>
              <a:noFill/>
              <a:ln w="63500">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lIns="91440" tIns="45720" rtlCol="0" anchor="ctr"/>
              <a:lstStyle/>
              <a:p>
                <a:pPr algn="ctr" fontAlgn="auto">
                  <a:lnSpc>
                    <a:spcPct val="85000"/>
                  </a:lnSpc>
                  <a:spcBef>
                    <a:spcPts val="0"/>
                  </a:spcBef>
                  <a:spcAft>
                    <a:spcPts val="0"/>
                  </a:spcAft>
                </a:pPr>
                <a:endParaRPr lang="en-US" sz="2000" dirty="0" smtClean="0">
                  <a:solidFill>
                    <a:prstClr val="white"/>
                  </a:solidFill>
                  <a:latin typeface="Franklin Gothic Book"/>
                </a:endParaRPr>
              </a:p>
            </p:txBody>
          </p:sp>
        </p:grpSp>
        <p:grpSp>
          <p:nvGrpSpPr>
            <p:cNvPr id="83" name="Group 441"/>
            <p:cNvGrpSpPr/>
            <p:nvPr/>
          </p:nvGrpSpPr>
          <p:grpSpPr>
            <a:xfrm>
              <a:off x="-5400040" y="9230360"/>
              <a:ext cx="799252" cy="3810000"/>
              <a:chOff x="-6355080" y="11628120"/>
              <a:chExt cx="799252" cy="3810000"/>
            </a:xfrm>
          </p:grpSpPr>
          <p:sp>
            <p:nvSpPr>
              <p:cNvPr id="91" name="Parallelogram 90"/>
              <p:cNvSpPr/>
              <p:nvPr/>
            </p:nvSpPr>
            <p:spPr>
              <a:xfrm>
                <a:off x="-6355080" y="11628120"/>
                <a:ext cx="777240" cy="411480"/>
              </a:xfrm>
              <a:prstGeom prst="parallelogram">
                <a:avLst>
                  <a:gd name="adj" fmla="val 40000"/>
                </a:avLst>
              </a:prstGeom>
              <a:noFill/>
              <a:ln w="63500">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lIns="91440" tIns="45720" rtlCol="0" anchor="ctr"/>
              <a:lstStyle/>
              <a:p>
                <a:pPr algn="ctr" fontAlgn="auto">
                  <a:lnSpc>
                    <a:spcPct val="85000"/>
                  </a:lnSpc>
                  <a:spcBef>
                    <a:spcPts val="0"/>
                  </a:spcBef>
                  <a:spcAft>
                    <a:spcPts val="0"/>
                  </a:spcAft>
                </a:pPr>
                <a:endParaRPr lang="en-US" sz="2000" dirty="0" smtClean="0">
                  <a:solidFill>
                    <a:prstClr val="white"/>
                  </a:solidFill>
                  <a:latin typeface="Franklin Gothic Book"/>
                </a:endParaRPr>
              </a:p>
            </p:txBody>
          </p:sp>
          <p:sp>
            <p:nvSpPr>
              <p:cNvPr id="92" name="Rectangle 91"/>
              <p:cNvSpPr/>
              <p:nvPr/>
            </p:nvSpPr>
            <p:spPr>
              <a:xfrm>
                <a:off x="-6355080" y="12024360"/>
                <a:ext cx="640080" cy="3413760"/>
              </a:xfrm>
              <a:prstGeom prst="rect">
                <a:avLst/>
              </a:prstGeom>
              <a:noFill/>
              <a:ln w="63500">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lIns="91440" tIns="45720" rtlCol="0" anchor="ctr"/>
              <a:lstStyle/>
              <a:p>
                <a:pPr algn="ctr" fontAlgn="auto">
                  <a:lnSpc>
                    <a:spcPct val="85000"/>
                  </a:lnSpc>
                  <a:spcBef>
                    <a:spcPts val="0"/>
                  </a:spcBef>
                  <a:spcAft>
                    <a:spcPts val="0"/>
                  </a:spcAft>
                </a:pPr>
                <a:endParaRPr lang="en-US" sz="2000" dirty="0" smtClean="0">
                  <a:solidFill>
                    <a:prstClr val="white"/>
                  </a:solidFill>
                  <a:latin typeface="Franklin Gothic Book"/>
                </a:endParaRPr>
              </a:p>
            </p:txBody>
          </p:sp>
          <p:sp>
            <p:nvSpPr>
              <p:cNvPr id="93" name="Freeform 92"/>
              <p:cNvSpPr/>
              <p:nvPr/>
            </p:nvSpPr>
            <p:spPr>
              <a:xfrm>
                <a:off x="-5715001" y="11643360"/>
                <a:ext cx="159173" cy="3764280"/>
              </a:xfrm>
              <a:custGeom>
                <a:avLst/>
                <a:gdLst>
                  <a:gd name="connsiteX0" fmla="*/ 182880 w 228600"/>
                  <a:gd name="connsiteY0" fmla="*/ 0 h 3825240"/>
                  <a:gd name="connsiteX1" fmla="*/ 45720 w 228600"/>
                  <a:gd name="connsiteY1" fmla="*/ 365760 h 3825240"/>
                  <a:gd name="connsiteX2" fmla="*/ 0 w 228600"/>
                  <a:gd name="connsiteY2" fmla="*/ 3825240 h 3825240"/>
                  <a:gd name="connsiteX3" fmla="*/ 228600 w 228600"/>
                  <a:gd name="connsiteY3" fmla="*/ 3520440 h 3825240"/>
                  <a:gd name="connsiteX4" fmla="*/ 182880 w 228600"/>
                  <a:gd name="connsiteY4" fmla="*/ 0 h 3825240"/>
                  <a:gd name="connsiteX0" fmla="*/ 233680 w 233680"/>
                  <a:gd name="connsiteY0" fmla="*/ 0 h 3804920"/>
                  <a:gd name="connsiteX1" fmla="*/ 45720 w 233680"/>
                  <a:gd name="connsiteY1" fmla="*/ 345440 h 3804920"/>
                  <a:gd name="connsiteX2" fmla="*/ 0 w 233680"/>
                  <a:gd name="connsiteY2" fmla="*/ 3804920 h 3804920"/>
                  <a:gd name="connsiteX3" fmla="*/ 228600 w 233680"/>
                  <a:gd name="connsiteY3" fmla="*/ 3500120 h 3804920"/>
                  <a:gd name="connsiteX4" fmla="*/ 233680 w 233680"/>
                  <a:gd name="connsiteY4" fmla="*/ 0 h 3804920"/>
                  <a:gd name="connsiteX0" fmla="*/ 233680 w 233680"/>
                  <a:gd name="connsiteY0" fmla="*/ 0 h 3804920"/>
                  <a:gd name="connsiteX1" fmla="*/ 45720 w 233680"/>
                  <a:gd name="connsiteY1" fmla="*/ 345440 h 3804920"/>
                  <a:gd name="connsiteX2" fmla="*/ 0 w 233680"/>
                  <a:gd name="connsiteY2" fmla="*/ 3804920 h 3804920"/>
                  <a:gd name="connsiteX3" fmla="*/ 218440 w 233680"/>
                  <a:gd name="connsiteY3" fmla="*/ 3418840 h 3804920"/>
                  <a:gd name="connsiteX4" fmla="*/ 233680 w 233680"/>
                  <a:gd name="connsiteY4" fmla="*/ 0 h 3804920"/>
                  <a:gd name="connsiteX0" fmla="*/ 172720 w 220133"/>
                  <a:gd name="connsiteY0" fmla="*/ 0 h 3804920"/>
                  <a:gd name="connsiteX1" fmla="*/ 45720 w 220133"/>
                  <a:gd name="connsiteY1" fmla="*/ 345440 h 3804920"/>
                  <a:gd name="connsiteX2" fmla="*/ 0 w 220133"/>
                  <a:gd name="connsiteY2" fmla="*/ 3804920 h 3804920"/>
                  <a:gd name="connsiteX3" fmla="*/ 218440 w 220133"/>
                  <a:gd name="connsiteY3" fmla="*/ 3418840 h 3804920"/>
                  <a:gd name="connsiteX4" fmla="*/ 172720 w 220133"/>
                  <a:gd name="connsiteY4" fmla="*/ 0 h 3804920"/>
                  <a:gd name="connsiteX0" fmla="*/ 182880 w 220133"/>
                  <a:gd name="connsiteY0" fmla="*/ 0 h 3855720"/>
                  <a:gd name="connsiteX1" fmla="*/ 45720 w 220133"/>
                  <a:gd name="connsiteY1" fmla="*/ 396240 h 3855720"/>
                  <a:gd name="connsiteX2" fmla="*/ 0 w 220133"/>
                  <a:gd name="connsiteY2" fmla="*/ 3855720 h 3855720"/>
                  <a:gd name="connsiteX3" fmla="*/ 218440 w 220133"/>
                  <a:gd name="connsiteY3" fmla="*/ 3469640 h 3855720"/>
                  <a:gd name="connsiteX4" fmla="*/ 182880 w 220133"/>
                  <a:gd name="connsiteY4" fmla="*/ 0 h 3855720"/>
                  <a:gd name="connsiteX0" fmla="*/ 172720 w 220133"/>
                  <a:gd name="connsiteY0" fmla="*/ 0 h 3815080"/>
                  <a:gd name="connsiteX1" fmla="*/ 45720 w 220133"/>
                  <a:gd name="connsiteY1" fmla="*/ 355600 h 3815080"/>
                  <a:gd name="connsiteX2" fmla="*/ 0 w 220133"/>
                  <a:gd name="connsiteY2" fmla="*/ 3815080 h 3815080"/>
                  <a:gd name="connsiteX3" fmla="*/ 218440 w 220133"/>
                  <a:gd name="connsiteY3" fmla="*/ 3429000 h 3815080"/>
                  <a:gd name="connsiteX4" fmla="*/ 172720 w 220133"/>
                  <a:gd name="connsiteY4" fmla="*/ 0 h 3815080"/>
                  <a:gd name="connsiteX0" fmla="*/ 172720 w 189653"/>
                  <a:gd name="connsiteY0" fmla="*/ 0 h 3815080"/>
                  <a:gd name="connsiteX1" fmla="*/ 45720 w 189653"/>
                  <a:gd name="connsiteY1" fmla="*/ 355600 h 3815080"/>
                  <a:gd name="connsiteX2" fmla="*/ 0 w 189653"/>
                  <a:gd name="connsiteY2" fmla="*/ 3815080 h 3815080"/>
                  <a:gd name="connsiteX3" fmla="*/ 187960 w 189653"/>
                  <a:gd name="connsiteY3" fmla="*/ 3479800 h 3815080"/>
                  <a:gd name="connsiteX4" fmla="*/ 172720 w 189653"/>
                  <a:gd name="connsiteY4" fmla="*/ 0 h 3815080"/>
                  <a:gd name="connsiteX0" fmla="*/ 142240 w 159173"/>
                  <a:gd name="connsiteY0" fmla="*/ 0 h 3764280"/>
                  <a:gd name="connsiteX1" fmla="*/ 15240 w 159173"/>
                  <a:gd name="connsiteY1" fmla="*/ 355600 h 3764280"/>
                  <a:gd name="connsiteX2" fmla="*/ 0 w 159173"/>
                  <a:gd name="connsiteY2" fmla="*/ 3764280 h 3764280"/>
                  <a:gd name="connsiteX3" fmla="*/ 157480 w 159173"/>
                  <a:gd name="connsiteY3" fmla="*/ 3479800 h 3764280"/>
                  <a:gd name="connsiteX4" fmla="*/ 142240 w 159173"/>
                  <a:gd name="connsiteY4" fmla="*/ 0 h 3764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9173" h="3764280">
                    <a:moveTo>
                      <a:pt x="142240" y="0"/>
                    </a:moveTo>
                    <a:lnTo>
                      <a:pt x="15240" y="355600"/>
                    </a:lnTo>
                    <a:lnTo>
                      <a:pt x="0" y="3764280"/>
                    </a:lnTo>
                    <a:lnTo>
                      <a:pt x="157480" y="3479800"/>
                    </a:lnTo>
                    <a:cubicBezTo>
                      <a:pt x="159173" y="2313093"/>
                      <a:pt x="140547" y="1166707"/>
                      <a:pt x="142240" y="0"/>
                    </a:cubicBezTo>
                    <a:close/>
                  </a:path>
                </a:pathLst>
              </a:custGeom>
              <a:noFill/>
              <a:ln w="63500">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lIns="91440" tIns="45720" rtlCol="0" anchor="ctr"/>
              <a:lstStyle/>
              <a:p>
                <a:pPr algn="ctr" fontAlgn="auto">
                  <a:lnSpc>
                    <a:spcPct val="85000"/>
                  </a:lnSpc>
                  <a:spcBef>
                    <a:spcPts val="0"/>
                  </a:spcBef>
                  <a:spcAft>
                    <a:spcPts val="0"/>
                  </a:spcAft>
                </a:pPr>
                <a:endParaRPr lang="en-US" sz="2000" dirty="0" smtClean="0">
                  <a:solidFill>
                    <a:prstClr val="white"/>
                  </a:solidFill>
                  <a:latin typeface="Franklin Gothic Book"/>
                </a:endParaRPr>
              </a:p>
            </p:txBody>
          </p:sp>
        </p:grpSp>
        <p:cxnSp>
          <p:nvCxnSpPr>
            <p:cNvPr id="84" name="Straight Connector 83"/>
            <p:cNvCxnSpPr/>
            <p:nvPr/>
          </p:nvCxnSpPr>
          <p:spPr>
            <a:xfrm rot="5400000" flipH="1" flipV="1">
              <a:off x="-6278880" y="10688320"/>
              <a:ext cx="2265680" cy="883920"/>
            </a:xfrm>
            <a:prstGeom prst="line">
              <a:avLst/>
            </a:prstGeom>
            <a:ln w="66675" cmpd="dbl">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5" name="Straight Connector 84"/>
            <p:cNvCxnSpPr/>
            <p:nvPr/>
          </p:nvCxnSpPr>
          <p:spPr>
            <a:xfrm rot="5400000" flipH="1" flipV="1">
              <a:off x="-6278880" y="11163808"/>
              <a:ext cx="2265680" cy="883920"/>
            </a:xfrm>
            <a:prstGeom prst="line">
              <a:avLst/>
            </a:prstGeom>
            <a:ln w="66675" cmpd="dbl">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6" name="Straight Connector 85"/>
            <p:cNvCxnSpPr/>
            <p:nvPr/>
          </p:nvCxnSpPr>
          <p:spPr>
            <a:xfrm rot="5400000" flipH="1" flipV="1">
              <a:off x="-6278880" y="11639296"/>
              <a:ext cx="2265680" cy="883920"/>
            </a:xfrm>
            <a:prstGeom prst="line">
              <a:avLst/>
            </a:prstGeom>
            <a:ln w="66675" cmpd="dbl">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7" name="Straight Connector 86"/>
            <p:cNvCxnSpPr/>
            <p:nvPr/>
          </p:nvCxnSpPr>
          <p:spPr>
            <a:xfrm rot="5400000" flipH="1" flipV="1">
              <a:off x="-6278880" y="12114784"/>
              <a:ext cx="2265680" cy="883920"/>
            </a:xfrm>
            <a:prstGeom prst="line">
              <a:avLst/>
            </a:prstGeom>
            <a:ln w="66675" cmpd="dbl">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8" name="Straight Connector 87"/>
            <p:cNvCxnSpPr/>
            <p:nvPr/>
          </p:nvCxnSpPr>
          <p:spPr>
            <a:xfrm rot="5400000" flipH="1" flipV="1">
              <a:off x="-6278880" y="12590272"/>
              <a:ext cx="2265680" cy="883920"/>
            </a:xfrm>
            <a:prstGeom prst="line">
              <a:avLst/>
            </a:prstGeom>
            <a:ln w="66675" cmpd="dbl">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9" name="Straight Connector 88"/>
            <p:cNvCxnSpPr/>
            <p:nvPr/>
          </p:nvCxnSpPr>
          <p:spPr>
            <a:xfrm rot="5400000" flipH="1" flipV="1">
              <a:off x="-6278880" y="13065760"/>
              <a:ext cx="2265680" cy="883920"/>
            </a:xfrm>
            <a:prstGeom prst="line">
              <a:avLst/>
            </a:prstGeom>
            <a:ln w="66675" cmpd="dbl">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0" name="Straight Connector 89"/>
            <p:cNvCxnSpPr/>
            <p:nvPr/>
          </p:nvCxnSpPr>
          <p:spPr>
            <a:xfrm rot="5400000" flipH="1" flipV="1">
              <a:off x="-6299200" y="10403840"/>
              <a:ext cx="2265680" cy="883920"/>
            </a:xfrm>
            <a:prstGeom prst="line">
              <a:avLst/>
            </a:prstGeom>
            <a:ln w="66675" cmpd="dbl">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129" name="TextBox 128"/>
          <p:cNvSpPr txBox="1"/>
          <p:nvPr/>
        </p:nvSpPr>
        <p:spPr>
          <a:xfrm>
            <a:off x="1567792" y="3909164"/>
            <a:ext cx="567256" cy="394436"/>
          </a:xfrm>
          <a:prstGeom prst="rect">
            <a:avLst/>
          </a:prstGeom>
          <a:noFill/>
        </p:spPr>
        <p:txBody>
          <a:bodyPr wrap="square" rtlCol="0">
            <a:spAutoFit/>
          </a:bodyPr>
          <a:lstStyle/>
          <a:p>
            <a:pPr fontAlgn="auto">
              <a:spcBef>
                <a:spcPts val="0"/>
              </a:spcBef>
              <a:spcAft>
                <a:spcPts val="0"/>
              </a:spcAft>
            </a:pPr>
            <a:r>
              <a:rPr lang="en-US" sz="2400" b="1" dirty="0" smtClean="0">
                <a:solidFill>
                  <a:prstClr val="black"/>
                </a:solidFill>
                <a:latin typeface="Times New Roman" pitchFamily="18" charset="0"/>
                <a:cs typeface="Times New Roman" pitchFamily="18" charset="0"/>
              </a:rPr>
              <a:t>A~</a:t>
            </a:r>
            <a:endParaRPr lang="en-US" sz="2400" b="1" dirty="0">
              <a:solidFill>
                <a:prstClr val="black"/>
              </a:solidFill>
              <a:latin typeface="Times New Roman" pitchFamily="18" charset="0"/>
              <a:cs typeface="Times New Roman" pitchFamily="18" charset="0"/>
            </a:endParaRPr>
          </a:p>
        </p:txBody>
      </p:sp>
      <p:sp>
        <p:nvSpPr>
          <p:cNvPr id="130" name="TextBox 129"/>
          <p:cNvSpPr txBox="1"/>
          <p:nvPr/>
        </p:nvSpPr>
        <p:spPr>
          <a:xfrm>
            <a:off x="2702303" y="3909164"/>
            <a:ext cx="567256" cy="394436"/>
          </a:xfrm>
          <a:prstGeom prst="rect">
            <a:avLst/>
          </a:prstGeom>
          <a:noFill/>
        </p:spPr>
        <p:txBody>
          <a:bodyPr wrap="square" rtlCol="0">
            <a:spAutoFit/>
          </a:bodyPr>
          <a:lstStyle/>
          <a:p>
            <a:pPr fontAlgn="auto">
              <a:spcBef>
                <a:spcPts val="0"/>
              </a:spcBef>
              <a:spcAft>
                <a:spcPts val="0"/>
              </a:spcAft>
            </a:pPr>
            <a:r>
              <a:rPr lang="en-US" sz="2400" b="1" dirty="0">
                <a:solidFill>
                  <a:prstClr val="black"/>
                </a:solidFill>
                <a:latin typeface="Times New Roman" pitchFamily="18" charset="0"/>
                <a:cs typeface="Times New Roman" pitchFamily="18" charset="0"/>
              </a:rPr>
              <a:t>~</a:t>
            </a:r>
            <a:r>
              <a:rPr lang="en-US" sz="2400" b="1" dirty="0" smtClean="0">
                <a:solidFill>
                  <a:prstClr val="black"/>
                </a:solidFill>
                <a:latin typeface="Times New Roman" pitchFamily="18" charset="0"/>
                <a:cs typeface="Times New Roman" pitchFamily="18" charset="0"/>
              </a:rPr>
              <a:t>B</a:t>
            </a:r>
            <a:endParaRPr lang="en-US" sz="2400" b="1" dirty="0">
              <a:solidFill>
                <a:prstClr val="black"/>
              </a:solidFill>
              <a:latin typeface="Times New Roman" pitchFamily="18" charset="0"/>
              <a:cs typeface="Times New Roman" pitchFamily="18" charset="0"/>
            </a:endParaRPr>
          </a:p>
        </p:txBody>
      </p:sp>
      <p:grpSp>
        <p:nvGrpSpPr>
          <p:cNvPr id="152" name="Group 151"/>
          <p:cNvGrpSpPr/>
          <p:nvPr/>
        </p:nvGrpSpPr>
        <p:grpSpPr>
          <a:xfrm>
            <a:off x="3553186" y="3778957"/>
            <a:ext cx="2201264" cy="2220032"/>
            <a:chOff x="3553186" y="3778957"/>
            <a:chExt cx="2201264" cy="2220032"/>
          </a:xfrm>
        </p:grpSpPr>
        <p:sp>
          <p:nvSpPr>
            <p:cNvPr id="19" name="Rectangle 18"/>
            <p:cNvSpPr/>
            <p:nvPr/>
          </p:nvSpPr>
          <p:spPr>
            <a:xfrm>
              <a:off x="3872267" y="4924780"/>
              <a:ext cx="1446502" cy="1074209"/>
            </a:xfrm>
            <a:prstGeom prst="rect">
              <a:avLst/>
            </a:prstGeom>
            <a:noFill/>
            <a:ln w="76200">
              <a:solidFill>
                <a:schemeClr val="accent4">
                  <a:lumMod val="60000"/>
                  <a:lumOff val="40000"/>
                </a:schemeClr>
              </a:solidFill>
              <a:prstDash val="sysDash"/>
            </a:ln>
            <a:effectLst/>
          </p:spPr>
          <p:style>
            <a:lnRef idx="2">
              <a:schemeClr val="accent1">
                <a:shade val="50000"/>
              </a:schemeClr>
            </a:lnRef>
            <a:fillRef idx="1">
              <a:schemeClr val="accent1"/>
            </a:fillRef>
            <a:effectRef idx="0">
              <a:schemeClr val="accent1"/>
            </a:effectRef>
            <a:fontRef idx="minor">
              <a:schemeClr val="lt1"/>
            </a:fontRef>
          </p:style>
          <p:txBody>
            <a:bodyPr lIns="91440" tIns="45720" rtlCol="0" anchor="ctr"/>
            <a:lstStyle/>
            <a:p>
              <a:pPr algn="ctr" fontAlgn="auto">
                <a:lnSpc>
                  <a:spcPct val="85000"/>
                </a:lnSpc>
                <a:spcBef>
                  <a:spcPts val="0"/>
                </a:spcBef>
                <a:spcAft>
                  <a:spcPts val="0"/>
                </a:spcAft>
              </a:pPr>
              <a:endParaRPr lang="en-US" sz="2000" dirty="0" smtClean="0">
                <a:solidFill>
                  <a:prstClr val="white"/>
                </a:solidFill>
                <a:latin typeface="Franklin Gothic Book"/>
              </a:endParaRPr>
            </a:p>
          </p:txBody>
        </p:sp>
        <p:sp>
          <p:nvSpPr>
            <p:cNvPr id="20" name="Rounded Rectangle 19"/>
            <p:cNvSpPr/>
            <p:nvPr/>
          </p:nvSpPr>
          <p:spPr>
            <a:xfrm>
              <a:off x="4092079" y="5002904"/>
              <a:ext cx="106360" cy="917960"/>
            </a:xfrm>
            <a:prstGeom prst="roundRect">
              <a:avLst/>
            </a:prstGeom>
            <a:solidFill>
              <a:schemeClr val="tx2">
                <a:lumMod val="60000"/>
                <a:lumOff val="4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91440" tIns="45720" rtlCol="0" anchor="ctr"/>
            <a:lstStyle/>
            <a:p>
              <a:pPr algn="ctr" fontAlgn="auto">
                <a:lnSpc>
                  <a:spcPct val="85000"/>
                </a:lnSpc>
                <a:spcBef>
                  <a:spcPts val="0"/>
                </a:spcBef>
                <a:spcAft>
                  <a:spcPts val="0"/>
                </a:spcAft>
              </a:pPr>
              <a:endParaRPr lang="en-US" sz="2000" dirty="0" smtClean="0">
                <a:solidFill>
                  <a:prstClr val="white"/>
                </a:solidFill>
                <a:latin typeface="Franklin Gothic Book"/>
              </a:endParaRPr>
            </a:p>
          </p:txBody>
        </p:sp>
        <p:sp>
          <p:nvSpPr>
            <p:cNvPr id="21" name="Rounded Rectangle 20"/>
            <p:cNvSpPr/>
            <p:nvPr/>
          </p:nvSpPr>
          <p:spPr>
            <a:xfrm>
              <a:off x="4280691" y="5002904"/>
              <a:ext cx="106360" cy="917960"/>
            </a:xfrm>
            <a:prstGeom prst="roundRect">
              <a:avLst/>
            </a:prstGeom>
            <a:solidFill>
              <a:schemeClr val="tx2">
                <a:lumMod val="60000"/>
                <a:lumOff val="4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91440" tIns="45720" rtlCol="0" anchor="ctr"/>
            <a:lstStyle/>
            <a:p>
              <a:pPr algn="ctr" fontAlgn="auto">
                <a:lnSpc>
                  <a:spcPct val="85000"/>
                </a:lnSpc>
                <a:spcBef>
                  <a:spcPts val="0"/>
                </a:spcBef>
                <a:spcAft>
                  <a:spcPts val="0"/>
                </a:spcAft>
              </a:pPr>
              <a:endParaRPr lang="en-US" sz="2000" dirty="0" smtClean="0">
                <a:solidFill>
                  <a:prstClr val="white"/>
                </a:solidFill>
                <a:latin typeface="Franklin Gothic Book"/>
              </a:endParaRPr>
            </a:p>
          </p:txBody>
        </p:sp>
        <p:sp>
          <p:nvSpPr>
            <p:cNvPr id="22" name="Rounded Rectangle 21"/>
            <p:cNvSpPr/>
            <p:nvPr/>
          </p:nvSpPr>
          <p:spPr>
            <a:xfrm>
              <a:off x="4469303" y="5002904"/>
              <a:ext cx="106360" cy="917960"/>
            </a:xfrm>
            <a:prstGeom prst="roundRect">
              <a:avLst/>
            </a:prstGeom>
            <a:solidFill>
              <a:schemeClr val="tx2">
                <a:lumMod val="60000"/>
                <a:lumOff val="4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91440" tIns="45720" rtlCol="0" anchor="ctr"/>
            <a:lstStyle/>
            <a:p>
              <a:pPr algn="ctr" fontAlgn="auto">
                <a:lnSpc>
                  <a:spcPct val="85000"/>
                </a:lnSpc>
                <a:spcBef>
                  <a:spcPts val="0"/>
                </a:spcBef>
                <a:spcAft>
                  <a:spcPts val="0"/>
                </a:spcAft>
              </a:pPr>
              <a:endParaRPr lang="en-US" sz="2000" dirty="0" smtClean="0">
                <a:solidFill>
                  <a:prstClr val="white"/>
                </a:solidFill>
                <a:latin typeface="Franklin Gothic Book"/>
              </a:endParaRPr>
            </a:p>
          </p:txBody>
        </p:sp>
        <p:grpSp>
          <p:nvGrpSpPr>
            <p:cNvPr id="97" name="Group 96"/>
            <p:cNvGrpSpPr/>
            <p:nvPr/>
          </p:nvGrpSpPr>
          <p:grpSpPr>
            <a:xfrm>
              <a:off x="5254952" y="3778957"/>
              <a:ext cx="499498" cy="1312922"/>
              <a:chOff x="-6355080" y="9230360"/>
              <a:chExt cx="1754292" cy="6207760"/>
            </a:xfrm>
          </p:grpSpPr>
          <p:grpSp>
            <p:nvGrpSpPr>
              <p:cNvPr id="98" name="Group 440"/>
              <p:cNvGrpSpPr/>
              <p:nvPr/>
            </p:nvGrpSpPr>
            <p:grpSpPr>
              <a:xfrm>
                <a:off x="-6355080" y="11628120"/>
                <a:ext cx="799252" cy="3810000"/>
                <a:chOff x="-6355080" y="11628120"/>
                <a:chExt cx="799252" cy="3810000"/>
              </a:xfrm>
            </p:grpSpPr>
            <p:sp>
              <p:nvSpPr>
                <p:cNvPr id="110" name="Parallelogram 109"/>
                <p:cNvSpPr/>
                <p:nvPr/>
              </p:nvSpPr>
              <p:spPr>
                <a:xfrm>
                  <a:off x="-6355080" y="11628120"/>
                  <a:ext cx="777240" cy="411480"/>
                </a:xfrm>
                <a:prstGeom prst="parallelogram">
                  <a:avLst>
                    <a:gd name="adj" fmla="val 40000"/>
                  </a:avLst>
                </a:prstGeom>
                <a:noFill/>
                <a:ln w="63500">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lIns="91440" tIns="45720" rtlCol="0" anchor="ctr"/>
                <a:lstStyle/>
                <a:p>
                  <a:pPr algn="ctr" fontAlgn="auto">
                    <a:lnSpc>
                      <a:spcPct val="85000"/>
                    </a:lnSpc>
                    <a:spcBef>
                      <a:spcPts val="0"/>
                    </a:spcBef>
                    <a:spcAft>
                      <a:spcPts val="0"/>
                    </a:spcAft>
                  </a:pPr>
                  <a:endParaRPr lang="en-US" sz="2000" dirty="0" smtClean="0">
                    <a:solidFill>
                      <a:prstClr val="white"/>
                    </a:solidFill>
                    <a:latin typeface="Franklin Gothic Book"/>
                  </a:endParaRPr>
                </a:p>
              </p:txBody>
            </p:sp>
            <p:sp>
              <p:nvSpPr>
                <p:cNvPr id="111" name="Rectangle 110"/>
                <p:cNvSpPr/>
                <p:nvPr/>
              </p:nvSpPr>
              <p:spPr>
                <a:xfrm>
                  <a:off x="-6355080" y="12024360"/>
                  <a:ext cx="640080" cy="3413760"/>
                </a:xfrm>
                <a:prstGeom prst="rect">
                  <a:avLst/>
                </a:prstGeom>
                <a:noFill/>
                <a:ln w="63500">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lIns="91440" tIns="45720" rtlCol="0" anchor="ctr"/>
                <a:lstStyle/>
                <a:p>
                  <a:pPr algn="ctr" fontAlgn="auto">
                    <a:lnSpc>
                      <a:spcPct val="85000"/>
                    </a:lnSpc>
                    <a:spcBef>
                      <a:spcPts val="0"/>
                    </a:spcBef>
                    <a:spcAft>
                      <a:spcPts val="0"/>
                    </a:spcAft>
                  </a:pPr>
                  <a:endParaRPr lang="en-US" sz="2000" dirty="0" smtClean="0">
                    <a:solidFill>
                      <a:prstClr val="white"/>
                    </a:solidFill>
                    <a:latin typeface="Franklin Gothic Book"/>
                  </a:endParaRPr>
                </a:p>
              </p:txBody>
            </p:sp>
            <p:sp>
              <p:nvSpPr>
                <p:cNvPr id="112" name="Freeform 111"/>
                <p:cNvSpPr/>
                <p:nvPr/>
              </p:nvSpPr>
              <p:spPr>
                <a:xfrm>
                  <a:off x="-5715001" y="11643360"/>
                  <a:ext cx="159173" cy="3764280"/>
                </a:xfrm>
                <a:custGeom>
                  <a:avLst/>
                  <a:gdLst>
                    <a:gd name="connsiteX0" fmla="*/ 182880 w 228600"/>
                    <a:gd name="connsiteY0" fmla="*/ 0 h 3825240"/>
                    <a:gd name="connsiteX1" fmla="*/ 45720 w 228600"/>
                    <a:gd name="connsiteY1" fmla="*/ 365760 h 3825240"/>
                    <a:gd name="connsiteX2" fmla="*/ 0 w 228600"/>
                    <a:gd name="connsiteY2" fmla="*/ 3825240 h 3825240"/>
                    <a:gd name="connsiteX3" fmla="*/ 228600 w 228600"/>
                    <a:gd name="connsiteY3" fmla="*/ 3520440 h 3825240"/>
                    <a:gd name="connsiteX4" fmla="*/ 182880 w 228600"/>
                    <a:gd name="connsiteY4" fmla="*/ 0 h 3825240"/>
                    <a:gd name="connsiteX0" fmla="*/ 233680 w 233680"/>
                    <a:gd name="connsiteY0" fmla="*/ 0 h 3804920"/>
                    <a:gd name="connsiteX1" fmla="*/ 45720 w 233680"/>
                    <a:gd name="connsiteY1" fmla="*/ 345440 h 3804920"/>
                    <a:gd name="connsiteX2" fmla="*/ 0 w 233680"/>
                    <a:gd name="connsiteY2" fmla="*/ 3804920 h 3804920"/>
                    <a:gd name="connsiteX3" fmla="*/ 228600 w 233680"/>
                    <a:gd name="connsiteY3" fmla="*/ 3500120 h 3804920"/>
                    <a:gd name="connsiteX4" fmla="*/ 233680 w 233680"/>
                    <a:gd name="connsiteY4" fmla="*/ 0 h 3804920"/>
                    <a:gd name="connsiteX0" fmla="*/ 233680 w 233680"/>
                    <a:gd name="connsiteY0" fmla="*/ 0 h 3804920"/>
                    <a:gd name="connsiteX1" fmla="*/ 45720 w 233680"/>
                    <a:gd name="connsiteY1" fmla="*/ 345440 h 3804920"/>
                    <a:gd name="connsiteX2" fmla="*/ 0 w 233680"/>
                    <a:gd name="connsiteY2" fmla="*/ 3804920 h 3804920"/>
                    <a:gd name="connsiteX3" fmla="*/ 218440 w 233680"/>
                    <a:gd name="connsiteY3" fmla="*/ 3418840 h 3804920"/>
                    <a:gd name="connsiteX4" fmla="*/ 233680 w 233680"/>
                    <a:gd name="connsiteY4" fmla="*/ 0 h 3804920"/>
                    <a:gd name="connsiteX0" fmla="*/ 172720 w 220133"/>
                    <a:gd name="connsiteY0" fmla="*/ 0 h 3804920"/>
                    <a:gd name="connsiteX1" fmla="*/ 45720 w 220133"/>
                    <a:gd name="connsiteY1" fmla="*/ 345440 h 3804920"/>
                    <a:gd name="connsiteX2" fmla="*/ 0 w 220133"/>
                    <a:gd name="connsiteY2" fmla="*/ 3804920 h 3804920"/>
                    <a:gd name="connsiteX3" fmla="*/ 218440 w 220133"/>
                    <a:gd name="connsiteY3" fmla="*/ 3418840 h 3804920"/>
                    <a:gd name="connsiteX4" fmla="*/ 172720 w 220133"/>
                    <a:gd name="connsiteY4" fmla="*/ 0 h 3804920"/>
                    <a:gd name="connsiteX0" fmla="*/ 182880 w 220133"/>
                    <a:gd name="connsiteY0" fmla="*/ 0 h 3855720"/>
                    <a:gd name="connsiteX1" fmla="*/ 45720 w 220133"/>
                    <a:gd name="connsiteY1" fmla="*/ 396240 h 3855720"/>
                    <a:gd name="connsiteX2" fmla="*/ 0 w 220133"/>
                    <a:gd name="connsiteY2" fmla="*/ 3855720 h 3855720"/>
                    <a:gd name="connsiteX3" fmla="*/ 218440 w 220133"/>
                    <a:gd name="connsiteY3" fmla="*/ 3469640 h 3855720"/>
                    <a:gd name="connsiteX4" fmla="*/ 182880 w 220133"/>
                    <a:gd name="connsiteY4" fmla="*/ 0 h 3855720"/>
                    <a:gd name="connsiteX0" fmla="*/ 172720 w 220133"/>
                    <a:gd name="connsiteY0" fmla="*/ 0 h 3815080"/>
                    <a:gd name="connsiteX1" fmla="*/ 45720 w 220133"/>
                    <a:gd name="connsiteY1" fmla="*/ 355600 h 3815080"/>
                    <a:gd name="connsiteX2" fmla="*/ 0 w 220133"/>
                    <a:gd name="connsiteY2" fmla="*/ 3815080 h 3815080"/>
                    <a:gd name="connsiteX3" fmla="*/ 218440 w 220133"/>
                    <a:gd name="connsiteY3" fmla="*/ 3429000 h 3815080"/>
                    <a:gd name="connsiteX4" fmla="*/ 172720 w 220133"/>
                    <a:gd name="connsiteY4" fmla="*/ 0 h 3815080"/>
                    <a:gd name="connsiteX0" fmla="*/ 172720 w 189653"/>
                    <a:gd name="connsiteY0" fmla="*/ 0 h 3815080"/>
                    <a:gd name="connsiteX1" fmla="*/ 45720 w 189653"/>
                    <a:gd name="connsiteY1" fmla="*/ 355600 h 3815080"/>
                    <a:gd name="connsiteX2" fmla="*/ 0 w 189653"/>
                    <a:gd name="connsiteY2" fmla="*/ 3815080 h 3815080"/>
                    <a:gd name="connsiteX3" fmla="*/ 187960 w 189653"/>
                    <a:gd name="connsiteY3" fmla="*/ 3479800 h 3815080"/>
                    <a:gd name="connsiteX4" fmla="*/ 172720 w 189653"/>
                    <a:gd name="connsiteY4" fmla="*/ 0 h 3815080"/>
                    <a:gd name="connsiteX0" fmla="*/ 142240 w 159173"/>
                    <a:gd name="connsiteY0" fmla="*/ 0 h 3764280"/>
                    <a:gd name="connsiteX1" fmla="*/ 15240 w 159173"/>
                    <a:gd name="connsiteY1" fmla="*/ 355600 h 3764280"/>
                    <a:gd name="connsiteX2" fmla="*/ 0 w 159173"/>
                    <a:gd name="connsiteY2" fmla="*/ 3764280 h 3764280"/>
                    <a:gd name="connsiteX3" fmla="*/ 157480 w 159173"/>
                    <a:gd name="connsiteY3" fmla="*/ 3479800 h 3764280"/>
                    <a:gd name="connsiteX4" fmla="*/ 142240 w 159173"/>
                    <a:gd name="connsiteY4" fmla="*/ 0 h 3764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9173" h="3764280">
                      <a:moveTo>
                        <a:pt x="142240" y="0"/>
                      </a:moveTo>
                      <a:lnTo>
                        <a:pt x="15240" y="355600"/>
                      </a:lnTo>
                      <a:lnTo>
                        <a:pt x="0" y="3764280"/>
                      </a:lnTo>
                      <a:lnTo>
                        <a:pt x="157480" y="3479800"/>
                      </a:lnTo>
                      <a:cubicBezTo>
                        <a:pt x="159173" y="2313093"/>
                        <a:pt x="140547" y="1166707"/>
                        <a:pt x="142240" y="0"/>
                      </a:cubicBezTo>
                      <a:close/>
                    </a:path>
                  </a:pathLst>
                </a:custGeom>
                <a:noFill/>
                <a:ln w="63500">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lIns="91440" tIns="45720" rtlCol="0" anchor="ctr"/>
                <a:lstStyle/>
                <a:p>
                  <a:pPr algn="ctr" fontAlgn="auto">
                    <a:lnSpc>
                      <a:spcPct val="85000"/>
                    </a:lnSpc>
                    <a:spcBef>
                      <a:spcPts val="0"/>
                    </a:spcBef>
                    <a:spcAft>
                      <a:spcPts val="0"/>
                    </a:spcAft>
                  </a:pPr>
                  <a:endParaRPr lang="en-US" sz="2000" dirty="0" smtClean="0">
                    <a:solidFill>
                      <a:prstClr val="white"/>
                    </a:solidFill>
                    <a:latin typeface="Franklin Gothic Book"/>
                  </a:endParaRPr>
                </a:p>
              </p:txBody>
            </p:sp>
          </p:grpSp>
          <p:grpSp>
            <p:nvGrpSpPr>
              <p:cNvPr id="99" name="Group 441"/>
              <p:cNvGrpSpPr/>
              <p:nvPr/>
            </p:nvGrpSpPr>
            <p:grpSpPr>
              <a:xfrm>
                <a:off x="-5400040" y="9230360"/>
                <a:ext cx="799252" cy="3810000"/>
                <a:chOff x="-6355080" y="11628120"/>
                <a:chExt cx="799252" cy="3810000"/>
              </a:xfrm>
            </p:grpSpPr>
            <p:sp>
              <p:nvSpPr>
                <p:cNvPr id="107" name="Parallelogram 106"/>
                <p:cNvSpPr/>
                <p:nvPr/>
              </p:nvSpPr>
              <p:spPr>
                <a:xfrm>
                  <a:off x="-6355080" y="11628120"/>
                  <a:ext cx="777240" cy="411480"/>
                </a:xfrm>
                <a:prstGeom prst="parallelogram">
                  <a:avLst>
                    <a:gd name="adj" fmla="val 40000"/>
                  </a:avLst>
                </a:prstGeom>
                <a:noFill/>
                <a:ln w="63500">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lIns="91440" tIns="45720" rtlCol="0" anchor="ctr"/>
                <a:lstStyle/>
                <a:p>
                  <a:pPr algn="ctr" fontAlgn="auto">
                    <a:lnSpc>
                      <a:spcPct val="85000"/>
                    </a:lnSpc>
                    <a:spcBef>
                      <a:spcPts val="0"/>
                    </a:spcBef>
                    <a:spcAft>
                      <a:spcPts val="0"/>
                    </a:spcAft>
                  </a:pPr>
                  <a:endParaRPr lang="en-US" sz="2000" dirty="0" smtClean="0">
                    <a:solidFill>
                      <a:prstClr val="white"/>
                    </a:solidFill>
                    <a:latin typeface="Franklin Gothic Book"/>
                  </a:endParaRPr>
                </a:p>
              </p:txBody>
            </p:sp>
            <p:sp>
              <p:nvSpPr>
                <p:cNvPr id="108" name="Rectangle 107"/>
                <p:cNvSpPr/>
                <p:nvPr/>
              </p:nvSpPr>
              <p:spPr>
                <a:xfrm>
                  <a:off x="-6355080" y="12024360"/>
                  <a:ext cx="640080" cy="3413760"/>
                </a:xfrm>
                <a:prstGeom prst="rect">
                  <a:avLst/>
                </a:prstGeom>
                <a:noFill/>
                <a:ln w="63500">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lIns="91440" tIns="45720" rtlCol="0" anchor="ctr"/>
                <a:lstStyle/>
                <a:p>
                  <a:pPr algn="ctr" fontAlgn="auto">
                    <a:lnSpc>
                      <a:spcPct val="85000"/>
                    </a:lnSpc>
                    <a:spcBef>
                      <a:spcPts val="0"/>
                    </a:spcBef>
                    <a:spcAft>
                      <a:spcPts val="0"/>
                    </a:spcAft>
                  </a:pPr>
                  <a:endParaRPr lang="en-US" sz="2000" dirty="0" smtClean="0">
                    <a:solidFill>
                      <a:prstClr val="white"/>
                    </a:solidFill>
                    <a:latin typeface="Franklin Gothic Book"/>
                  </a:endParaRPr>
                </a:p>
              </p:txBody>
            </p:sp>
            <p:sp>
              <p:nvSpPr>
                <p:cNvPr id="109" name="Freeform 108"/>
                <p:cNvSpPr/>
                <p:nvPr/>
              </p:nvSpPr>
              <p:spPr>
                <a:xfrm>
                  <a:off x="-5715001" y="11643360"/>
                  <a:ext cx="159173" cy="3764280"/>
                </a:xfrm>
                <a:custGeom>
                  <a:avLst/>
                  <a:gdLst>
                    <a:gd name="connsiteX0" fmla="*/ 182880 w 228600"/>
                    <a:gd name="connsiteY0" fmla="*/ 0 h 3825240"/>
                    <a:gd name="connsiteX1" fmla="*/ 45720 w 228600"/>
                    <a:gd name="connsiteY1" fmla="*/ 365760 h 3825240"/>
                    <a:gd name="connsiteX2" fmla="*/ 0 w 228600"/>
                    <a:gd name="connsiteY2" fmla="*/ 3825240 h 3825240"/>
                    <a:gd name="connsiteX3" fmla="*/ 228600 w 228600"/>
                    <a:gd name="connsiteY3" fmla="*/ 3520440 h 3825240"/>
                    <a:gd name="connsiteX4" fmla="*/ 182880 w 228600"/>
                    <a:gd name="connsiteY4" fmla="*/ 0 h 3825240"/>
                    <a:gd name="connsiteX0" fmla="*/ 233680 w 233680"/>
                    <a:gd name="connsiteY0" fmla="*/ 0 h 3804920"/>
                    <a:gd name="connsiteX1" fmla="*/ 45720 w 233680"/>
                    <a:gd name="connsiteY1" fmla="*/ 345440 h 3804920"/>
                    <a:gd name="connsiteX2" fmla="*/ 0 w 233680"/>
                    <a:gd name="connsiteY2" fmla="*/ 3804920 h 3804920"/>
                    <a:gd name="connsiteX3" fmla="*/ 228600 w 233680"/>
                    <a:gd name="connsiteY3" fmla="*/ 3500120 h 3804920"/>
                    <a:gd name="connsiteX4" fmla="*/ 233680 w 233680"/>
                    <a:gd name="connsiteY4" fmla="*/ 0 h 3804920"/>
                    <a:gd name="connsiteX0" fmla="*/ 233680 w 233680"/>
                    <a:gd name="connsiteY0" fmla="*/ 0 h 3804920"/>
                    <a:gd name="connsiteX1" fmla="*/ 45720 w 233680"/>
                    <a:gd name="connsiteY1" fmla="*/ 345440 h 3804920"/>
                    <a:gd name="connsiteX2" fmla="*/ 0 w 233680"/>
                    <a:gd name="connsiteY2" fmla="*/ 3804920 h 3804920"/>
                    <a:gd name="connsiteX3" fmla="*/ 218440 w 233680"/>
                    <a:gd name="connsiteY3" fmla="*/ 3418840 h 3804920"/>
                    <a:gd name="connsiteX4" fmla="*/ 233680 w 233680"/>
                    <a:gd name="connsiteY4" fmla="*/ 0 h 3804920"/>
                    <a:gd name="connsiteX0" fmla="*/ 172720 w 220133"/>
                    <a:gd name="connsiteY0" fmla="*/ 0 h 3804920"/>
                    <a:gd name="connsiteX1" fmla="*/ 45720 w 220133"/>
                    <a:gd name="connsiteY1" fmla="*/ 345440 h 3804920"/>
                    <a:gd name="connsiteX2" fmla="*/ 0 w 220133"/>
                    <a:gd name="connsiteY2" fmla="*/ 3804920 h 3804920"/>
                    <a:gd name="connsiteX3" fmla="*/ 218440 w 220133"/>
                    <a:gd name="connsiteY3" fmla="*/ 3418840 h 3804920"/>
                    <a:gd name="connsiteX4" fmla="*/ 172720 w 220133"/>
                    <a:gd name="connsiteY4" fmla="*/ 0 h 3804920"/>
                    <a:gd name="connsiteX0" fmla="*/ 182880 w 220133"/>
                    <a:gd name="connsiteY0" fmla="*/ 0 h 3855720"/>
                    <a:gd name="connsiteX1" fmla="*/ 45720 w 220133"/>
                    <a:gd name="connsiteY1" fmla="*/ 396240 h 3855720"/>
                    <a:gd name="connsiteX2" fmla="*/ 0 w 220133"/>
                    <a:gd name="connsiteY2" fmla="*/ 3855720 h 3855720"/>
                    <a:gd name="connsiteX3" fmla="*/ 218440 w 220133"/>
                    <a:gd name="connsiteY3" fmla="*/ 3469640 h 3855720"/>
                    <a:gd name="connsiteX4" fmla="*/ 182880 w 220133"/>
                    <a:gd name="connsiteY4" fmla="*/ 0 h 3855720"/>
                    <a:gd name="connsiteX0" fmla="*/ 172720 w 220133"/>
                    <a:gd name="connsiteY0" fmla="*/ 0 h 3815080"/>
                    <a:gd name="connsiteX1" fmla="*/ 45720 w 220133"/>
                    <a:gd name="connsiteY1" fmla="*/ 355600 h 3815080"/>
                    <a:gd name="connsiteX2" fmla="*/ 0 w 220133"/>
                    <a:gd name="connsiteY2" fmla="*/ 3815080 h 3815080"/>
                    <a:gd name="connsiteX3" fmla="*/ 218440 w 220133"/>
                    <a:gd name="connsiteY3" fmla="*/ 3429000 h 3815080"/>
                    <a:gd name="connsiteX4" fmla="*/ 172720 w 220133"/>
                    <a:gd name="connsiteY4" fmla="*/ 0 h 3815080"/>
                    <a:gd name="connsiteX0" fmla="*/ 172720 w 189653"/>
                    <a:gd name="connsiteY0" fmla="*/ 0 h 3815080"/>
                    <a:gd name="connsiteX1" fmla="*/ 45720 w 189653"/>
                    <a:gd name="connsiteY1" fmla="*/ 355600 h 3815080"/>
                    <a:gd name="connsiteX2" fmla="*/ 0 w 189653"/>
                    <a:gd name="connsiteY2" fmla="*/ 3815080 h 3815080"/>
                    <a:gd name="connsiteX3" fmla="*/ 187960 w 189653"/>
                    <a:gd name="connsiteY3" fmla="*/ 3479800 h 3815080"/>
                    <a:gd name="connsiteX4" fmla="*/ 172720 w 189653"/>
                    <a:gd name="connsiteY4" fmla="*/ 0 h 3815080"/>
                    <a:gd name="connsiteX0" fmla="*/ 142240 w 159173"/>
                    <a:gd name="connsiteY0" fmla="*/ 0 h 3764280"/>
                    <a:gd name="connsiteX1" fmla="*/ 15240 w 159173"/>
                    <a:gd name="connsiteY1" fmla="*/ 355600 h 3764280"/>
                    <a:gd name="connsiteX2" fmla="*/ 0 w 159173"/>
                    <a:gd name="connsiteY2" fmla="*/ 3764280 h 3764280"/>
                    <a:gd name="connsiteX3" fmla="*/ 157480 w 159173"/>
                    <a:gd name="connsiteY3" fmla="*/ 3479800 h 3764280"/>
                    <a:gd name="connsiteX4" fmla="*/ 142240 w 159173"/>
                    <a:gd name="connsiteY4" fmla="*/ 0 h 3764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9173" h="3764280">
                      <a:moveTo>
                        <a:pt x="142240" y="0"/>
                      </a:moveTo>
                      <a:lnTo>
                        <a:pt x="15240" y="355600"/>
                      </a:lnTo>
                      <a:lnTo>
                        <a:pt x="0" y="3764280"/>
                      </a:lnTo>
                      <a:lnTo>
                        <a:pt x="157480" y="3479800"/>
                      </a:lnTo>
                      <a:cubicBezTo>
                        <a:pt x="159173" y="2313093"/>
                        <a:pt x="140547" y="1166707"/>
                        <a:pt x="142240" y="0"/>
                      </a:cubicBezTo>
                      <a:close/>
                    </a:path>
                  </a:pathLst>
                </a:custGeom>
                <a:noFill/>
                <a:ln w="63500">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lIns="91440" tIns="45720" rtlCol="0" anchor="ctr"/>
                <a:lstStyle/>
                <a:p>
                  <a:pPr algn="ctr" fontAlgn="auto">
                    <a:lnSpc>
                      <a:spcPct val="85000"/>
                    </a:lnSpc>
                    <a:spcBef>
                      <a:spcPts val="0"/>
                    </a:spcBef>
                    <a:spcAft>
                      <a:spcPts val="0"/>
                    </a:spcAft>
                  </a:pPr>
                  <a:endParaRPr lang="en-US" sz="2000" dirty="0" smtClean="0">
                    <a:solidFill>
                      <a:prstClr val="white"/>
                    </a:solidFill>
                    <a:latin typeface="Franklin Gothic Book"/>
                  </a:endParaRPr>
                </a:p>
              </p:txBody>
            </p:sp>
          </p:grpSp>
          <p:cxnSp>
            <p:nvCxnSpPr>
              <p:cNvPr id="100" name="Straight Connector 99"/>
              <p:cNvCxnSpPr/>
              <p:nvPr/>
            </p:nvCxnSpPr>
            <p:spPr>
              <a:xfrm rot="5400000" flipH="1" flipV="1">
                <a:off x="-6278880" y="10688320"/>
                <a:ext cx="2265680" cy="883920"/>
              </a:xfrm>
              <a:prstGeom prst="line">
                <a:avLst/>
              </a:prstGeom>
              <a:ln w="66675" cmpd="dbl">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1" name="Straight Connector 100"/>
              <p:cNvCxnSpPr/>
              <p:nvPr/>
            </p:nvCxnSpPr>
            <p:spPr>
              <a:xfrm rot="5400000" flipH="1" flipV="1">
                <a:off x="-6278880" y="11163808"/>
                <a:ext cx="2265680" cy="883920"/>
              </a:xfrm>
              <a:prstGeom prst="line">
                <a:avLst/>
              </a:prstGeom>
              <a:ln w="66675" cmpd="dbl">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2" name="Straight Connector 101"/>
              <p:cNvCxnSpPr/>
              <p:nvPr/>
            </p:nvCxnSpPr>
            <p:spPr>
              <a:xfrm rot="5400000" flipH="1" flipV="1">
                <a:off x="-6278880" y="11639296"/>
                <a:ext cx="2265680" cy="883920"/>
              </a:xfrm>
              <a:prstGeom prst="line">
                <a:avLst/>
              </a:prstGeom>
              <a:ln w="66675" cmpd="dbl">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3" name="Straight Connector 102"/>
              <p:cNvCxnSpPr/>
              <p:nvPr/>
            </p:nvCxnSpPr>
            <p:spPr>
              <a:xfrm rot="5400000" flipH="1" flipV="1">
                <a:off x="-6278880" y="12114784"/>
                <a:ext cx="2265680" cy="883920"/>
              </a:xfrm>
              <a:prstGeom prst="line">
                <a:avLst/>
              </a:prstGeom>
              <a:ln w="66675" cmpd="dbl">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4" name="Straight Connector 103"/>
              <p:cNvCxnSpPr/>
              <p:nvPr/>
            </p:nvCxnSpPr>
            <p:spPr>
              <a:xfrm rot="5400000" flipH="1" flipV="1">
                <a:off x="-6278880" y="12590272"/>
                <a:ext cx="2265680" cy="883920"/>
              </a:xfrm>
              <a:prstGeom prst="line">
                <a:avLst/>
              </a:prstGeom>
              <a:ln w="66675" cmpd="dbl">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5" name="Straight Connector 104"/>
              <p:cNvCxnSpPr/>
              <p:nvPr/>
            </p:nvCxnSpPr>
            <p:spPr>
              <a:xfrm rot="5400000" flipH="1" flipV="1">
                <a:off x="-6278880" y="13065760"/>
                <a:ext cx="2265680" cy="883920"/>
              </a:xfrm>
              <a:prstGeom prst="line">
                <a:avLst/>
              </a:prstGeom>
              <a:ln w="66675" cmpd="dbl">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6" name="Straight Connector 105"/>
              <p:cNvCxnSpPr/>
              <p:nvPr/>
            </p:nvCxnSpPr>
            <p:spPr>
              <a:xfrm rot="5400000" flipH="1" flipV="1">
                <a:off x="-6299200" y="10403840"/>
                <a:ext cx="2265680" cy="883920"/>
              </a:xfrm>
              <a:prstGeom prst="line">
                <a:avLst/>
              </a:prstGeom>
              <a:ln w="66675" cmpd="dbl">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13" name="Group 112"/>
            <p:cNvGrpSpPr/>
            <p:nvPr/>
          </p:nvGrpSpPr>
          <p:grpSpPr>
            <a:xfrm flipH="1">
              <a:off x="3553186" y="3909164"/>
              <a:ext cx="497923" cy="1367175"/>
              <a:chOff x="-6355080" y="9230360"/>
              <a:chExt cx="1754292" cy="6207760"/>
            </a:xfrm>
          </p:grpSpPr>
          <p:grpSp>
            <p:nvGrpSpPr>
              <p:cNvPr id="114" name="Group 440"/>
              <p:cNvGrpSpPr/>
              <p:nvPr/>
            </p:nvGrpSpPr>
            <p:grpSpPr>
              <a:xfrm>
                <a:off x="-6355080" y="11628120"/>
                <a:ext cx="799252" cy="3810000"/>
                <a:chOff x="-6355080" y="11628120"/>
                <a:chExt cx="799252" cy="3810000"/>
              </a:xfrm>
            </p:grpSpPr>
            <p:sp>
              <p:nvSpPr>
                <p:cNvPr id="126" name="Parallelogram 125"/>
                <p:cNvSpPr/>
                <p:nvPr/>
              </p:nvSpPr>
              <p:spPr>
                <a:xfrm>
                  <a:off x="-6355080" y="11628120"/>
                  <a:ext cx="777240" cy="411480"/>
                </a:xfrm>
                <a:prstGeom prst="parallelogram">
                  <a:avLst>
                    <a:gd name="adj" fmla="val 40000"/>
                  </a:avLst>
                </a:prstGeom>
                <a:noFill/>
                <a:ln w="63500">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lIns="91440" tIns="45720" rtlCol="0" anchor="ctr"/>
                <a:lstStyle/>
                <a:p>
                  <a:pPr algn="ctr" fontAlgn="auto">
                    <a:lnSpc>
                      <a:spcPct val="85000"/>
                    </a:lnSpc>
                    <a:spcBef>
                      <a:spcPts val="0"/>
                    </a:spcBef>
                    <a:spcAft>
                      <a:spcPts val="0"/>
                    </a:spcAft>
                  </a:pPr>
                  <a:endParaRPr lang="en-US" sz="2000" dirty="0" smtClean="0">
                    <a:solidFill>
                      <a:prstClr val="white"/>
                    </a:solidFill>
                    <a:latin typeface="Franklin Gothic Book"/>
                  </a:endParaRPr>
                </a:p>
              </p:txBody>
            </p:sp>
            <p:sp>
              <p:nvSpPr>
                <p:cNvPr id="127" name="Rectangle 126"/>
                <p:cNvSpPr/>
                <p:nvPr/>
              </p:nvSpPr>
              <p:spPr>
                <a:xfrm>
                  <a:off x="-6355080" y="12024360"/>
                  <a:ext cx="640080" cy="3413760"/>
                </a:xfrm>
                <a:prstGeom prst="rect">
                  <a:avLst/>
                </a:prstGeom>
                <a:noFill/>
                <a:ln w="63500">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lIns="91440" tIns="45720" rtlCol="0" anchor="ctr"/>
                <a:lstStyle/>
                <a:p>
                  <a:pPr algn="ctr" fontAlgn="auto">
                    <a:lnSpc>
                      <a:spcPct val="85000"/>
                    </a:lnSpc>
                    <a:spcBef>
                      <a:spcPts val="0"/>
                    </a:spcBef>
                    <a:spcAft>
                      <a:spcPts val="0"/>
                    </a:spcAft>
                  </a:pPr>
                  <a:endParaRPr lang="en-US" sz="2000" dirty="0" smtClean="0">
                    <a:solidFill>
                      <a:prstClr val="white"/>
                    </a:solidFill>
                    <a:latin typeface="Franklin Gothic Book"/>
                  </a:endParaRPr>
                </a:p>
              </p:txBody>
            </p:sp>
            <p:sp>
              <p:nvSpPr>
                <p:cNvPr id="128" name="Freeform 127"/>
                <p:cNvSpPr/>
                <p:nvPr/>
              </p:nvSpPr>
              <p:spPr>
                <a:xfrm>
                  <a:off x="-5715001" y="11643360"/>
                  <a:ext cx="159173" cy="3764280"/>
                </a:xfrm>
                <a:custGeom>
                  <a:avLst/>
                  <a:gdLst>
                    <a:gd name="connsiteX0" fmla="*/ 182880 w 228600"/>
                    <a:gd name="connsiteY0" fmla="*/ 0 h 3825240"/>
                    <a:gd name="connsiteX1" fmla="*/ 45720 w 228600"/>
                    <a:gd name="connsiteY1" fmla="*/ 365760 h 3825240"/>
                    <a:gd name="connsiteX2" fmla="*/ 0 w 228600"/>
                    <a:gd name="connsiteY2" fmla="*/ 3825240 h 3825240"/>
                    <a:gd name="connsiteX3" fmla="*/ 228600 w 228600"/>
                    <a:gd name="connsiteY3" fmla="*/ 3520440 h 3825240"/>
                    <a:gd name="connsiteX4" fmla="*/ 182880 w 228600"/>
                    <a:gd name="connsiteY4" fmla="*/ 0 h 3825240"/>
                    <a:gd name="connsiteX0" fmla="*/ 233680 w 233680"/>
                    <a:gd name="connsiteY0" fmla="*/ 0 h 3804920"/>
                    <a:gd name="connsiteX1" fmla="*/ 45720 w 233680"/>
                    <a:gd name="connsiteY1" fmla="*/ 345440 h 3804920"/>
                    <a:gd name="connsiteX2" fmla="*/ 0 w 233680"/>
                    <a:gd name="connsiteY2" fmla="*/ 3804920 h 3804920"/>
                    <a:gd name="connsiteX3" fmla="*/ 228600 w 233680"/>
                    <a:gd name="connsiteY3" fmla="*/ 3500120 h 3804920"/>
                    <a:gd name="connsiteX4" fmla="*/ 233680 w 233680"/>
                    <a:gd name="connsiteY4" fmla="*/ 0 h 3804920"/>
                    <a:gd name="connsiteX0" fmla="*/ 233680 w 233680"/>
                    <a:gd name="connsiteY0" fmla="*/ 0 h 3804920"/>
                    <a:gd name="connsiteX1" fmla="*/ 45720 w 233680"/>
                    <a:gd name="connsiteY1" fmla="*/ 345440 h 3804920"/>
                    <a:gd name="connsiteX2" fmla="*/ 0 w 233680"/>
                    <a:gd name="connsiteY2" fmla="*/ 3804920 h 3804920"/>
                    <a:gd name="connsiteX3" fmla="*/ 218440 w 233680"/>
                    <a:gd name="connsiteY3" fmla="*/ 3418840 h 3804920"/>
                    <a:gd name="connsiteX4" fmla="*/ 233680 w 233680"/>
                    <a:gd name="connsiteY4" fmla="*/ 0 h 3804920"/>
                    <a:gd name="connsiteX0" fmla="*/ 172720 w 220133"/>
                    <a:gd name="connsiteY0" fmla="*/ 0 h 3804920"/>
                    <a:gd name="connsiteX1" fmla="*/ 45720 w 220133"/>
                    <a:gd name="connsiteY1" fmla="*/ 345440 h 3804920"/>
                    <a:gd name="connsiteX2" fmla="*/ 0 w 220133"/>
                    <a:gd name="connsiteY2" fmla="*/ 3804920 h 3804920"/>
                    <a:gd name="connsiteX3" fmla="*/ 218440 w 220133"/>
                    <a:gd name="connsiteY3" fmla="*/ 3418840 h 3804920"/>
                    <a:gd name="connsiteX4" fmla="*/ 172720 w 220133"/>
                    <a:gd name="connsiteY4" fmla="*/ 0 h 3804920"/>
                    <a:gd name="connsiteX0" fmla="*/ 182880 w 220133"/>
                    <a:gd name="connsiteY0" fmla="*/ 0 h 3855720"/>
                    <a:gd name="connsiteX1" fmla="*/ 45720 w 220133"/>
                    <a:gd name="connsiteY1" fmla="*/ 396240 h 3855720"/>
                    <a:gd name="connsiteX2" fmla="*/ 0 w 220133"/>
                    <a:gd name="connsiteY2" fmla="*/ 3855720 h 3855720"/>
                    <a:gd name="connsiteX3" fmla="*/ 218440 w 220133"/>
                    <a:gd name="connsiteY3" fmla="*/ 3469640 h 3855720"/>
                    <a:gd name="connsiteX4" fmla="*/ 182880 w 220133"/>
                    <a:gd name="connsiteY4" fmla="*/ 0 h 3855720"/>
                    <a:gd name="connsiteX0" fmla="*/ 172720 w 220133"/>
                    <a:gd name="connsiteY0" fmla="*/ 0 h 3815080"/>
                    <a:gd name="connsiteX1" fmla="*/ 45720 w 220133"/>
                    <a:gd name="connsiteY1" fmla="*/ 355600 h 3815080"/>
                    <a:gd name="connsiteX2" fmla="*/ 0 w 220133"/>
                    <a:gd name="connsiteY2" fmla="*/ 3815080 h 3815080"/>
                    <a:gd name="connsiteX3" fmla="*/ 218440 w 220133"/>
                    <a:gd name="connsiteY3" fmla="*/ 3429000 h 3815080"/>
                    <a:gd name="connsiteX4" fmla="*/ 172720 w 220133"/>
                    <a:gd name="connsiteY4" fmla="*/ 0 h 3815080"/>
                    <a:gd name="connsiteX0" fmla="*/ 172720 w 189653"/>
                    <a:gd name="connsiteY0" fmla="*/ 0 h 3815080"/>
                    <a:gd name="connsiteX1" fmla="*/ 45720 w 189653"/>
                    <a:gd name="connsiteY1" fmla="*/ 355600 h 3815080"/>
                    <a:gd name="connsiteX2" fmla="*/ 0 w 189653"/>
                    <a:gd name="connsiteY2" fmla="*/ 3815080 h 3815080"/>
                    <a:gd name="connsiteX3" fmla="*/ 187960 w 189653"/>
                    <a:gd name="connsiteY3" fmla="*/ 3479800 h 3815080"/>
                    <a:gd name="connsiteX4" fmla="*/ 172720 w 189653"/>
                    <a:gd name="connsiteY4" fmla="*/ 0 h 3815080"/>
                    <a:gd name="connsiteX0" fmla="*/ 142240 w 159173"/>
                    <a:gd name="connsiteY0" fmla="*/ 0 h 3764280"/>
                    <a:gd name="connsiteX1" fmla="*/ 15240 w 159173"/>
                    <a:gd name="connsiteY1" fmla="*/ 355600 h 3764280"/>
                    <a:gd name="connsiteX2" fmla="*/ 0 w 159173"/>
                    <a:gd name="connsiteY2" fmla="*/ 3764280 h 3764280"/>
                    <a:gd name="connsiteX3" fmla="*/ 157480 w 159173"/>
                    <a:gd name="connsiteY3" fmla="*/ 3479800 h 3764280"/>
                    <a:gd name="connsiteX4" fmla="*/ 142240 w 159173"/>
                    <a:gd name="connsiteY4" fmla="*/ 0 h 3764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9173" h="3764280">
                      <a:moveTo>
                        <a:pt x="142240" y="0"/>
                      </a:moveTo>
                      <a:lnTo>
                        <a:pt x="15240" y="355600"/>
                      </a:lnTo>
                      <a:lnTo>
                        <a:pt x="0" y="3764280"/>
                      </a:lnTo>
                      <a:lnTo>
                        <a:pt x="157480" y="3479800"/>
                      </a:lnTo>
                      <a:cubicBezTo>
                        <a:pt x="159173" y="2313093"/>
                        <a:pt x="140547" y="1166707"/>
                        <a:pt x="142240" y="0"/>
                      </a:cubicBezTo>
                      <a:close/>
                    </a:path>
                  </a:pathLst>
                </a:custGeom>
                <a:noFill/>
                <a:ln w="63500">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lIns="91440" tIns="45720" rtlCol="0" anchor="ctr"/>
                <a:lstStyle/>
                <a:p>
                  <a:pPr algn="ctr" fontAlgn="auto">
                    <a:lnSpc>
                      <a:spcPct val="85000"/>
                    </a:lnSpc>
                    <a:spcBef>
                      <a:spcPts val="0"/>
                    </a:spcBef>
                    <a:spcAft>
                      <a:spcPts val="0"/>
                    </a:spcAft>
                  </a:pPr>
                  <a:endParaRPr lang="en-US" sz="2000" dirty="0" smtClean="0">
                    <a:solidFill>
                      <a:prstClr val="white"/>
                    </a:solidFill>
                    <a:latin typeface="Franklin Gothic Book"/>
                  </a:endParaRPr>
                </a:p>
              </p:txBody>
            </p:sp>
          </p:grpSp>
          <p:grpSp>
            <p:nvGrpSpPr>
              <p:cNvPr id="115" name="Group 441"/>
              <p:cNvGrpSpPr/>
              <p:nvPr/>
            </p:nvGrpSpPr>
            <p:grpSpPr>
              <a:xfrm>
                <a:off x="-5400040" y="9230360"/>
                <a:ext cx="799252" cy="3810000"/>
                <a:chOff x="-6355080" y="11628120"/>
                <a:chExt cx="799252" cy="3810000"/>
              </a:xfrm>
            </p:grpSpPr>
            <p:sp>
              <p:nvSpPr>
                <p:cNvPr id="123" name="Parallelogram 122"/>
                <p:cNvSpPr/>
                <p:nvPr/>
              </p:nvSpPr>
              <p:spPr>
                <a:xfrm>
                  <a:off x="-6355080" y="11628120"/>
                  <a:ext cx="777240" cy="411480"/>
                </a:xfrm>
                <a:prstGeom prst="parallelogram">
                  <a:avLst>
                    <a:gd name="adj" fmla="val 40000"/>
                  </a:avLst>
                </a:prstGeom>
                <a:noFill/>
                <a:ln w="63500">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lIns="91440" tIns="45720" rtlCol="0" anchor="ctr"/>
                <a:lstStyle/>
                <a:p>
                  <a:pPr algn="ctr" fontAlgn="auto">
                    <a:lnSpc>
                      <a:spcPct val="85000"/>
                    </a:lnSpc>
                    <a:spcBef>
                      <a:spcPts val="0"/>
                    </a:spcBef>
                    <a:spcAft>
                      <a:spcPts val="0"/>
                    </a:spcAft>
                  </a:pPr>
                  <a:endParaRPr lang="en-US" sz="2000" dirty="0" smtClean="0">
                    <a:solidFill>
                      <a:prstClr val="white"/>
                    </a:solidFill>
                    <a:latin typeface="Franklin Gothic Book"/>
                  </a:endParaRPr>
                </a:p>
              </p:txBody>
            </p:sp>
            <p:sp>
              <p:nvSpPr>
                <p:cNvPr id="124" name="Rectangle 123"/>
                <p:cNvSpPr/>
                <p:nvPr/>
              </p:nvSpPr>
              <p:spPr>
                <a:xfrm>
                  <a:off x="-6355080" y="12024360"/>
                  <a:ext cx="640080" cy="3413760"/>
                </a:xfrm>
                <a:prstGeom prst="rect">
                  <a:avLst/>
                </a:prstGeom>
                <a:noFill/>
                <a:ln w="63500">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lIns="91440" tIns="45720" rtlCol="0" anchor="ctr"/>
                <a:lstStyle/>
                <a:p>
                  <a:pPr algn="ctr" fontAlgn="auto">
                    <a:lnSpc>
                      <a:spcPct val="85000"/>
                    </a:lnSpc>
                    <a:spcBef>
                      <a:spcPts val="0"/>
                    </a:spcBef>
                    <a:spcAft>
                      <a:spcPts val="0"/>
                    </a:spcAft>
                  </a:pPr>
                  <a:endParaRPr lang="en-US" sz="2000" dirty="0" smtClean="0">
                    <a:solidFill>
                      <a:prstClr val="white"/>
                    </a:solidFill>
                    <a:latin typeface="Franklin Gothic Book"/>
                  </a:endParaRPr>
                </a:p>
              </p:txBody>
            </p:sp>
            <p:sp>
              <p:nvSpPr>
                <p:cNvPr id="125" name="Freeform 124"/>
                <p:cNvSpPr/>
                <p:nvPr/>
              </p:nvSpPr>
              <p:spPr>
                <a:xfrm>
                  <a:off x="-5715001" y="11643360"/>
                  <a:ext cx="159173" cy="3764280"/>
                </a:xfrm>
                <a:custGeom>
                  <a:avLst/>
                  <a:gdLst>
                    <a:gd name="connsiteX0" fmla="*/ 182880 w 228600"/>
                    <a:gd name="connsiteY0" fmla="*/ 0 h 3825240"/>
                    <a:gd name="connsiteX1" fmla="*/ 45720 w 228600"/>
                    <a:gd name="connsiteY1" fmla="*/ 365760 h 3825240"/>
                    <a:gd name="connsiteX2" fmla="*/ 0 w 228600"/>
                    <a:gd name="connsiteY2" fmla="*/ 3825240 h 3825240"/>
                    <a:gd name="connsiteX3" fmla="*/ 228600 w 228600"/>
                    <a:gd name="connsiteY3" fmla="*/ 3520440 h 3825240"/>
                    <a:gd name="connsiteX4" fmla="*/ 182880 w 228600"/>
                    <a:gd name="connsiteY4" fmla="*/ 0 h 3825240"/>
                    <a:gd name="connsiteX0" fmla="*/ 233680 w 233680"/>
                    <a:gd name="connsiteY0" fmla="*/ 0 h 3804920"/>
                    <a:gd name="connsiteX1" fmla="*/ 45720 w 233680"/>
                    <a:gd name="connsiteY1" fmla="*/ 345440 h 3804920"/>
                    <a:gd name="connsiteX2" fmla="*/ 0 w 233680"/>
                    <a:gd name="connsiteY2" fmla="*/ 3804920 h 3804920"/>
                    <a:gd name="connsiteX3" fmla="*/ 228600 w 233680"/>
                    <a:gd name="connsiteY3" fmla="*/ 3500120 h 3804920"/>
                    <a:gd name="connsiteX4" fmla="*/ 233680 w 233680"/>
                    <a:gd name="connsiteY4" fmla="*/ 0 h 3804920"/>
                    <a:gd name="connsiteX0" fmla="*/ 233680 w 233680"/>
                    <a:gd name="connsiteY0" fmla="*/ 0 h 3804920"/>
                    <a:gd name="connsiteX1" fmla="*/ 45720 w 233680"/>
                    <a:gd name="connsiteY1" fmla="*/ 345440 h 3804920"/>
                    <a:gd name="connsiteX2" fmla="*/ 0 w 233680"/>
                    <a:gd name="connsiteY2" fmla="*/ 3804920 h 3804920"/>
                    <a:gd name="connsiteX3" fmla="*/ 218440 w 233680"/>
                    <a:gd name="connsiteY3" fmla="*/ 3418840 h 3804920"/>
                    <a:gd name="connsiteX4" fmla="*/ 233680 w 233680"/>
                    <a:gd name="connsiteY4" fmla="*/ 0 h 3804920"/>
                    <a:gd name="connsiteX0" fmla="*/ 172720 w 220133"/>
                    <a:gd name="connsiteY0" fmla="*/ 0 h 3804920"/>
                    <a:gd name="connsiteX1" fmla="*/ 45720 w 220133"/>
                    <a:gd name="connsiteY1" fmla="*/ 345440 h 3804920"/>
                    <a:gd name="connsiteX2" fmla="*/ 0 w 220133"/>
                    <a:gd name="connsiteY2" fmla="*/ 3804920 h 3804920"/>
                    <a:gd name="connsiteX3" fmla="*/ 218440 w 220133"/>
                    <a:gd name="connsiteY3" fmla="*/ 3418840 h 3804920"/>
                    <a:gd name="connsiteX4" fmla="*/ 172720 w 220133"/>
                    <a:gd name="connsiteY4" fmla="*/ 0 h 3804920"/>
                    <a:gd name="connsiteX0" fmla="*/ 182880 w 220133"/>
                    <a:gd name="connsiteY0" fmla="*/ 0 h 3855720"/>
                    <a:gd name="connsiteX1" fmla="*/ 45720 w 220133"/>
                    <a:gd name="connsiteY1" fmla="*/ 396240 h 3855720"/>
                    <a:gd name="connsiteX2" fmla="*/ 0 w 220133"/>
                    <a:gd name="connsiteY2" fmla="*/ 3855720 h 3855720"/>
                    <a:gd name="connsiteX3" fmla="*/ 218440 w 220133"/>
                    <a:gd name="connsiteY3" fmla="*/ 3469640 h 3855720"/>
                    <a:gd name="connsiteX4" fmla="*/ 182880 w 220133"/>
                    <a:gd name="connsiteY4" fmla="*/ 0 h 3855720"/>
                    <a:gd name="connsiteX0" fmla="*/ 172720 w 220133"/>
                    <a:gd name="connsiteY0" fmla="*/ 0 h 3815080"/>
                    <a:gd name="connsiteX1" fmla="*/ 45720 w 220133"/>
                    <a:gd name="connsiteY1" fmla="*/ 355600 h 3815080"/>
                    <a:gd name="connsiteX2" fmla="*/ 0 w 220133"/>
                    <a:gd name="connsiteY2" fmla="*/ 3815080 h 3815080"/>
                    <a:gd name="connsiteX3" fmla="*/ 218440 w 220133"/>
                    <a:gd name="connsiteY3" fmla="*/ 3429000 h 3815080"/>
                    <a:gd name="connsiteX4" fmla="*/ 172720 w 220133"/>
                    <a:gd name="connsiteY4" fmla="*/ 0 h 3815080"/>
                    <a:gd name="connsiteX0" fmla="*/ 172720 w 189653"/>
                    <a:gd name="connsiteY0" fmla="*/ 0 h 3815080"/>
                    <a:gd name="connsiteX1" fmla="*/ 45720 w 189653"/>
                    <a:gd name="connsiteY1" fmla="*/ 355600 h 3815080"/>
                    <a:gd name="connsiteX2" fmla="*/ 0 w 189653"/>
                    <a:gd name="connsiteY2" fmla="*/ 3815080 h 3815080"/>
                    <a:gd name="connsiteX3" fmla="*/ 187960 w 189653"/>
                    <a:gd name="connsiteY3" fmla="*/ 3479800 h 3815080"/>
                    <a:gd name="connsiteX4" fmla="*/ 172720 w 189653"/>
                    <a:gd name="connsiteY4" fmla="*/ 0 h 3815080"/>
                    <a:gd name="connsiteX0" fmla="*/ 142240 w 159173"/>
                    <a:gd name="connsiteY0" fmla="*/ 0 h 3764280"/>
                    <a:gd name="connsiteX1" fmla="*/ 15240 w 159173"/>
                    <a:gd name="connsiteY1" fmla="*/ 355600 h 3764280"/>
                    <a:gd name="connsiteX2" fmla="*/ 0 w 159173"/>
                    <a:gd name="connsiteY2" fmla="*/ 3764280 h 3764280"/>
                    <a:gd name="connsiteX3" fmla="*/ 157480 w 159173"/>
                    <a:gd name="connsiteY3" fmla="*/ 3479800 h 3764280"/>
                    <a:gd name="connsiteX4" fmla="*/ 142240 w 159173"/>
                    <a:gd name="connsiteY4" fmla="*/ 0 h 3764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9173" h="3764280">
                      <a:moveTo>
                        <a:pt x="142240" y="0"/>
                      </a:moveTo>
                      <a:lnTo>
                        <a:pt x="15240" y="355600"/>
                      </a:lnTo>
                      <a:lnTo>
                        <a:pt x="0" y="3764280"/>
                      </a:lnTo>
                      <a:lnTo>
                        <a:pt x="157480" y="3479800"/>
                      </a:lnTo>
                      <a:cubicBezTo>
                        <a:pt x="159173" y="2313093"/>
                        <a:pt x="140547" y="1166707"/>
                        <a:pt x="142240" y="0"/>
                      </a:cubicBezTo>
                      <a:close/>
                    </a:path>
                  </a:pathLst>
                </a:custGeom>
                <a:noFill/>
                <a:ln w="63500">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lIns="91440" tIns="45720" rtlCol="0" anchor="ctr"/>
                <a:lstStyle/>
                <a:p>
                  <a:pPr algn="ctr" fontAlgn="auto">
                    <a:lnSpc>
                      <a:spcPct val="85000"/>
                    </a:lnSpc>
                    <a:spcBef>
                      <a:spcPts val="0"/>
                    </a:spcBef>
                    <a:spcAft>
                      <a:spcPts val="0"/>
                    </a:spcAft>
                  </a:pPr>
                  <a:endParaRPr lang="en-US" sz="2000" dirty="0" smtClean="0">
                    <a:solidFill>
                      <a:prstClr val="white"/>
                    </a:solidFill>
                    <a:latin typeface="Franklin Gothic Book"/>
                  </a:endParaRPr>
                </a:p>
              </p:txBody>
            </p:sp>
          </p:grpSp>
          <p:cxnSp>
            <p:nvCxnSpPr>
              <p:cNvPr id="116" name="Straight Connector 115"/>
              <p:cNvCxnSpPr/>
              <p:nvPr/>
            </p:nvCxnSpPr>
            <p:spPr>
              <a:xfrm rot="5400000" flipH="1" flipV="1">
                <a:off x="-6278880" y="10688320"/>
                <a:ext cx="2265680" cy="883920"/>
              </a:xfrm>
              <a:prstGeom prst="line">
                <a:avLst/>
              </a:prstGeom>
              <a:ln w="66675" cmpd="dbl">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7" name="Straight Connector 116"/>
              <p:cNvCxnSpPr/>
              <p:nvPr/>
            </p:nvCxnSpPr>
            <p:spPr>
              <a:xfrm rot="5400000" flipH="1" flipV="1">
                <a:off x="-6278880" y="11163808"/>
                <a:ext cx="2265680" cy="883920"/>
              </a:xfrm>
              <a:prstGeom prst="line">
                <a:avLst/>
              </a:prstGeom>
              <a:ln w="66675" cmpd="dbl">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8" name="Straight Connector 117"/>
              <p:cNvCxnSpPr/>
              <p:nvPr/>
            </p:nvCxnSpPr>
            <p:spPr>
              <a:xfrm rot="5400000" flipH="1" flipV="1">
                <a:off x="-6278880" y="11639296"/>
                <a:ext cx="2265680" cy="883920"/>
              </a:xfrm>
              <a:prstGeom prst="line">
                <a:avLst/>
              </a:prstGeom>
              <a:ln w="66675" cmpd="dbl">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9" name="Straight Connector 118"/>
              <p:cNvCxnSpPr/>
              <p:nvPr/>
            </p:nvCxnSpPr>
            <p:spPr>
              <a:xfrm rot="5400000" flipH="1" flipV="1">
                <a:off x="-6278880" y="12114784"/>
                <a:ext cx="2265680" cy="883920"/>
              </a:xfrm>
              <a:prstGeom prst="line">
                <a:avLst/>
              </a:prstGeom>
              <a:ln w="66675" cmpd="dbl">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0" name="Straight Connector 119"/>
              <p:cNvCxnSpPr/>
              <p:nvPr/>
            </p:nvCxnSpPr>
            <p:spPr>
              <a:xfrm rot="5400000" flipH="1" flipV="1">
                <a:off x="-6278880" y="12590272"/>
                <a:ext cx="2265680" cy="883920"/>
              </a:xfrm>
              <a:prstGeom prst="line">
                <a:avLst/>
              </a:prstGeom>
              <a:ln w="66675" cmpd="dbl">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1" name="Straight Connector 120"/>
              <p:cNvCxnSpPr/>
              <p:nvPr/>
            </p:nvCxnSpPr>
            <p:spPr>
              <a:xfrm rot="5400000" flipH="1" flipV="1">
                <a:off x="-6278880" y="13065760"/>
                <a:ext cx="2265680" cy="883920"/>
              </a:xfrm>
              <a:prstGeom prst="line">
                <a:avLst/>
              </a:prstGeom>
              <a:ln w="66675" cmpd="dbl">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2" name="Straight Connector 121"/>
              <p:cNvCxnSpPr/>
              <p:nvPr/>
            </p:nvCxnSpPr>
            <p:spPr>
              <a:xfrm rot="5400000" flipH="1" flipV="1">
                <a:off x="-6299200" y="10403840"/>
                <a:ext cx="2265680" cy="883920"/>
              </a:xfrm>
              <a:prstGeom prst="line">
                <a:avLst/>
              </a:prstGeom>
              <a:ln w="66675" cmpd="dbl">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131" name="TextBox 130"/>
            <p:cNvSpPr txBox="1"/>
            <p:nvPr/>
          </p:nvSpPr>
          <p:spPr>
            <a:xfrm>
              <a:off x="3765907" y="4038600"/>
              <a:ext cx="567256" cy="394436"/>
            </a:xfrm>
            <a:prstGeom prst="rect">
              <a:avLst/>
            </a:prstGeom>
            <a:noFill/>
          </p:spPr>
          <p:txBody>
            <a:bodyPr wrap="square" rtlCol="0">
              <a:spAutoFit/>
            </a:bodyPr>
            <a:lstStyle/>
            <a:p>
              <a:pPr fontAlgn="auto">
                <a:spcBef>
                  <a:spcPts val="0"/>
                </a:spcBef>
                <a:spcAft>
                  <a:spcPts val="0"/>
                </a:spcAft>
              </a:pPr>
              <a:r>
                <a:rPr lang="en-US" sz="2400" b="1" dirty="0" smtClean="0">
                  <a:solidFill>
                    <a:prstClr val="black"/>
                  </a:solidFill>
                  <a:latin typeface="Times New Roman" pitchFamily="18" charset="0"/>
                  <a:cs typeface="Times New Roman" pitchFamily="18" charset="0"/>
                </a:rPr>
                <a:t>B~</a:t>
              </a:r>
              <a:endParaRPr lang="en-US" sz="2400" b="1" dirty="0">
                <a:solidFill>
                  <a:prstClr val="black"/>
                </a:solidFill>
                <a:latin typeface="Times New Roman" pitchFamily="18" charset="0"/>
                <a:cs typeface="Times New Roman" pitchFamily="18" charset="0"/>
              </a:endParaRPr>
            </a:p>
          </p:txBody>
        </p:sp>
        <p:sp>
          <p:nvSpPr>
            <p:cNvPr id="132" name="TextBox 131"/>
            <p:cNvSpPr txBox="1"/>
            <p:nvPr/>
          </p:nvSpPr>
          <p:spPr>
            <a:xfrm>
              <a:off x="4687697" y="4234682"/>
              <a:ext cx="567256" cy="394436"/>
            </a:xfrm>
            <a:prstGeom prst="rect">
              <a:avLst/>
            </a:prstGeom>
            <a:noFill/>
          </p:spPr>
          <p:txBody>
            <a:bodyPr wrap="square" rtlCol="0">
              <a:spAutoFit/>
            </a:bodyPr>
            <a:lstStyle/>
            <a:p>
              <a:pPr fontAlgn="auto">
                <a:spcBef>
                  <a:spcPts val="0"/>
                </a:spcBef>
                <a:spcAft>
                  <a:spcPts val="0"/>
                </a:spcAft>
              </a:pPr>
              <a:r>
                <a:rPr lang="en-US" sz="2400" b="1" dirty="0" smtClean="0">
                  <a:solidFill>
                    <a:prstClr val="black"/>
                  </a:solidFill>
                  <a:latin typeface="Times New Roman" pitchFamily="18" charset="0"/>
                  <a:cs typeface="Times New Roman" pitchFamily="18" charset="0"/>
                </a:rPr>
                <a:t>~C</a:t>
              </a:r>
              <a:endParaRPr lang="en-US" sz="2400" b="1" dirty="0">
                <a:solidFill>
                  <a:prstClr val="black"/>
                </a:solidFill>
                <a:latin typeface="Times New Roman" pitchFamily="18" charset="0"/>
                <a:cs typeface="Times New Roman" pitchFamily="18" charset="0"/>
              </a:endParaRPr>
            </a:p>
          </p:txBody>
        </p:sp>
      </p:grpSp>
      <p:sp>
        <p:nvSpPr>
          <p:cNvPr id="133" name="TextBox 132"/>
          <p:cNvSpPr txBox="1"/>
          <p:nvPr/>
        </p:nvSpPr>
        <p:spPr>
          <a:xfrm>
            <a:off x="6602184" y="3905349"/>
            <a:ext cx="567256" cy="394436"/>
          </a:xfrm>
          <a:prstGeom prst="rect">
            <a:avLst/>
          </a:prstGeom>
          <a:noFill/>
        </p:spPr>
        <p:txBody>
          <a:bodyPr wrap="square" rtlCol="0">
            <a:spAutoFit/>
          </a:bodyPr>
          <a:lstStyle/>
          <a:p>
            <a:pPr fontAlgn="auto">
              <a:spcBef>
                <a:spcPts val="0"/>
              </a:spcBef>
              <a:spcAft>
                <a:spcPts val="0"/>
              </a:spcAft>
            </a:pPr>
            <a:r>
              <a:rPr lang="en-US" sz="2400" b="1" dirty="0" smtClean="0">
                <a:solidFill>
                  <a:prstClr val="black"/>
                </a:solidFill>
                <a:latin typeface="Times New Roman" pitchFamily="18" charset="0"/>
                <a:cs typeface="Times New Roman" pitchFamily="18" charset="0"/>
              </a:rPr>
              <a:t>C~</a:t>
            </a:r>
            <a:endParaRPr lang="en-US" sz="2400" b="1" dirty="0">
              <a:solidFill>
                <a:prstClr val="black"/>
              </a:solidFill>
              <a:latin typeface="Times New Roman" pitchFamily="18" charset="0"/>
              <a:cs typeface="Times New Roman" pitchFamily="18" charset="0"/>
            </a:endParaRPr>
          </a:p>
        </p:txBody>
      </p:sp>
      <p:sp>
        <p:nvSpPr>
          <p:cNvPr id="134" name="TextBox 133"/>
          <p:cNvSpPr txBox="1"/>
          <p:nvPr/>
        </p:nvSpPr>
        <p:spPr>
          <a:xfrm>
            <a:off x="7878509" y="3905349"/>
            <a:ext cx="567256" cy="394436"/>
          </a:xfrm>
          <a:prstGeom prst="rect">
            <a:avLst/>
          </a:prstGeom>
          <a:noFill/>
        </p:spPr>
        <p:txBody>
          <a:bodyPr wrap="square" rtlCol="0">
            <a:spAutoFit/>
          </a:bodyPr>
          <a:lstStyle/>
          <a:p>
            <a:pPr fontAlgn="auto">
              <a:spcBef>
                <a:spcPts val="0"/>
              </a:spcBef>
              <a:spcAft>
                <a:spcPts val="0"/>
              </a:spcAft>
            </a:pPr>
            <a:r>
              <a:rPr lang="en-US" sz="2400" b="1" dirty="0" smtClean="0">
                <a:solidFill>
                  <a:prstClr val="black"/>
                </a:solidFill>
                <a:latin typeface="Times New Roman" pitchFamily="18" charset="0"/>
                <a:cs typeface="Times New Roman" pitchFamily="18" charset="0"/>
              </a:rPr>
              <a:t>~E</a:t>
            </a:r>
            <a:endParaRPr lang="en-US" sz="2400" b="1" dirty="0">
              <a:solidFill>
                <a:prstClr val="black"/>
              </a:solidFill>
              <a:latin typeface="Times New Roman" pitchFamily="18" charset="0"/>
              <a:cs typeface="Times New Roman" pitchFamily="18" charset="0"/>
            </a:endParaRPr>
          </a:p>
        </p:txBody>
      </p:sp>
      <p:sp>
        <p:nvSpPr>
          <p:cNvPr id="135" name="TextBox 134"/>
          <p:cNvSpPr txBox="1"/>
          <p:nvPr/>
        </p:nvSpPr>
        <p:spPr>
          <a:xfrm>
            <a:off x="4616790" y="979504"/>
            <a:ext cx="709069" cy="394436"/>
          </a:xfrm>
          <a:prstGeom prst="rect">
            <a:avLst/>
          </a:prstGeom>
          <a:noFill/>
        </p:spPr>
        <p:txBody>
          <a:bodyPr wrap="square" rtlCol="0">
            <a:spAutoFit/>
          </a:bodyPr>
          <a:lstStyle/>
          <a:p>
            <a:pPr fontAlgn="auto">
              <a:spcBef>
                <a:spcPts val="0"/>
              </a:spcBef>
              <a:spcAft>
                <a:spcPts val="0"/>
              </a:spcAft>
            </a:pPr>
            <a:r>
              <a:rPr lang="en-US" sz="2400" b="1" dirty="0" smtClean="0">
                <a:solidFill>
                  <a:prstClr val="black"/>
                </a:solidFill>
                <a:latin typeface="Times New Roman" pitchFamily="18" charset="0"/>
                <a:cs typeface="Times New Roman" pitchFamily="18" charset="0"/>
              </a:rPr>
              <a:t>A~</a:t>
            </a:r>
            <a:endParaRPr lang="en-US" sz="2400" b="1" dirty="0">
              <a:solidFill>
                <a:prstClr val="black"/>
              </a:solidFill>
              <a:latin typeface="Times New Roman" pitchFamily="18" charset="0"/>
              <a:cs typeface="Times New Roman" pitchFamily="18" charset="0"/>
            </a:endParaRPr>
          </a:p>
        </p:txBody>
      </p:sp>
      <p:sp>
        <p:nvSpPr>
          <p:cNvPr id="136" name="TextBox 135"/>
          <p:cNvSpPr txBox="1"/>
          <p:nvPr/>
        </p:nvSpPr>
        <p:spPr>
          <a:xfrm>
            <a:off x="6956719" y="979504"/>
            <a:ext cx="709069" cy="394436"/>
          </a:xfrm>
          <a:prstGeom prst="rect">
            <a:avLst/>
          </a:prstGeom>
          <a:noFill/>
        </p:spPr>
        <p:txBody>
          <a:bodyPr wrap="square" rtlCol="0">
            <a:spAutoFit/>
          </a:bodyPr>
          <a:lstStyle/>
          <a:p>
            <a:pPr fontAlgn="auto">
              <a:spcBef>
                <a:spcPts val="0"/>
              </a:spcBef>
              <a:spcAft>
                <a:spcPts val="0"/>
              </a:spcAft>
            </a:pPr>
            <a:r>
              <a:rPr lang="en-US" sz="2400" b="1" dirty="0" smtClean="0">
                <a:solidFill>
                  <a:prstClr val="black"/>
                </a:solidFill>
                <a:latin typeface="Times New Roman" pitchFamily="18" charset="0"/>
                <a:cs typeface="Times New Roman" pitchFamily="18" charset="0"/>
              </a:rPr>
              <a:t>~Z</a:t>
            </a:r>
            <a:endParaRPr lang="en-US" sz="2400" b="1" dirty="0">
              <a:solidFill>
                <a:prstClr val="black"/>
              </a:solidFill>
              <a:latin typeface="Times New Roman" pitchFamily="18" charset="0"/>
              <a:cs typeface="Times New Roman" pitchFamily="18" charset="0"/>
            </a:endParaRPr>
          </a:p>
        </p:txBody>
      </p:sp>
      <p:sp>
        <p:nvSpPr>
          <p:cNvPr id="137" name="TextBox 136"/>
          <p:cNvSpPr txBox="1"/>
          <p:nvPr/>
        </p:nvSpPr>
        <p:spPr>
          <a:xfrm>
            <a:off x="3624093" y="2867507"/>
            <a:ext cx="567256" cy="394436"/>
          </a:xfrm>
          <a:prstGeom prst="rect">
            <a:avLst/>
          </a:prstGeom>
          <a:noFill/>
        </p:spPr>
        <p:txBody>
          <a:bodyPr wrap="square" rtlCol="0">
            <a:spAutoFit/>
          </a:bodyPr>
          <a:lstStyle/>
          <a:p>
            <a:pPr fontAlgn="auto">
              <a:spcBef>
                <a:spcPts val="0"/>
              </a:spcBef>
              <a:spcAft>
                <a:spcPts val="0"/>
              </a:spcAft>
            </a:pPr>
            <a:r>
              <a:rPr lang="en-US" sz="2400" b="1" dirty="0" smtClean="0">
                <a:solidFill>
                  <a:prstClr val="black"/>
                </a:solidFill>
                <a:latin typeface="Times New Roman" pitchFamily="18" charset="0"/>
                <a:cs typeface="Times New Roman" pitchFamily="18" charset="0"/>
              </a:rPr>
              <a:t>A</a:t>
            </a:r>
            <a:endParaRPr lang="en-US" sz="2400" b="1" dirty="0">
              <a:solidFill>
                <a:prstClr val="black"/>
              </a:solidFill>
              <a:latin typeface="Times New Roman" pitchFamily="18" charset="0"/>
              <a:cs typeface="Times New Roman" pitchFamily="18" charset="0"/>
            </a:endParaRPr>
          </a:p>
        </p:txBody>
      </p:sp>
      <p:sp>
        <p:nvSpPr>
          <p:cNvPr id="138" name="TextBox 137"/>
          <p:cNvSpPr txBox="1"/>
          <p:nvPr/>
        </p:nvSpPr>
        <p:spPr>
          <a:xfrm>
            <a:off x="4120441" y="2867507"/>
            <a:ext cx="567256" cy="394436"/>
          </a:xfrm>
          <a:prstGeom prst="rect">
            <a:avLst/>
          </a:prstGeom>
          <a:noFill/>
        </p:spPr>
        <p:txBody>
          <a:bodyPr wrap="square" rtlCol="0">
            <a:spAutoFit/>
          </a:bodyPr>
          <a:lstStyle/>
          <a:p>
            <a:pPr fontAlgn="auto">
              <a:spcBef>
                <a:spcPts val="0"/>
              </a:spcBef>
              <a:spcAft>
                <a:spcPts val="0"/>
              </a:spcAft>
            </a:pPr>
            <a:r>
              <a:rPr lang="en-US" sz="2400" b="1" dirty="0">
                <a:solidFill>
                  <a:prstClr val="black"/>
                </a:solidFill>
                <a:latin typeface="Times New Roman" pitchFamily="18" charset="0"/>
                <a:cs typeface="Times New Roman" pitchFamily="18" charset="0"/>
              </a:rPr>
              <a:t>C</a:t>
            </a:r>
          </a:p>
        </p:txBody>
      </p:sp>
      <p:sp>
        <p:nvSpPr>
          <p:cNvPr id="139" name="TextBox 138"/>
          <p:cNvSpPr txBox="1"/>
          <p:nvPr/>
        </p:nvSpPr>
        <p:spPr>
          <a:xfrm>
            <a:off x="4545883" y="2867507"/>
            <a:ext cx="567256" cy="394436"/>
          </a:xfrm>
          <a:prstGeom prst="rect">
            <a:avLst/>
          </a:prstGeom>
          <a:noFill/>
        </p:spPr>
        <p:txBody>
          <a:bodyPr wrap="square" rtlCol="0">
            <a:spAutoFit/>
          </a:bodyPr>
          <a:lstStyle/>
          <a:p>
            <a:pPr fontAlgn="auto">
              <a:spcBef>
                <a:spcPts val="0"/>
              </a:spcBef>
              <a:spcAft>
                <a:spcPts val="0"/>
              </a:spcAft>
            </a:pPr>
            <a:r>
              <a:rPr lang="en-US" sz="2400" b="1" dirty="0" smtClean="0">
                <a:solidFill>
                  <a:prstClr val="black"/>
                </a:solidFill>
                <a:latin typeface="Times New Roman" pitchFamily="18" charset="0"/>
                <a:cs typeface="Times New Roman" pitchFamily="18" charset="0"/>
              </a:rPr>
              <a:t>E</a:t>
            </a:r>
            <a:endParaRPr lang="en-US" sz="2400" b="1" dirty="0">
              <a:solidFill>
                <a:prstClr val="black"/>
              </a:solidFill>
              <a:latin typeface="Times New Roman" pitchFamily="18" charset="0"/>
              <a:cs typeface="Times New Roman" pitchFamily="18" charset="0"/>
            </a:endParaRPr>
          </a:p>
        </p:txBody>
      </p:sp>
      <p:sp>
        <p:nvSpPr>
          <p:cNvPr id="140" name="TextBox 139"/>
          <p:cNvSpPr txBox="1"/>
          <p:nvPr/>
        </p:nvSpPr>
        <p:spPr>
          <a:xfrm>
            <a:off x="5396766" y="914400"/>
            <a:ext cx="567256" cy="394436"/>
          </a:xfrm>
          <a:prstGeom prst="rect">
            <a:avLst/>
          </a:prstGeom>
          <a:noFill/>
        </p:spPr>
        <p:txBody>
          <a:bodyPr wrap="square" rtlCol="0">
            <a:spAutoFit/>
          </a:bodyPr>
          <a:lstStyle/>
          <a:p>
            <a:pPr fontAlgn="auto">
              <a:spcBef>
                <a:spcPts val="0"/>
              </a:spcBef>
              <a:spcAft>
                <a:spcPts val="0"/>
              </a:spcAft>
            </a:pPr>
            <a:r>
              <a:rPr lang="en-US" sz="2400" b="1" dirty="0" smtClean="0">
                <a:solidFill>
                  <a:prstClr val="black"/>
                </a:solidFill>
                <a:latin typeface="Times New Roman" pitchFamily="18" charset="0"/>
                <a:cs typeface="Times New Roman" pitchFamily="18" charset="0"/>
              </a:rPr>
              <a:t>A</a:t>
            </a:r>
            <a:endParaRPr lang="en-US" sz="2400" b="1" dirty="0">
              <a:solidFill>
                <a:prstClr val="black"/>
              </a:solidFill>
              <a:latin typeface="Times New Roman" pitchFamily="18" charset="0"/>
              <a:cs typeface="Times New Roman" pitchFamily="18" charset="0"/>
            </a:endParaRPr>
          </a:p>
        </p:txBody>
      </p:sp>
      <p:sp>
        <p:nvSpPr>
          <p:cNvPr id="141" name="TextBox 140"/>
          <p:cNvSpPr txBox="1"/>
          <p:nvPr/>
        </p:nvSpPr>
        <p:spPr>
          <a:xfrm>
            <a:off x="5893115" y="914400"/>
            <a:ext cx="567256" cy="394436"/>
          </a:xfrm>
          <a:prstGeom prst="rect">
            <a:avLst/>
          </a:prstGeom>
          <a:noFill/>
        </p:spPr>
        <p:txBody>
          <a:bodyPr wrap="square" rtlCol="0">
            <a:spAutoFit/>
          </a:bodyPr>
          <a:lstStyle/>
          <a:p>
            <a:pPr fontAlgn="auto">
              <a:spcBef>
                <a:spcPts val="0"/>
              </a:spcBef>
              <a:spcAft>
                <a:spcPts val="0"/>
              </a:spcAft>
            </a:pPr>
            <a:r>
              <a:rPr lang="en-US" sz="2400" b="1" dirty="0">
                <a:solidFill>
                  <a:prstClr val="black"/>
                </a:solidFill>
                <a:latin typeface="Times New Roman" pitchFamily="18" charset="0"/>
                <a:cs typeface="Times New Roman" pitchFamily="18" charset="0"/>
              </a:rPr>
              <a:t>M</a:t>
            </a:r>
          </a:p>
        </p:txBody>
      </p:sp>
      <p:sp>
        <p:nvSpPr>
          <p:cNvPr id="142" name="TextBox 141"/>
          <p:cNvSpPr txBox="1"/>
          <p:nvPr/>
        </p:nvSpPr>
        <p:spPr>
          <a:xfrm>
            <a:off x="6389463" y="914400"/>
            <a:ext cx="567256" cy="394436"/>
          </a:xfrm>
          <a:prstGeom prst="rect">
            <a:avLst/>
          </a:prstGeom>
          <a:noFill/>
        </p:spPr>
        <p:txBody>
          <a:bodyPr wrap="square" rtlCol="0">
            <a:spAutoFit/>
          </a:bodyPr>
          <a:lstStyle/>
          <a:p>
            <a:pPr fontAlgn="auto">
              <a:spcBef>
                <a:spcPts val="0"/>
              </a:spcBef>
              <a:spcAft>
                <a:spcPts val="0"/>
              </a:spcAft>
            </a:pPr>
            <a:r>
              <a:rPr lang="en-US" sz="2400" b="1" dirty="0" smtClean="0">
                <a:solidFill>
                  <a:prstClr val="black"/>
                </a:solidFill>
                <a:latin typeface="Times New Roman" pitchFamily="18" charset="0"/>
                <a:cs typeface="Times New Roman" pitchFamily="18" charset="0"/>
              </a:rPr>
              <a:t>V</a:t>
            </a:r>
            <a:endParaRPr lang="en-US" sz="2400" b="1" dirty="0">
              <a:solidFill>
                <a:prstClr val="black"/>
              </a:solidFill>
              <a:latin typeface="Times New Roman" pitchFamily="18" charset="0"/>
              <a:cs typeface="Times New Roman" pitchFamily="18" charset="0"/>
            </a:endParaRPr>
          </a:p>
        </p:txBody>
      </p:sp>
      <p:sp>
        <p:nvSpPr>
          <p:cNvPr id="143" name="Rectangle 142"/>
          <p:cNvSpPr/>
          <p:nvPr/>
        </p:nvSpPr>
        <p:spPr>
          <a:xfrm>
            <a:off x="0" y="2983699"/>
            <a:ext cx="3352800" cy="707886"/>
          </a:xfrm>
          <a:prstGeom prst="rect">
            <a:avLst/>
          </a:prstGeom>
        </p:spPr>
        <p:txBody>
          <a:bodyPr wrap="square">
            <a:spAutoFit/>
          </a:bodyPr>
          <a:lstStyle/>
          <a:p>
            <a:pPr algn="ctr" fontAlgn="auto">
              <a:spcBef>
                <a:spcPts val="0"/>
              </a:spcBef>
              <a:spcAft>
                <a:spcPts val="0"/>
              </a:spcAft>
            </a:pPr>
            <a:r>
              <a:rPr lang="en-US" sz="4000" b="1" i="1" dirty="0" smtClean="0">
                <a:solidFill>
                  <a:srgbClr val="0052F6"/>
                </a:solidFill>
                <a:latin typeface="Times New Roman" pitchFamily="18" charset="0"/>
                <a:cs typeface="Times New Roman" pitchFamily="18" charset="0"/>
              </a:rPr>
              <a:t>1. Fence-keys</a:t>
            </a:r>
          </a:p>
        </p:txBody>
      </p:sp>
      <p:sp>
        <p:nvSpPr>
          <p:cNvPr id="144" name="Rectangle 143"/>
          <p:cNvSpPr/>
          <p:nvPr/>
        </p:nvSpPr>
        <p:spPr>
          <a:xfrm>
            <a:off x="1295400" y="5943600"/>
            <a:ext cx="5394312" cy="707886"/>
          </a:xfrm>
          <a:prstGeom prst="rect">
            <a:avLst/>
          </a:prstGeom>
        </p:spPr>
        <p:txBody>
          <a:bodyPr wrap="square">
            <a:spAutoFit/>
          </a:bodyPr>
          <a:lstStyle/>
          <a:p>
            <a:pPr algn="ctr" fontAlgn="auto">
              <a:spcBef>
                <a:spcPts val="0"/>
              </a:spcBef>
              <a:spcAft>
                <a:spcPts val="0"/>
              </a:spcAft>
            </a:pPr>
            <a:r>
              <a:rPr lang="en-US" sz="4000" b="1" i="1" dirty="0" smtClean="0">
                <a:solidFill>
                  <a:srgbClr val="0052F6"/>
                </a:solidFill>
                <a:latin typeface="Times New Roman" pitchFamily="18" charset="0"/>
                <a:cs typeface="Times New Roman" pitchFamily="18" charset="0"/>
              </a:rPr>
              <a:t>2. Foster Relationship</a:t>
            </a:r>
          </a:p>
        </p:txBody>
      </p:sp>
      <p:sp>
        <p:nvSpPr>
          <p:cNvPr id="145" name="TextBox 144"/>
          <p:cNvSpPr txBox="1"/>
          <p:nvPr/>
        </p:nvSpPr>
        <p:spPr>
          <a:xfrm>
            <a:off x="3132232" y="2573305"/>
            <a:ext cx="709069" cy="394436"/>
          </a:xfrm>
          <a:prstGeom prst="rect">
            <a:avLst/>
          </a:prstGeom>
          <a:noFill/>
        </p:spPr>
        <p:txBody>
          <a:bodyPr wrap="square" rtlCol="0">
            <a:spAutoFit/>
          </a:bodyPr>
          <a:lstStyle/>
          <a:p>
            <a:pPr fontAlgn="auto">
              <a:spcBef>
                <a:spcPts val="0"/>
              </a:spcBef>
              <a:spcAft>
                <a:spcPts val="0"/>
              </a:spcAft>
            </a:pPr>
            <a:r>
              <a:rPr lang="en-US" sz="2400" b="1" dirty="0" smtClean="0">
                <a:solidFill>
                  <a:prstClr val="black"/>
                </a:solidFill>
                <a:latin typeface="Times New Roman" pitchFamily="18" charset="0"/>
                <a:cs typeface="Times New Roman" pitchFamily="18" charset="0"/>
              </a:rPr>
              <a:t>A~</a:t>
            </a:r>
            <a:endParaRPr lang="en-US" sz="2400" b="1" dirty="0">
              <a:solidFill>
                <a:prstClr val="black"/>
              </a:solidFill>
              <a:latin typeface="Times New Roman" pitchFamily="18" charset="0"/>
              <a:cs typeface="Times New Roman" pitchFamily="18" charset="0"/>
            </a:endParaRPr>
          </a:p>
        </p:txBody>
      </p:sp>
      <p:sp>
        <p:nvSpPr>
          <p:cNvPr id="146" name="TextBox 145"/>
          <p:cNvSpPr txBox="1"/>
          <p:nvPr/>
        </p:nvSpPr>
        <p:spPr>
          <a:xfrm>
            <a:off x="4846565" y="2565064"/>
            <a:ext cx="709069" cy="394436"/>
          </a:xfrm>
          <a:prstGeom prst="rect">
            <a:avLst/>
          </a:prstGeom>
          <a:noFill/>
        </p:spPr>
        <p:txBody>
          <a:bodyPr wrap="square" rtlCol="0">
            <a:spAutoFit/>
          </a:bodyPr>
          <a:lstStyle/>
          <a:p>
            <a:pPr fontAlgn="auto">
              <a:spcBef>
                <a:spcPts val="0"/>
              </a:spcBef>
              <a:spcAft>
                <a:spcPts val="0"/>
              </a:spcAft>
            </a:pPr>
            <a:r>
              <a:rPr lang="en-US" sz="2400" b="1" dirty="0" smtClean="0">
                <a:solidFill>
                  <a:prstClr val="black"/>
                </a:solidFill>
                <a:latin typeface="Times New Roman" pitchFamily="18" charset="0"/>
                <a:cs typeface="Times New Roman" pitchFamily="18" charset="0"/>
              </a:rPr>
              <a:t>~M</a:t>
            </a:r>
            <a:endParaRPr lang="en-US" sz="2400" b="1" dirty="0">
              <a:solidFill>
                <a:prstClr val="black"/>
              </a:solidFill>
              <a:latin typeface="Times New Roman" pitchFamily="18" charset="0"/>
              <a:cs typeface="Times New Roman" pitchFamily="18" charset="0"/>
            </a:endParaRPr>
          </a:p>
        </p:txBody>
      </p:sp>
      <p:pic>
        <p:nvPicPr>
          <p:cNvPr id="147" name="Picture 138" descr="C:\Users\kimurhid\AppData\Local\Microsoft\Windows\Temporary Internet Files\Content.IE5\09JZHMEI\MP900448676[1].jpg"/>
          <p:cNvPicPr>
            <a:picLocks noChangeAspect="1" noChangeArrowheads="1"/>
          </p:cNvPicPr>
          <p:nvPr/>
        </p:nvPicPr>
        <p:blipFill>
          <a:blip r:embed="rId2" cstate="print"/>
          <a:srcRect/>
          <a:stretch>
            <a:fillRect/>
          </a:stretch>
        </p:blipFill>
        <p:spPr bwMode="auto">
          <a:xfrm>
            <a:off x="1295400" y="2286000"/>
            <a:ext cx="1122383" cy="685800"/>
          </a:xfrm>
          <a:prstGeom prst="rect">
            <a:avLst/>
          </a:prstGeom>
          <a:noFill/>
        </p:spPr>
      </p:pic>
      <p:pic>
        <p:nvPicPr>
          <p:cNvPr id="148" name="Picture 138" descr="C:\Users\kimurhid\AppData\Local\Microsoft\Windows\Temporary Internet Files\Content.IE5\09JZHMEI\MP900448676[1].jpg"/>
          <p:cNvPicPr>
            <a:picLocks noChangeAspect="1" noChangeArrowheads="1"/>
          </p:cNvPicPr>
          <p:nvPr/>
        </p:nvPicPr>
        <p:blipFill>
          <a:blip r:embed="rId3" cstate="print"/>
          <a:srcRect/>
          <a:stretch>
            <a:fillRect/>
          </a:stretch>
        </p:blipFill>
        <p:spPr bwMode="auto">
          <a:xfrm>
            <a:off x="5562600" y="5334000"/>
            <a:ext cx="1066800" cy="651838"/>
          </a:xfrm>
          <a:prstGeom prst="rect">
            <a:avLst/>
          </a:prstGeom>
          <a:noFill/>
        </p:spPr>
      </p:pic>
      <p:cxnSp>
        <p:nvCxnSpPr>
          <p:cNvPr id="150" name="Straight Connector 149"/>
          <p:cNvCxnSpPr/>
          <p:nvPr/>
        </p:nvCxnSpPr>
        <p:spPr>
          <a:xfrm rot="16200000" flipH="1">
            <a:off x="7469512" y="1369689"/>
            <a:ext cx="833326" cy="2208751"/>
          </a:xfrm>
          <a:prstGeom prst="line">
            <a:avLst/>
          </a:prstGeom>
          <a:ln w="254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sp>
        <p:nvSpPr>
          <p:cNvPr id="151" name="TextBox 150"/>
          <p:cNvSpPr txBox="1"/>
          <p:nvPr/>
        </p:nvSpPr>
        <p:spPr>
          <a:xfrm>
            <a:off x="2709344" y="3881735"/>
            <a:ext cx="567256" cy="461665"/>
          </a:xfrm>
          <a:prstGeom prst="rect">
            <a:avLst/>
          </a:prstGeom>
          <a:noFill/>
        </p:spPr>
        <p:txBody>
          <a:bodyPr wrap="square" rtlCol="0">
            <a:spAutoFit/>
          </a:bodyPr>
          <a:lstStyle/>
          <a:p>
            <a:pPr fontAlgn="auto">
              <a:spcBef>
                <a:spcPts val="0"/>
              </a:spcBef>
              <a:spcAft>
                <a:spcPts val="0"/>
              </a:spcAft>
            </a:pPr>
            <a:r>
              <a:rPr lang="en-US" sz="2400" b="1" dirty="0" smtClean="0">
                <a:solidFill>
                  <a:prstClr val="black"/>
                </a:solidFill>
                <a:latin typeface="Times New Roman" pitchFamily="18" charset="0"/>
                <a:cs typeface="Times New Roman" pitchFamily="18" charset="0"/>
              </a:rPr>
              <a:t>~</a:t>
            </a:r>
            <a:r>
              <a:rPr lang="en-US" sz="2400" b="1" dirty="0">
                <a:solidFill>
                  <a:prstClr val="black"/>
                </a:solidFill>
                <a:latin typeface="Times New Roman" pitchFamily="18" charset="0"/>
                <a:cs typeface="Times New Roman" pitchFamily="18" charset="0"/>
              </a:rPr>
              <a:t>C</a:t>
            </a:r>
          </a:p>
        </p:txBody>
      </p:sp>
      <p:sp>
        <p:nvSpPr>
          <p:cNvPr id="153" name="Rounded Rectangle 152"/>
          <p:cNvSpPr/>
          <p:nvPr/>
        </p:nvSpPr>
        <p:spPr>
          <a:xfrm>
            <a:off x="1524000" y="4724400"/>
            <a:ext cx="4114800" cy="1371600"/>
          </a:xfrm>
          <a:prstGeom prst="roundRect">
            <a:avLst/>
          </a:prstGeom>
          <a:noFill/>
          <a:ln w="31750">
            <a:solidFill>
              <a:schemeClr val="accent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a:solidFill>
                <a:prstClr val="white"/>
              </a:solidFill>
            </a:endParaRPr>
          </a:p>
        </p:txBody>
      </p:sp>
      <p:sp>
        <p:nvSpPr>
          <p:cNvPr id="154" name="TextBox 153"/>
          <p:cNvSpPr txBox="1"/>
          <p:nvPr/>
        </p:nvSpPr>
        <p:spPr>
          <a:xfrm>
            <a:off x="6477000" y="6183868"/>
            <a:ext cx="2590800" cy="338554"/>
          </a:xfrm>
          <a:prstGeom prst="rect">
            <a:avLst/>
          </a:prstGeom>
          <a:noFill/>
        </p:spPr>
        <p:txBody>
          <a:bodyPr wrap="square" rtlCol="0">
            <a:spAutoFit/>
          </a:bodyPr>
          <a:lstStyle/>
          <a:p>
            <a:pPr fontAlgn="auto">
              <a:spcBef>
                <a:spcPts val="0"/>
              </a:spcBef>
              <a:spcAft>
                <a:spcPts val="0"/>
              </a:spcAft>
            </a:pPr>
            <a:r>
              <a:rPr lang="en-US" sz="1600" dirty="0" smtClean="0">
                <a:solidFill>
                  <a:prstClr val="black"/>
                </a:solidFill>
                <a:latin typeface="Perpetua"/>
              </a:rPr>
              <a:t>cf. B-link tree [Lehman et </a:t>
            </a:r>
            <a:r>
              <a:rPr lang="en-US" sz="1600" dirty="0" err="1" smtClean="0">
                <a:solidFill>
                  <a:prstClr val="black"/>
                </a:solidFill>
                <a:latin typeface="Perpetua"/>
              </a:rPr>
              <a:t>al‘81</a:t>
            </a:r>
            <a:r>
              <a:rPr lang="en-US" sz="1600" dirty="0" smtClean="0">
                <a:solidFill>
                  <a:prstClr val="black"/>
                </a:solidFill>
                <a:latin typeface="Perpetua"/>
              </a:rPr>
              <a:t>]</a:t>
            </a:r>
            <a:endParaRPr lang="en-US" sz="1600" dirty="0">
              <a:solidFill>
                <a:prstClr val="black"/>
              </a:solidFill>
              <a:latin typeface="Perpetua"/>
            </a:endParaRPr>
          </a:p>
        </p:txBody>
      </p:sp>
    </p:spTree>
    <p:extLst>
      <p:ext uri="{BB962C8B-B14F-4D97-AF65-F5344CB8AC3E}">
        <p14:creationId xmlns:p14="http://schemas.microsoft.com/office/powerpoint/2010/main" val="3272979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xit" presetSubtype="10" fill="hold" grpId="0" nodeType="clickEffect">
                                  <p:stCondLst>
                                    <p:cond delay="0"/>
                                  </p:stCondLst>
                                  <p:childTnLst>
                                    <p:animEffect transition="out" filter="blinds(horizontal)">
                                      <p:cBhvr>
                                        <p:cTn id="6" dur="500"/>
                                        <p:tgtEl>
                                          <p:spTgt spid="151"/>
                                        </p:tgtEl>
                                      </p:cBhvr>
                                    </p:animEffect>
                                    <p:set>
                                      <p:cBhvr>
                                        <p:cTn id="7" dur="1" fill="hold">
                                          <p:stCondLst>
                                            <p:cond delay="499"/>
                                          </p:stCondLst>
                                        </p:cTn>
                                        <p:tgtEl>
                                          <p:spTgt spid="151"/>
                                        </p:tgtEl>
                                        <p:attrNameLst>
                                          <p:attrName>style.visibility</p:attrName>
                                        </p:attrNameLst>
                                      </p:cBhvr>
                                      <p:to>
                                        <p:strVal val="hidden"/>
                                      </p:to>
                                    </p:set>
                                  </p:childTnLst>
                                </p:cTn>
                              </p:par>
                              <p:par>
                                <p:cTn id="8" presetID="3" presetClass="entr" presetSubtype="10" fill="hold" grpId="0" nodeType="withEffect">
                                  <p:stCondLst>
                                    <p:cond delay="0"/>
                                  </p:stCondLst>
                                  <p:childTnLst>
                                    <p:set>
                                      <p:cBhvr>
                                        <p:cTn id="9" dur="1" fill="hold">
                                          <p:stCondLst>
                                            <p:cond delay="0"/>
                                          </p:stCondLst>
                                        </p:cTn>
                                        <p:tgtEl>
                                          <p:spTgt spid="130"/>
                                        </p:tgtEl>
                                        <p:attrNameLst>
                                          <p:attrName>style.visibility</p:attrName>
                                        </p:attrNameLst>
                                      </p:cBhvr>
                                      <p:to>
                                        <p:strVal val="visible"/>
                                      </p:to>
                                    </p:set>
                                    <p:animEffect transition="in" filter="blinds(horizontal)">
                                      <p:cBhvr>
                                        <p:cTn id="10" dur="500"/>
                                        <p:tgtEl>
                                          <p:spTgt spid="130"/>
                                        </p:tgtEl>
                                      </p:cBhvr>
                                    </p:animEffect>
                                  </p:childTnLst>
                                </p:cTn>
                              </p:par>
                              <p:par>
                                <p:cTn id="11" presetID="5" presetClass="entr" presetSubtype="10" fill="hold" nodeType="withEffect">
                                  <p:stCondLst>
                                    <p:cond delay="0"/>
                                  </p:stCondLst>
                                  <p:childTnLst>
                                    <p:set>
                                      <p:cBhvr>
                                        <p:cTn id="12" dur="1" fill="hold">
                                          <p:stCondLst>
                                            <p:cond delay="0"/>
                                          </p:stCondLst>
                                        </p:cTn>
                                        <p:tgtEl>
                                          <p:spTgt spid="152"/>
                                        </p:tgtEl>
                                        <p:attrNameLst>
                                          <p:attrName>style.visibility</p:attrName>
                                        </p:attrNameLst>
                                      </p:cBhvr>
                                      <p:to>
                                        <p:strVal val="visible"/>
                                      </p:to>
                                    </p:set>
                                    <p:animEffect transition="in" filter="checkerboard(across)">
                                      <p:cBhvr>
                                        <p:cTn id="13" dur="500"/>
                                        <p:tgtEl>
                                          <p:spTgt spid="152"/>
                                        </p:tgtEl>
                                      </p:cBhvr>
                                    </p:animEffect>
                                  </p:childTnLst>
                                </p:cTn>
                              </p:par>
                              <p:par>
                                <p:cTn id="14" presetID="5" presetClass="entr" presetSubtype="10" fill="hold" nodeType="withEffect">
                                  <p:stCondLst>
                                    <p:cond delay="0"/>
                                  </p:stCondLst>
                                  <p:childTnLst>
                                    <p:set>
                                      <p:cBhvr>
                                        <p:cTn id="15" dur="1" fill="hold">
                                          <p:stCondLst>
                                            <p:cond delay="0"/>
                                          </p:stCondLst>
                                        </p:cTn>
                                        <p:tgtEl>
                                          <p:spTgt spid="147"/>
                                        </p:tgtEl>
                                        <p:attrNameLst>
                                          <p:attrName>style.visibility</p:attrName>
                                        </p:attrNameLst>
                                      </p:cBhvr>
                                      <p:to>
                                        <p:strVal val="visible"/>
                                      </p:to>
                                    </p:set>
                                    <p:animEffect transition="in" filter="checkerboard(across)">
                                      <p:cBhvr>
                                        <p:cTn id="16" dur="500"/>
                                        <p:tgtEl>
                                          <p:spTgt spid="147"/>
                                        </p:tgtEl>
                                      </p:cBhvr>
                                    </p:animEffect>
                                  </p:childTnLst>
                                </p:cTn>
                              </p:par>
                            </p:childTnLst>
                          </p:cTn>
                        </p:par>
                      </p:childTnLst>
                    </p:cTn>
                  </p:par>
                  <p:par>
                    <p:cTn id="17" fill="hold">
                      <p:stCondLst>
                        <p:cond delay="indefinite"/>
                      </p:stCondLst>
                      <p:childTnLst>
                        <p:par>
                          <p:cTn id="18" fill="hold">
                            <p:stCondLst>
                              <p:cond delay="0"/>
                            </p:stCondLst>
                            <p:childTnLst>
                              <p:par>
                                <p:cTn id="19" presetID="5" presetClass="entr" presetSubtype="10" fill="hold" nodeType="clickEffect">
                                  <p:stCondLst>
                                    <p:cond delay="0"/>
                                  </p:stCondLst>
                                  <p:childTnLst>
                                    <p:set>
                                      <p:cBhvr>
                                        <p:cTn id="20" dur="1" fill="hold">
                                          <p:stCondLst>
                                            <p:cond delay="0"/>
                                          </p:stCondLst>
                                        </p:cTn>
                                        <p:tgtEl>
                                          <p:spTgt spid="27"/>
                                        </p:tgtEl>
                                        <p:attrNameLst>
                                          <p:attrName>style.visibility</p:attrName>
                                        </p:attrNameLst>
                                      </p:cBhvr>
                                      <p:to>
                                        <p:strVal val="visible"/>
                                      </p:to>
                                    </p:set>
                                    <p:animEffect transition="in" filter="checkerboard(across)">
                                      <p:cBhvr>
                                        <p:cTn id="21" dur="500"/>
                                        <p:tgtEl>
                                          <p:spTgt spid="27"/>
                                        </p:tgtEl>
                                      </p:cBhvr>
                                    </p:animEffect>
                                  </p:childTnLst>
                                </p:cTn>
                              </p:par>
                              <p:par>
                                <p:cTn id="22" presetID="5" presetClass="entr" presetSubtype="10" fill="hold" grpId="0" nodeType="withEffect">
                                  <p:stCondLst>
                                    <p:cond delay="0"/>
                                  </p:stCondLst>
                                  <p:childTnLst>
                                    <p:set>
                                      <p:cBhvr>
                                        <p:cTn id="23" dur="1" fill="hold">
                                          <p:stCondLst>
                                            <p:cond delay="0"/>
                                          </p:stCondLst>
                                        </p:cTn>
                                        <p:tgtEl>
                                          <p:spTgt spid="144"/>
                                        </p:tgtEl>
                                        <p:attrNameLst>
                                          <p:attrName>style.visibility</p:attrName>
                                        </p:attrNameLst>
                                      </p:cBhvr>
                                      <p:to>
                                        <p:strVal val="visible"/>
                                      </p:to>
                                    </p:set>
                                    <p:animEffect transition="in" filter="checkerboard(across)">
                                      <p:cBhvr>
                                        <p:cTn id="24" dur="500"/>
                                        <p:tgtEl>
                                          <p:spTgt spid="144"/>
                                        </p:tgtEl>
                                      </p:cBhvr>
                                    </p:animEffect>
                                  </p:childTnLst>
                                </p:cTn>
                              </p:par>
                              <p:par>
                                <p:cTn id="25" presetID="5" presetClass="entr" presetSubtype="10" fill="hold" nodeType="withEffect">
                                  <p:stCondLst>
                                    <p:cond delay="0"/>
                                  </p:stCondLst>
                                  <p:childTnLst>
                                    <p:set>
                                      <p:cBhvr>
                                        <p:cTn id="26" dur="1" fill="hold">
                                          <p:stCondLst>
                                            <p:cond delay="0"/>
                                          </p:stCondLst>
                                        </p:cTn>
                                        <p:tgtEl>
                                          <p:spTgt spid="148"/>
                                        </p:tgtEl>
                                        <p:attrNameLst>
                                          <p:attrName>style.visibility</p:attrName>
                                        </p:attrNameLst>
                                      </p:cBhvr>
                                      <p:to>
                                        <p:strVal val="visible"/>
                                      </p:to>
                                    </p:set>
                                    <p:animEffect transition="in" filter="checkerboard(across)">
                                      <p:cBhvr>
                                        <p:cTn id="27" dur="500"/>
                                        <p:tgtEl>
                                          <p:spTgt spid="148"/>
                                        </p:tgtEl>
                                      </p:cBhvr>
                                    </p:animEffect>
                                  </p:childTnLst>
                                </p:cTn>
                              </p:par>
                            </p:childTnLst>
                          </p:cTn>
                        </p:par>
                        <p:par>
                          <p:cTn id="28" fill="hold">
                            <p:stCondLst>
                              <p:cond delay="500"/>
                            </p:stCondLst>
                            <p:childTnLst>
                              <p:par>
                                <p:cTn id="29" presetID="3" presetClass="entr" presetSubtype="10" fill="hold" grpId="0" nodeType="afterEffect">
                                  <p:stCondLst>
                                    <p:cond delay="0"/>
                                  </p:stCondLst>
                                  <p:childTnLst>
                                    <p:set>
                                      <p:cBhvr>
                                        <p:cTn id="30" dur="1" fill="hold">
                                          <p:stCondLst>
                                            <p:cond delay="0"/>
                                          </p:stCondLst>
                                        </p:cTn>
                                        <p:tgtEl>
                                          <p:spTgt spid="153"/>
                                        </p:tgtEl>
                                        <p:attrNameLst>
                                          <p:attrName>style.visibility</p:attrName>
                                        </p:attrNameLst>
                                      </p:cBhvr>
                                      <p:to>
                                        <p:strVal val="visible"/>
                                      </p:to>
                                    </p:set>
                                    <p:animEffect transition="in" filter="blinds(horizontal)">
                                      <p:cBhvr>
                                        <p:cTn id="31" dur="500"/>
                                        <p:tgtEl>
                                          <p:spTgt spid="153"/>
                                        </p:tgtEl>
                                      </p:cBhvr>
                                    </p:animEffect>
                                  </p:childTnLst>
                                </p:cTn>
                              </p:par>
                            </p:childTnLst>
                          </p:cTn>
                        </p:par>
                        <p:par>
                          <p:cTn id="32" fill="hold">
                            <p:stCondLst>
                              <p:cond delay="1000"/>
                            </p:stCondLst>
                            <p:childTnLst>
                              <p:par>
                                <p:cTn id="33" presetID="4" presetClass="entr" presetSubtype="16" fill="hold" grpId="0" nodeType="afterEffect">
                                  <p:stCondLst>
                                    <p:cond delay="0"/>
                                  </p:stCondLst>
                                  <p:childTnLst>
                                    <p:set>
                                      <p:cBhvr>
                                        <p:cTn id="34" dur="1" fill="hold">
                                          <p:stCondLst>
                                            <p:cond delay="0"/>
                                          </p:stCondLst>
                                        </p:cTn>
                                        <p:tgtEl>
                                          <p:spTgt spid="154"/>
                                        </p:tgtEl>
                                        <p:attrNameLst>
                                          <p:attrName>style.visibility</p:attrName>
                                        </p:attrNameLst>
                                      </p:cBhvr>
                                      <p:to>
                                        <p:strVal val="visible"/>
                                      </p:to>
                                    </p:set>
                                    <p:animEffect transition="in" filter="box(in)">
                                      <p:cBhvr>
                                        <p:cTn id="35" dur="500"/>
                                        <p:tgtEl>
                                          <p:spTgt spid="1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0" grpId="0"/>
      <p:bldP spid="144" grpId="0"/>
      <p:bldP spid="151" grpId="0"/>
      <p:bldP spid="153" grpId="0" animBg="1"/>
      <p:bldP spid="154" grpId="0"/>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More on Fence Keys</a:t>
            </a:r>
            <a:endParaRPr lang="en-US" dirty="0"/>
          </a:p>
        </p:txBody>
      </p:sp>
      <p:sp>
        <p:nvSpPr>
          <p:cNvPr id="3" name="Content Placeholder 2"/>
          <p:cNvSpPr>
            <a:spLocks noGrp="1"/>
          </p:cNvSpPr>
          <p:nvPr>
            <p:ph sz="quarter" idx="1"/>
          </p:nvPr>
        </p:nvSpPr>
        <p:spPr>
          <a:xfrm>
            <a:off x="457200" y="1066800"/>
            <a:ext cx="8229600" cy="5386536"/>
          </a:xfrm>
        </p:spPr>
        <p:txBody>
          <a:bodyPr>
            <a:normAutofit/>
          </a:bodyPr>
          <a:lstStyle/>
          <a:p>
            <a:r>
              <a:rPr lang="en-US" dirty="0" smtClean="0"/>
              <a:t>Efficient Prefix Compression</a:t>
            </a:r>
            <a:br>
              <a:rPr lang="en-US" dirty="0" smtClean="0"/>
            </a:br>
            <a:endParaRPr lang="en-US" dirty="0" smtClean="0"/>
          </a:p>
          <a:p>
            <a:r>
              <a:rPr lang="en-US" dirty="0" smtClean="0"/>
              <a:t>Powerful B-tree Verification</a:t>
            </a:r>
            <a:br>
              <a:rPr lang="en-US" dirty="0" smtClean="0"/>
            </a:br>
            <a:r>
              <a:rPr lang="en-US" dirty="0" smtClean="0"/>
              <a:t>Efficient yet Exhaustive Verification</a:t>
            </a:r>
          </a:p>
          <a:p>
            <a:r>
              <a:rPr lang="en-US" dirty="0" smtClean="0"/>
              <a:t>Simpler and More Scalable B-tree</a:t>
            </a:r>
          </a:p>
          <a:p>
            <a:pPr lvl="1"/>
            <a:r>
              <a:rPr lang="en-US" dirty="0" smtClean="0"/>
              <a:t>No tree-latch</a:t>
            </a:r>
          </a:p>
          <a:p>
            <a:pPr lvl="1"/>
            <a:r>
              <a:rPr lang="en-US" dirty="0" smtClean="0"/>
              <a:t>B-tree code size </a:t>
            </a:r>
            <a:r>
              <a:rPr lang="en-US" i="1" u="sng" dirty="0" smtClean="0"/>
              <a:t>Halved</a:t>
            </a:r>
          </a:p>
          <a:p>
            <a:r>
              <a:rPr lang="en-US" dirty="0" smtClean="0"/>
              <a:t>Key Range Locking</a:t>
            </a:r>
            <a:endParaRPr lang="en-US" dirty="0"/>
          </a:p>
        </p:txBody>
      </p:sp>
      <p:sp>
        <p:nvSpPr>
          <p:cNvPr id="4" name="Rectangle 3"/>
          <p:cNvSpPr/>
          <p:nvPr/>
        </p:nvSpPr>
        <p:spPr>
          <a:xfrm>
            <a:off x="179512" y="1628800"/>
            <a:ext cx="1656184" cy="36004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solidFill>
                  <a:schemeClr val="tx1"/>
                </a:solidFill>
              </a:rPr>
              <a:t>High: "</a:t>
            </a:r>
            <a:r>
              <a:rPr lang="en-US" sz="2400" u="sng" dirty="0" err="1" smtClean="0">
                <a:solidFill>
                  <a:schemeClr val="tx1"/>
                </a:solidFill>
              </a:rPr>
              <a:t>AA</a:t>
            </a:r>
            <a:r>
              <a:rPr lang="en-US" sz="2400" dirty="0" err="1" smtClean="0">
                <a:solidFill>
                  <a:schemeClr val="tx1"/>
                </a:solidFill>
              </a:rPr>
              <a:t>P</a:t>
            </a:r>
            <a:r>
              <a:rPr lang="en-US" sz="2400" dirty="0" smtClean="0">
                <a:solidFill>
                  <a:schemeClr val="tx1"/>
                </a:solidFill>
              </a:rPr>
              <a:t>"</a:t>
            </a:r>
            <a:endParaRPr lang="en-US" sz="2400" dirty="0">
              <a:solidFill>
                <a:schemeClr val="tx1"/>
              </a:solidFill>
            </a:endParaRPr>
          </a:p>
        </p:txBody>
      </p:sp>
      <p:sp>
        <p:nvSpPr>
          <p:cNvPr id="5" name="Rectangle 4"/>
          <p:cNvSpPr/>
          <p:nvPr/>
        </p:nvSpPr>
        <p:spPr>
          <a:xfrm>
            <a:off x="179512" y="2060848"/>
            <a:ext cx="1656184" cy="36004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solidFill>
                  <a:schemeClr val="tx1"/>
                </a:solidFill>
              </a:rPr>
              <a:t>Low: "</a:t>
            </a:r>
            <a:r>
              <a:rPr lang="en-US" sz="2400" u="sng" dirty="0" err="1" smtClean="0">
                <a:solidFill>
                  <a:schemeClr val="tx1"/>
                </a:solidFill>
              </a:rPr>
              <a:t>AA</a:t>
            </a:r>
            <a:r>
              <a:rPr lang="en-US" sz="2400" dirty="0" err="1" smtClean="0">
                <a:solidFill>
                  <a:schemeClr val="tx1"/>
                </a:solidFill>
              </a:rPr>
              <a:t>F</a:t>
            </a:r>
            <a:r>
              <a:rPr lang="en-US" sz="2400" dirty="0" smtClean="0">
                <a:solidFill>
                  <a:schemeClr val="tx1"/>
                </a:solidFill>
              </a:rPr>
              <a:t>"</a:t>
            </a:r>
            <a:endParaRPr lang="en-US" sz="2400" dirty="0">
              <a:solidFill>
                <a:schemeClr val="tx1"/>
              </a:solidFill>
            </a:endParaRPr>
          </a:p>
        </p:txBody>
      </p:sp>
      <p:sp>
        <p:nvSpPr>
          <p:cNvPr id="6" name="Rectangle 5"/>
          <p:cNvSpPr/>
          <p:nvPr/>
        </p:nvSpPr>
        <p:spPr>
          <a:xfrm>
            <a:off x="2195736" y="1844824"/>
            <a:ext cx="1656184" cy="36004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smtClean="0">
                <a:solidFill>
                  <a:schemeClr val="tx1"/>
                </a:solidFill>
              </a:rPr>
              <a:t>"</a:t>
            </a:r>
            <a:r>
              <a:rPr lang="en-US" sz="2800" dirty="0" err="1" smtClean="0">
                <a:solidFill>
                  <a:schemeClr val="tx1"/>
                </a:solidFill>
              </a:rPr>
              <a:t>AAI31</a:t>
            </a:r>
            <a:r>
              <a:rPr lang="en-US" sz="2800" dirty="0" smtClean="0">
                <a:solidFill>
                  <a:schemeClr val="tx1"/>
                </a:solidFill>
              </a:rPr>
              <a:t>"</a:t>
            </a:r>
            <a:endParaRPr lang="en-US" sz="2800" dirty="0">
              <a:solidFill>
                <a:schemeClr val="tx1"/>
              </a:solidFill>
            </a:endParaRPr>
          </a:p>
        </p:txBody>
      </p:sp>
      <p:sp>
        <p:nvSpPr>
          <p:cNvPr id="7" name="Rectangle 6"/>
          <p:cNvSpPr/>
          <p:nvPr/>
        </p:nvSpPr>
        <p:spPr>
          <a:xfrm>
            <a:off x="4067944" y="1844824"/>
            <a:ext cx="1656184" cy="36004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tx1"/>
                </a:solidFill>
              </a:rPr>
              <a:t>"</a:t>
            </a:r>
            <a:r>
              <a:rPr lang="en-US" sz="2800" dirty="0" err="1" smtClean="0">
                <a:solidFill>
                  <a:schemeClr val="tx1"/>
                </a:solidFill>
              </a:rPr>
              <a:t>I31</a:t>
            </a:r>
            <a:r>
              <a:rPr lang="en-US" sz="2800" dirty="0" smtClean="0">
                <a:solidFill>
                  <a:schemeClr val="tx1"/>
                </a:solidFill>
              </a:rPr>
              <a:t>"</a:t>
            </a:r>
            <a:endParaRPr lang="en-US" sz="2800" dirty="0">
              <a:solidFill>
                <a:schemeClr val="tx1"/>
              </a:solidFill>
            </a:endParaRPr>
          </a:p>
        </p:txBody>
      </p:sp>
      <p:sp>
        <p:nvSpPr>
          <p:cNvPr id="9" name="Rectangle 8"/>
          <p:cNvSpPr/>
          <p:nvPr/>
        </p:nvSpPr>
        <p:spPr>
          <a:xfrm>
            <a:off x="7380312" y="1485392"/>
            <a:ext cx="720080" cy="36004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solidFill>
                  <a:schemeClr val="tx1"/>
                </a:solidFill>
              </a:rPr>
              <a:t>"</a:t>
            </a:r>
            <a:r>
              <a:rPr lang="en-US" sz="2400" dirty="0" err="1" smtClean="0">
                <a:solidFill>
                  <a:schemeClr val="tx1"/>
                </a:solidFill>
              </a:rPr>
              <a:t>I3</a:t>
            </a:r>
            <a:r>
              <a:rPr lang="en-US" sz="2400" dirty="0" smtClean="0">
                <a:solidFill>
                  <a:schemeClr val="tx1"/>
                </a:solidFill>
              </a:rPr>
              <a:t>"</a:t>
            </a:r>
            <a:endParaRPr lang="en-US" sz="2400" dirty="0">
              <a:solidFill>
                <a:schemeClr val="tx1"/>
              </a:solidFill>
            </a:endParaRPr>
          </a:p>
        </p:txBody>
      </p:sp>
      <p:sp>
        <p:nvSpPr>
          <p:cNvPr id="10" name="Rectangle 9"/>
          <p:cNvSpPr/>
          <p:nvPr/>
        </p:nvSpPr>
        <p:spPr>
          <a:xfrm>
            <a:off x="8100392" y="1484784"/>
            <a:ext cx="720080" cy="36004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solidFill>
                  <a:schemeClr val="tx1"/>
                </a:solidFill>
              </a:rPr>
              <a:t>"</a:t>
            </a:r>
            <a:r>
              <a:rPr lang="en-US" sz="2400" dirty="0" err="1" smtClean="0">
                <a:solidFill>
                  <a:schemeClr val="tx1"/>
                </a:solidFill>
              </a:rPr>
              <a:t>J</a:t>
            </a:r>
            <a:r>
              <a:rPr lang="en-US" sz="2400" dirty="0" err="1">
                <a:solidFill>
                  <a:schemeClr val="tx1"/>
                </a:solidFill>
              </a:rPr>
              <a:t>1</a:t>
            </a:r>
            <a:r>
              <a:rPr lang="en-US" sz="2400" dirty="0" smtClean="0">
                <a:solidFill>
                  <a:schemeClr val="tx1"/>
                </a:solidFill>
              </a:rPr>
              <a:t>"</a:t>
            </a:r>
            <a:endParaRPr lang="en-US" sz="2400" dirty="0">
              <a:solidFill>
                <a:schemeClr val="tx1"/>
              </a:solidFill>
            </a:endParaRPr>
          </a:p>
        </p:txBody>
      </p:sp>
      <p:sp>
        <p:nvSpPr>
          <p:cNvPr id="11" name="Rectangle 10"/>
          <p:cNvSpPr/>
          <p:nvPr/>
        </p:nvSpPr>
        <p:spPr>
          <a:xfrm>
            <a:off x="7308304" y="980728"/>
            <a:ext cx="1656184" cy="36004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smtClean="0">
                <a:solidFill>
                  <a:schemeClr val="tx1"/>
                </a:solidFill>
              </a:rPr>
              <a:t>Slot array</a:t>
            </a:r>
            <a:endParaRPr lang="en-US" sz="2800" dirty="0">
              <a:solidFill>
                <a:schemeClr val="tx1"/>
              </a:solidFill>
            </a:endParaRPr>
          </a:p>
        </p:txBody>
      </p:sp>
      <p:sp>
        <p:nvSpPr>
          <p:cNvPr id="12" name="Rectangle 11"/>
          <p:cNvSpPr/>
          <p:nvPr/>
        </p:nvSpPr>
        <p:spPr>
          <a:xfrm>
            <a:off x="5436096" y="1844824"/>
            <a:ext cx="2088232" cy="36004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smtClean="0">
                <a:solidFill>
                  <a:schemeClr val="tx1"/>
                </a:solidFill>
              </a:rPr>
              <a:t>Poor man's</a:t>
            </a:r>
          </a:p>
          <a:p>
            <a:pPr algn="ctr"/>
            <a:r>
              <a:rPr lang="en-US" sz="2800" dirty="0" smtClean="0">
                <a:solidFill>
                  <a:schemeClr val="tx1"/>
                </a:solidFill>
              </a:rPr>
              <a:t>normalization</a:t>
            </a:r>
            <a:endParaRPr lang="en-US" sz="2800" dirty="0">
              <a:solidFill>
                <a:schemeClr val="tx1"/>
              </a:solidFill>
            </a:endParaRPr>
          </a:p>
        </p:txBody>
      </p:sp>
      <p:sp>
        <p:nvSpPr>
          <p:cNvPr id="13" name="Rectangle 12"/>
          <p:cNvSpPr/>
          <p:nvPr/>
        </p:nvSpPr>
        <p:spPr>
          <a:xfrm>
            <a:off x="7532712" y="2420888"/>
            <a:ext cx="1431776" cy="36004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solidFill>
                  <a:schemeClr val="tx1"/>
                </a:solidFill>
              </a:rPr>
              <a:t>"</a:t>
            </a:r>
            <a:r>
              <a:rPr lang="en-US" sz="2400" dirty="0" err="1" smtClean="0">
                <a:solidFill>
                  <a:schemeClr val="tx1"/>
                </a:solidFill>
              </a:rPr>
              <a:t>I31</a:t>
            </a:r>
            <a:r>
              <a:rPr lang="en-US" sz="2400" dirty="0" smtClean="0">
                <a:solidFill>
                  <a:schemeClr val="tx1"/>
                </a:solidFill>
              </a:rPr>
              <a:t>", xxx</a:t>
            </a:r>
            <a:endParaRPr lang="en-US" sz="2400" dirty="0">
              <a:solidFill>
                <a:schemeClr val="tx1"/>
              </a:solidFill>
            </a:endParaRPr>
          </a:p>
        </p:txBody>
      </p:sp>
      <p:cxnSp>
        <p:nvCxnSpPr>
          <p:cNvPr id="15" name="Straight Arrow Connector 14"/>
          <p:cNvCxnSpPr>
            <a:stCxn id="9" idx="2"/>
            <a:endCxn id="13" idx="0"/>
          </p:cNvCxnSpPr>
          <p:nvPr/>
        </p:nvCxnSpPr>
        <p:spPr>
          <a:xfrm>
            <a:off x="7740352" y="1845432"/>
            <a:ext cx="508248" cy="575456"/>
          </a:xfrm>
          <a:prstGeom prst="straightConnector1">
            <a:avLst/>
          </a:prstGeom>
          <a:ln>
            <a:solidFill>
              <a:schemeClr val="tx1"/>
            </a:solidFill>
            <a:prstDash val="sysDash"/>
            <a:tailEnd type="arrow"/>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p:nvPr/>
        </p:nvCxnSpPr>
        <p:spPr>
          <a:xfrm flipV="1">
            <a:off x="3635896" y="1988840"/>
            <a:ext cx="864096" cy="3600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p:nvPr/>
        </p:nvCxnSpPr>
        <p:spPr>
          <a:xfrm flipV="1">
            <a:off x="5292080" y="1845432"/>
            <a:ext cx="2088232" cy="17941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22" name="Rectangle 21"/>
          <p:cNvSpPr/>
          <p:nvPr/>
        </p:nvSpPr>
        <p:spPr>
          <a:xfrm>
            <a:off x="7460704" y="2780928"/>
            <a:ext cx="1656184" cy="36004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smtClean="0">
                <a:solidFill>
                  <a:schemeClr val="tx1"/>
                </a:solidFill>
              </a:rPr>
              <a:t>Tuple</a:t>
            </a:r>
            <a:endParaRPr lang="en-US" sz="2800" dirty="0">
              <a:solidFill>
                <a:schemeClr val="tx1"/>
              </a:solidFill>
            </a:endParaRPr>
          </a:p>
        </p:txBody>
      </p:sp>
    </p:spTree>
    <p:extLst>
      <p:ext uri="{BB962C8B-B14F-4D97-AF65-F5344CB8AC3E}">
        <p14:creationId xmlns:p14="http://schemas.microsoft.com/office/powerpoint/2010/main" val="582372038"/>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891121" y="1255936"/>
            <a:ext cx="7361758" cy="5688632"/>
          </a:xfrm>
        </p:spPr>
      </p:pic>
      <p:sp>
        <p:nvSpPr>
          <p:cNvPr id="2" name="Title 1"/>
          <p:cNvSpPr>
            <a:spLocks noGrp="1"/>
          </p:cNvSpPr>
          <p:nvPr>
            <p:ph type="title"/>
          </p:nvPr>
        </p:nvSpPr>
        <p:spPr/>
        <p:txBody>
          <a:bodyPr/>
          <a:lstStyle/>
          <a:p>
            <a:r>
              <a:rPr lang="en-US" dirty="0" smtClean="0"/>
              <a:t>B-tree lookup speed-up</a:t>
            </a:r>
            <a:endParaRPr lang="en-US" dirty="0"/>
          </a:p>
        </p:txBody>
      </p:sp>
      <p:sp>
        <p:nvSpPr>
          <p:cNvPr id="5" name="Content Placeholder 2"/>
          <p:cNvSpPr txBox="1">
            <a:spLocks/>
          </p:cNvSpPr>
          <p:nvPr/>
        </p:nvSpPr>
        <p:spPr>
          <a:xfrm>
            <a:off x="734888" y="998240"/>
            <a:ext cx="8229600" cy="990600"/>
          </a:xfrm>
          <a:prstGeom prst="rect">
            <a:avLst/>
          </a:prstGeom>
        </p:spPr>
        <p:txBody>
          <a:bodyPr vert="horz">
            <a:normAutofit/>
          </a:bodyPr>
          <a:lstStyle>
            <a:lvl1pPr marL="274320" indent="-274320" algn="l" rtl="0" eaLnBrk="1" latinLnBrk="0" hangingPunct="1">
              <a:spcBef>
                <a:spcPts val="580"/>
              </a:spcBef>
              <a:buClr>
                <a:schemeClr val="accent1"/>
              </a:buClr>
              <a:buSzPct val="85000"/>
              <a:buFont typeface="Wingdings 2"/>
              <a:buChar char=""/>
              <a:defRPr kumimoji="0" sz="4000" kern="1200">
                <a:solidFill>
                  <a:schemeClr val="tx1"/>
                </a:solidFill>
                <a:latin typeface="+mn-lt"/>
                <a:ea typeface="+mn-ea"/>
                <a:cs typeface="+mn-cs"/>
              </a:defRPr>
            </a:lvl1pPr>
            <a:lvl2pPr marL="548640" indent="-228600" algn="l" rtl="0" eaLnBrk="1" latinLnBrk="0" hangingPunct="1">
              <a:spcBef>
                <a:spcPts val="370"/>
              </a:spcBef>
              <a:buClr>
                <a:schemeClr val="accent2"/>
              </a:buClr>
              <a:buSzPct val="85000"/>
              <a:buFont typeface="Wingdings 2"/>
              <a:buChar char=""/>
              <a:defRPr kumimoji="0" sz="4000" kern="1200">
                <a:solidFill>
                  <a:schemeClr val="tx1"/>
                </a:solidFill>
                <a:latin typeface="+mn-lt"/>
                <a:ea typeface="+mn-ea"/>
                <a:cs typeface="+mn-cs"/>
              </a:defRPr>
            </a:lvl2pPr>
            <a:lvl3pPr marL="822960" indent="-228600" algn="l" rtl="0" eaLnBrk="1" latinLnBrk="0" hangingPunct="1">
              <a:spcBef>
                <a:spcPts val="370"/>
              </a:spcBef>
              <a:buClr>
                <a:schemeClr val="accent1">
                  <a:tint val="60000"/>
                </a:schemeClr>
              </a:buClr>
              <a:buSzPct val="85000"/>
              <a:buFont typeface="Wingdings 2"/>
              <a:buChar char=""/>
              <a:defRPr kumimoji="0" sz="3600" kern="1200">
                <a:solidFill>
                  <a:schemeClr val="tx1"/>
                </a:solidFill>
                <a:latin typeface="+mn-lt"/>
                <a:ea typeface="+mn-ea"/>
                <a:cs typeface="+mn-cs"/>
              </a:defRPr>
            </a:lvl3pPr>
            <a:lvl4pPr marL="1097280" indent="-228600" algn="l" rtl="0" eaLnBrk="1" latinLnBrk="0" hangingPunct="1">
              <a:spcBef>
                <a:spcPts val="370"/>
              </a:spcBef>
              <a:buClr>
                <a:schemeClr val="accent3"/>
              </a:buClr>
              <a:buSzPct val="80000"/>
              <a:buFont typeface="Wingdings 2"/>
              <a:buChar char=""/>
              <a:defRPr kumimoji="0" sz="3600" kern="1200">
                <a:solidFill>
                  <a:schemeClr val="tx1"/>
                </a:solidFill>
                <a:latin typeface="+mn-lt"/>
                <a:ea typeface="+mn-ea"/>
                <a:cs typeface="+mn-cs"/>
              </a:defRPr>
            </a:lvl4pPr>
            <a:lvl5pPr marL="1371600" indent="-228600" algn="l" rtl="0" eaLnBrk="1" latinLnBrk="0" hangingPunct="1">
              <a:spcBef>
                <a:spcPts val="370"/>
              </a:spcBef>
              <a:buClr>
                <a:schemeClr val="accent3"/>
              </a:buClr>
              <a:buFontTx/>
              <a:buChar char="o"/>
              <a:defRPr kumimoji="0" sz="3600" kern="1200">
                <a:solidFill>
                  <a:schemeClr val="tx1"/>
                </a:solidFill>
                <a:latin typeface="+mn-lt"/>
                <a:ea typeface="+mn-ea"/>
                <a:cs typeface="+mn-cs"/>
              </a:defRPr>
            </a:lvl5pPr>
            <a:lvl6pPr marL="1645920" indent="-228600" algn="l" rtl="0" eaLnBrk="1" latinLnBrk="0" hangingPunct="1">
              <a:spcBef>
                <a:spcPts val="370"/>
              </a:spcBef>
              <a:buClr>
                <a:schemeClr val="accent3"/>
              </a:buClr>
              <a:buChar char="•"/>
              <a:defRPr kumimoji="0" sz="1800" kern="1200" baseline="0">
                <a:solidFill>
                  <a:schemeClr val="tx1"/>
                </a:solidFill>
                <a:latin typeface="+mn-lt"/>
                <a:ea typeface="+mn-ea"/>
                <a:cs typeface="+mn-cs"/>
              </a:defRPr>
            </a:lvl6pPr>
            <a:lvl7pPr marL="1920240" indent="-228600" algn="l" rtl="0" eaLnBrk="1" latinLnBrk="0" hangingPunct="1">
              <a:spcBef>
                <a:spcPts val="370"/>
              </a:spcBef>
              <a:buClr>
                <a:schemeClr val="accent2"/>
              </a:buClr>
              <a:buChar char="•"/>
              <a:defRPr kumimoji="0" sz="1800" kern="1200">
                <a:solidFill>
                  <a:schemeClr val="tx1"/>
                </a:solidFill>
                <a:latin typeface="+mn-lt"/>
                <a:ea typeface="+mn-ea"/>
                <a:cs typeface="+mn-cs"/>
              </a:defRPr>
            </a:lvl7pPr>
            <a:lvl8pPr marL="2194560" indent="-228600" algn="l" rtl="0" eaLnBrk="1" latinLnBrk="0" hangingPunct="1">
              <a:spcBef>
                <a:spcPts val="370"/>
              </a:spcBef>
              <a:buClr>
                <a:schemeClr val="accent1">
                  <a:tint val="60000"/>
                </a:schemeClr>
              </a:buClr>
              <a:buChar char="•"/>
              <a:defRPr kumimoji="0" sz="1800" kern="1200">
                <a:solidFill>
                  <a:schemeClr val="tx1"/>
                </a:solidFill>
                <a:latin typeface="+mn-lt"/>
                <a:ea typeface="+mn-ea"/>
                <a:cs typeface="+mn-cs"/>
              </a:defRPr>
            </a:lvl8pPr>
            <a:lvl9pPr marL="2468880" indent="-228600" algn="l" rtl="0" eaLnBrk="1" latinLnBrk="0" hangingPunct="1">
              <a:spcBef>
                <a:spcPts val="370"/>
              </a:spcBef>
              <a:buClr>
                <a:schemeClr val="accent2">
                  <a:tint val="60000"/>
                </a:schemeClr>
              </a:buClr>
              <a:buChar char="•"/>
              <a:defRPr kumimoji="0" sz="1800" kern="1200">
                <a:solidFill>
                  <a:schemeClr val="tx1"/>
                </a:solidFill>
                <a:latin typeface="+mn-lt"/>
                <a:ea typeface="+mn-ea"/>
                <a:cs typeface="+mn-cs"/>
              </a:defRPr>
            </a:lvl9pPr>
          </a:lstStyle>
          <a:p>
            <a:r>
              <a:rPr lang="en-US" dirty="0" smtClean="0"/>
              <a:t>No Locks. SELECT-only workload.</a:t>
            </a:r>
          </a:p>
        </p:txBody>
      </p:sp>
    </p:spTree>
    <p:extLst>
      <p:ext uri="{BB962C8B-B14F-4D97-AF65-F5344CB8AC3E}">
        <p14:creationId xmlns:p14="http://schemas.microsoft.com/office/powerpoint/2010/main" val="4276103585"/>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p:cNvPicPr>
            <a:picLocks noGrp="1" noChangeAspect="1"/>
          </p:cNvPicPr>
          <p:nvPr>
            <p:ph sz="quarter" idx="1"/>
          </p:nvPr>
        </p:nvPicPr>
        <p:blipFill rotWithShape="1">
          <a:blip r:embed="rId2">
            <a:extLst>
              <a:ext uri="{28A0092B-C50C-407E-A947-70E740481C1C}">
                <a14:useLocalDpi xmlns:a14="http://schemas.microsoft.com/office/drawing/2010/main" val="0"/>
              </a:ext>
            </a:extLst>
          </a:blip>
          <a:srcRect l="9292" t="3266" r="9206" b="22"/>
          <a:stretch/>
        </p:blipFill>
        <p:spPr>
          <a:xfrm>
            <a:off x="0" y="980728"/>
            <a:ext cx="6840760" cy="5736161"/>
          </a:xfrm>
        </p:spPr>
      </p:pic>
      <p:sp>
        <p:nvSpPr>
          <p:cNvPr id="2" name="Title 1"/>
          <p:cNvSpPr>
            <a:spLocks noGrp="1"/>
          </p:cNvSpPr>
          <p:nvPr>
            <p:ph type="title"/>
          </p:nvPr>
        </p:nvSpPr>
        <p:spPr/>
        <p:txBody>
          <a:bodyPr/>
          <a:lstStyle/>
          <a:p>
            <a:r>
              <a:rPr lang="en-US" dirty="0" smtClean="0"/>
              <a:t>Insert-Intensive Case</a:t>
            </a:r>
            <a:endParaRPr lang="en-US" dirty="0"/>
          </a:p>
        </p:txBody>
      </p:sp>
      <p:sp>
        <p:nvSpPr>
          <p:cNvPr id="7" name="Oval 6"/>
          <p:cNvSpPr/>
          <p:nvPr/>
        </p:nvSpPr>
        <p:spPr>
          <a:xfrm>
            <a:off x="1619672" y="4917153"/>
            <a:ext cx="1008112" cy="433703"/>
          </a:xfrm>
          <a:prstGeom prst="ellipse">
            <a:avLst/>
          </a:prstGeom>
          <a:noFill/>
          <a:ln w="25400">
            <a:solidFill>
              <a:schemeClr val="tx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8" name="Oval 7"/>
          <p:cNvSpPr/>
          <p:nvPr/>
        </p:nvSpPr>
        <p:spPr>
          <a:xfrm>
            <a:off x="2771800" y="1556792"/>
            <a:ext cx="1512168" cy="433703"/>
          </a:xfrm>
          <a:prstGeom prst="ellipse">
            <a:avLst/>
          </a:prstGeom>
          <a:noFill/>
          <a:ln w="25400">
            <a:solidFill>
              <a:schemeClr val="tx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cxnSp>
        <p:nvCxnSpPr>
          <p:cNvPr id="10" name="Straight Arrow Connector 9"/>
          <p:cNvCxnSpPr/>
          <p:nvPr/>
        </p:nvCxnSpPr>
        <p:spPr>
          <a:xfrm>
            <a:off x="2915816" y="1990495"/>
            <a:ext cx="0" cy="2926658"/>
          </a:xfrm>
          <a:prstGeom prst="straightConnector1">
            <a:avLst/>
          </a:prstGeom>
          <a:ln w="28575">
            <a:headEnd type="arrow"/>
            <a:tailEnd type="arrow"/>
          </a:ln>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a:off x="2627784" y="2492896"/>
            <a:ext cx="2952328" cy="461665"/>
          </a:xfrm>
          <a:prstGeom prst="rect">
            <a:avLst/>
          </a:prstGeom>
          <a:noFill/>
        </p:spPr>
        <p:txBody>
          <a:bodyPr wrap="square" rtlCol="0">
            <a:spAutoFit/>
          </a:bodyPr>
          <a:lstStyle/>
          <a:p>
            <a:pPr algn="ctr"/>
            <a:r>
              <a:rPr lang="en-US" sz="2400" b="1" dirty="0" smtClean="0">
                <a:solidFill>
                  <a:srgbClr val="D34817">
                    <a:lumMod val="75000"/>
                  </a:srgbClr>
                </a:solidFill>
              </a:rPr>
              <a:t>6-</a:t>
            </a:r>
            <a:r>
              <a:rPr lang="en-US" sz="2400" b="1" dirty="0" err="1" smtClean="0">
                <a:solidFill>
                  <a:srgbClr val="D34817">
                    <a:lumMod val="75000"/>
                  </a:srgbClr>
                </a:solidFill>
              </a:rPr>
              <a:t>7x</a:t>
            </a:r>
            <a:r>
              <a:rPr lang="en-US" sz="2400" b="1" dirty="0" smtClean="0">
                <a:solidFill>
                  <a:srgbClr val="D34817">
                    <a:lumMod val="75000"/>
                  </a:srgbClr>
                </a:solidFill>
              </a:rPr>
              <a:t> Speed-up</a:t>
            </a:r>
            <a:endParaRPr lang="en-US" sz="2400" b="1" dirty="0">
              <a:solidFill>
                <a:srgbClr val="D34817">
                  <a:lumMod val="75000"/>
                </a:srgbClr>
              </a:solidFill>
            </a:endParaRPr>
          </a:p>
        </p:txBody>
      </p:sp>
      <p:cxnSp>
        <p:nvCxnSpPr>
          <p:cNvPr id="15" name="Curved Connector 14"/>
          <p:cNvCxnSpPr>
            <a:stCxn id="8" idx="6"/>
          </p:cNvCxnSpPr>
          <p:nvPr/>
        </p:nvCxnSpPr>
        <p:spPr>
          <a:xfrm flipV="1">
            <a:off x="4283968" y="1340768"/>
            <a:ext cx="3024336" cy="432876"/>
          </a:xfrm>
          <a:prstGeom prst="curvedConnector3">
            <a:avLst>
              <a:gd name="adj1" fmla="val 29965"/>
            </a:avLst>
          </a:prstGeom>
          <a:ln w="22225" cmpd="sng">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18" name="Curved Connector 17"/>
          <p:cNvCxnSpPr>
            <a:stCxn id="7" idx="5"/>
          </p:cNvCxnSpPr>
          <p:nvPr/>
        </p:nvCxnSpPr>
        <p:spPr>
          <a:xfrm rot="16200000" flipH="1">
            <a:off x="4707273" y="3060217"/>
            <a:ext cx="157882" cy="4612131"/>
          </a:xfrm>
          <a:prstGeom prst="curvedConnector2">
            <a:avLst/>
          </a:prstGeom>
          <a:ln w="22225" cmpd="sng">
            <a:solidFill>
              <a:schemeClr val="tx1"/>
            </a:solidFill>
            <a:prstDash val="sysDash"/>
          </a:ln>
        </p:spPr>
        <p:style>
          <a:lnRef idx="1">
            <a:schemeClr val="accent1"/>
          </a:lnRef>
          <a:fillRef idx="0">
            <a:schemeClr val="accent1"/>
          </a:fillRef>
          <a:effectRef idx="0">
            <a:schemeClr val="accent1"/>
          </a:effectRef>
          <a:fontRef idx="minor">
            <a:schemeClr val="tx1"/>
          </a:fontRef>
        </p:style>
      </p:cxnSp>
      <p:sp>
        <p:nvSpPr>
          <p:cNvPr id="21" name="TextBox 20"/>
          <p:cNvSpPr txBox="1"/>
          <p:nvPr/>
        </p:nvSpPr>
        <p:spPr>
          <a:xfrm>
            <a:off x="7092280" y="4983559"/>
            <a:ext cx="1944216" cy="1200329"/>
          </a:xfrm>
          <a:prstGeom prst="rect">
            <a:avLst/>
          </a:prstGeom>
          <a:noFill/>
        </p:spPr>
        <p:txBody>
          <a:bodyPr wrap="square" rtlCol="0">
            <a:spAutoFit/>
          </a:bodyPr>
          <a:lstStyle/>
          <a:p>
            <a:pPr algn="ctr"/>
            <a:r>
              <a:rPr lang="en-US" sz="2400" u="sng" dirty="0" smtClean="0">
                <a:solidFill>
                  <a:prstClr val="black"/>
                </a:solidFill>
              </a:rPr>
              <a:t>Latch</a:t>
            </a:r>
          </a:p>
          <a:p>
            <a:pPr algn="ctr"/>
            <a:r>
              <a:rPr lang="en-US" sz="2400" u="sng" dirty="0" smtClean="0">
                <a:solidFill>
                  <a:prstClr val="black"/>
                </a:solidFill>
              </a:rPr>
              <a:t>Contention</a:t>
            </a:r>
          </a:p>
          <a:p>
            <a:pPr algn="ctr"/>
            <a:r>
              <a:rPr lang="en-US" sz="2400" dirty="0" smtClean="0">
                <a:solidFill>
                  <a:prstClr val="black"/>
                </a:solidFill>
              </a:rPr>
              <a:t>Bottleneck</a:t>
            </a:r>
            <a:endParaRPr lang="en-US" sz="2400" dirty="0">
              <a:solidFill>
                <a:prstClr val="black"/>
              </a:solidFill>
            </a:endParaRPr>
          </a:p>
        </p:txBody>
      </p:sp>
      <p:sp>
        <p:nvSpPr>
          <p:cNvPr id="22" name="TextBox 21"/>
          <p:cNvSpPr txBox="1"/>
          <p:nvPr/>
        </p:nvSpPr>
        <p:spPr>
          <a:xfrm>
            <a:off x="7081263" y="1268760"/>
            <a:ext cx="1944216" cy="1200329"/>
          </a:xfrm>
          <a:prstGeom prst="rect">
            <a:avLst/>
          </a:prstGeom>
          <a:noFill/>
        </p:spPr>
        <p:txBody>
          <a:bodyPr wrap="square" rtlCol="0">
            <a:spAutoFit/>
          </a:bodyPr>
          <a:lstStyle/>
          <a:p>
            <a:pPr algn="ctr"/>
            <a:r>
              <a:rPr lang="en-US" sz="2400" u="sng" dirty="0" smtClean="0">
                <a:solidFill>
                  <a:prstClr val="black"/>
                </a:solidFill>
              </a:rPr>
              <a:t>Log-Buffer</a:t>
            </a:r>
          </a:p>
          <a:p>
            <a:pPr algn="ctr"/>
            <a:r>
              <a:rPr lang="en-US" sz="2400" u="sng" dirty="0" smtClean="0">
                <a:solidFill>
                  <a:prstClr val="black"/>
                </a:solidFill>
              </a:rPr>
              <a:t>Contention</a:t>
            </a:r>
          </a:p>
          <a:p>
            <a:pPr algn="ctr"/>
            <a:r>
              <a:rPr lang="en-US" sz="2400" dirty="0" smtClean="0">
                <a:solidFill>
                  <a:prstClr val="black"/>
                </a:solidFill>
              </a:rPr>
              <a:t>Bottleneck</a:t>
            </a:r>
            <a:endParaRPr lang="en-US" sz="2400" dirty="0">
              <a:solidFill>
                <a:prstClr val="black"/>
              </a:solidFill>
            </a:endParaRPr>
          </a:p>
        </p:txBody>
      </p:sp>
      <p:cxnSp>
        <p:nvCxnSpPr>
          <p:cNvPr id="25" name="Straight Arrow Connector 24"/>
          <p:cNvCxnSpPr>
            <a:stCxn id="22" idx="2"/>
            <a:endCxn id="26" idx="0"/>
          </p:cNvCxnSpPr>
          <p:nvPr/>
        </p:nvCxnSpPr>
        <p:spPr>
          <a:xfrm>
            <a:off x="8053371" y="2469089"/>
            <a:ext cx="11017" cy="599871"/>
          </a:xfrm>
          <a:prstGeom prst="straightConnector1">
            <a:avLst/>
          </a:prstGeom>
          <a:ln w="25400">
            <a:solidFill>
              <a:srgbClr val="92D050"/>
            </a:solidFill>
            <a:tailEnd type="arrow"/>
          </a:ln>
        </p:spPr>
        <p:style>
          <a:lnRef idx="1">
            <a:schemeClr val="accent1"/>
          </a:lnRef>
          <a:fillRef idx="0">
            <a:schemeClr val="accent1"/>
          </a:fillRef>
          <a:effectRef idx="0">
            <a:schemeClr val="accent1"/>
          </a:effectRef>
          <a:fontRef idx="minor">
            <a:schemeClr val="tx1"/>
          </a:fontRef>
        </p:style>
      </p:cxnSp>
      <p:sp>
        <p:nvSpPr>
          <p:cNvPr id="26" name="TextBox 25"/>
          <p:cNvSpPr txBox="1"/>
          <p:nvPr/>
        </p:nvSpPr>
        <p:spPr>
          <a:xfrm>
            <a:off x="7092280" y="3068960"/>
            <a:ext cx="1944216" cy="1323439"/>
          </a:xfrm>
          <a:prstGeom prst="rect">
            <a:avLst/>
          </a:prstGeom>
          <a:noFill/>
        </p:spPr>
        <p:txBody>
          <a:bodyPr wrap="square" rtlCol="0">
            <a:spAutoFit/>
          </a:bodyPr>
          <a:lstStyle/>
          <a:p>
            <a:pPr algn="ctr"/>
            <a:r>
              <a:rPr lang="en-US" sz="2000" dirty="0" smtClean="0">
                <a:solidFill>
                  <a:srgbClr val="00B050"/>
                </a:solidFill>
              </a:rPr>
              <a:t>Will port</a:t>
            </a:r>
          </a:p>
          <a:p>
            <a:pPr algn="ctr"/>
            <a:r>
              <a:rPr lang="en-US" sz="2000" i="1" dirty="0" smtClean="0">
                <a:solidFill>
                  <a:srgbClr val="00B050"/>
                </a:solidFill>
              </a:rPr>
              <a:t>"Consolidation</a:t>
            </a:r>
          </a:p>
          <a:p>
            <a:pPr algn="ctr"/>
            <a:r>
              <a:rPr lang="en-US" sz="2000" i="1" dirty="0" smtClean="0">
                <a:solidFill>
                  <a:srgbClr val="00B050"/>
                </a:solidFill>
              </a:rPr>
              <a:t>Array"</a:t>
            </a:r>
          </a:p>
          <a:p>
            <a:pPr algn="ctr"/>
            <a:r>
              <a:rPr lang="en-US" sz="2000" dirty="0" smtClean="0">
                <a:solidFill>
                  <a:srgbClr val="00B050"/>
                </a:solidFill>
              </a:rPr>
              <a:t>[Johnson et al]</a:t>
            </a:r>
            <a:endParaRPr lang="en-US" sz="2000" dirty="0">
              <a:solidFill>
                <a:srgbClr val="00B050"/>
              </a:solidFill>
            </a:endParaRPr>
          </a:p>
        </p:txBody>
      </p:sp>
    </p:spTree>
    <p:extLst>
      <p:ext uri="{BB962C8B-B14F-4D97-AF65-F5344CB8AC3E}">
        <p14:creationId xmlns:p14="http://schemas.microsoft.com/office/powerpoint/2010/main" val="8574783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par>
                          <p:cTn id="8" fill="hold">
                            <p:stCondLst>
                              <p:cond delay="500"/>
                            </p:stCondLst>
                            <p:childTnLst>
                              <p:par>
                                <p:cTn id="9" presetID="1" presetClass="entr" presetSubtype="0" fill="hold" nodeType="afterEffect">
                                  <p:stCondLst>
                                    <p:cond delay="0"/>
                                  </p:stCondLst>
                                  <p:childTnLst>
                                    <p:set>
                                      <p:cBhvr>
                                        <p:cTn id="10" dur="1" fill="hold">
                                          <p:stCondLst>
                                            <p:cond delay="0"/>
                                          </p:stCondLst>
                                        </p:cTn>
                                        <p:tgtEl>
                                          <p:spTgt spid="18"/>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1"/>
                                        </p:tgtEl>
                                        <p:attrNameLst>
                                          <p:attrName>style.visibility</p:attrName>
                                        </p:attrNameLst>
                                      </p:cBhvr>
                                      <p:to>
                                        <p:strVal val="visible"/>
                                      </p:to>
                                    </p:set>
                                  </p:childTnLst>
                                </p:cTn>
                              </p:par>
                            </p:childTnLst>
                          </p:cTn>
                        </p:par>
                        <p:par>
                          <p:cTn id="13" fill="hold">
                            <p:stCondLst>
                              <p:cond delay="500"/>
                            </p:stCondLst>
                            <p:childTnLst>
                              <p:par>
                                <p:cTn id="14" presetID="22" presetClass="entr" presetSubtype="4" fill="hold" nodeType="afterEffect">
                                  <p:stCondLst>
                                    <p:cond delay="0"/>
                                  </p:stCondLst>
                                  <p:childTnLst>
                                    <p:set>
                                      <p:cBhvr>
                                        <p:cTn id="15" dur="1" fill="hold">
                                          <p:stCondLst>
                                            <p:cond delay="0"/>
                                          </p:stCondLst>
                                        </p:cTn>
                                        <p:tgtEl>
                                          <p:spTgt spid="10"/>
                                        </p:tgtEl>
                                        <p:attrNameLst>
                                          <p:attrName>style.visibility</p:attrName>
                                        </p:attrNameLst>
                                      </p:cBhvr>
                                      <p:to>
                                        <p:strVal val="visible"/>
                                      </p:to>
                                    </p:set>
                                    <p:animEffect transition="in" filter="wipe(down)">
                                      <p:cBhvr>
                                        <p:cTn id="16" dur="500"/>
                                        <p:tgtEl>
                                          <p:spTgt spid="10"/>
                                        </p:tgtEl>
                                      </p:cBhvr>
                                    </p:animEffect>
                                  </p:childTnLst>
                                </p:cTn>
                              </p:par>
                              <p:par>
                                <p:cTn id="17" presetID="22" presetClass="entr" presetSubtype="4" fill="hold" grpId="0" nodeType="withEffect">
                                  <p:stCondLst>
                                    <p:cond delay="0"/>
                                  </p:stCondLst>
                                  <p:childTnLst>
                                    <p:set>
                                      <p:cBhvr>
                                        <p:cTn id="18" dur="1" fill="hold">
                                          <p:stCondLst>
                                            <p:cond delay="0"/>
                                          </p:stCondLst>
                                        </p:cTn>
                                        <p:tgtEl>
                                          <p:spTgt spid="13"/>
                                        </p:tgtEl>
                                        <p:attrNameLst>
                                          <p:attrName>style.visibility</p:attrName>
                                        </p:attrNameLst>
                                      </p:cBhvr>
                                      <p:to>
                                        <p:strVal val="visible"/>
                                      </p:to>
                                    </p:set>
                                    <p:animEffect transition="in" filter="wipe(down)">
                                      <p:cBhvr>
                                        <p:cTn id="19" dur="500"/>
                                        <p:tgtEl>
                                          <p:spTgt spid="13"/>
                                        </p:tgtEl>
                                      </p:cBhvr>
                                    </p:animEffect>
                                  </p:childTnLst>
                                </p:cTn>
                              </p:par>
                            </p:childTnLst>
                          </p:cTn>
                        </p:par>
                      </p:childTnLst>
                    </p:cTn>
                  </p:par>
                  <p:par>
                    <p:cTn id="20" fill="hold">
                      <p:stCondLst>
                        <p:cond delay="indefinite"/>
                      </p:stCondLst>
                      <p:childTnLst>
                        <p:par>
                          <p:cTn id="21" fill="hold">
                            <p:stCondLst>
                              <p:cond delay="0"/>
                            </p:stCondLst>
                            <p:childTnLst>
                              <p:par>
                                <p:cTn id="22" presetID="16" presetClass="entr" presetSubtype="21" fill="hold" grpId="0" nodeType="clickEffect">
                                  <p:stCondLst>
                                    <p:cond delay="0"/>
                                  </p:stCondLst>
                                  <p:childTnLst>
                                    <p:set>
                                      <p:cBhvr>
                                        <p:cTn id="23" dur="1" fill="hold">
                                          <p:stCondLst>
                                            <p:cond delay="0"/>
                                          </p:stCondLst>
                                        </p:cTn>
                                        <p:tgtEl>
                                          <p:spTgt spid="8"/>
                                        </p:tgtEl>
                                        <p:attrNameLst>
                                          <p:attrName>style.visibility</p:attrName>
                                        </p:attrNameLst>
                                      </p:cBhvr>
                                      <p:to>
                                        <p:strVal val="visible"/>
                                      </p:to>
                                    </p:set>
                                    <p:animEffect transition="in" filter="barn(inVertical)">
                                      <p:cBhvr>
                                        <p:cTn id="24" dur="500"/>
                                        <p:tgtEl>
                                          <p:spTgt spid="8"/>
                                        </p:tgtEl>
                                      </p:cBhvr>
                                    </p:animEffect>
                                  </p:childTnLst>
                                </p:cTn>
                              </p:par>
                            </p:childTnLst>
                          </p:cTn>
                        </p:par>
                        <p:par>
                          <p:cTn id="25" fill="hold">
                            <p:stCondLst>
                              <p:cond delay="500"/>
                            </p:stCondLst>
                            <p:childTnLst>
                              <p:par>
                                <p:cTn id="26" presetID="1" presetClass="entr" presetSubtype="0" fill="hold" nodeType="afterEffect">
                                  <p:stCondLst>
                                    <p:cond delay="0"/>
                                  </p:stCondLst>
                                  <p:childTnLst>
                                    <p:set>
                                      <p:cBhvr>
                                        <p:cTn id="27" dur="1" fill="hold">
                                          <p:stCondLst>
                                            <p:cond delay="0"/>
                                          </p:stCondLst>
                                        </p:cTn>
                                        <p:tgtEl>
                                          <p:spTgt spid="15"/>
                                        </p:tgtEl>
                                        <p:attrNameLst>
                                          <p:attrName>style.visibility</p:attrName>
                                        </p:attrNameLst>
                                      </p:cBhvr>
                                      <p:to>
                                        <p:strVal val="visible"/>
                                      </p:to>
                                    </p:set>
                                  </p:childTnLst>
                                </p:cTn>
                              </p:par>
                              <p:par>
                                <p:cTn id="28" presetID="1" presetClass="entr" presetSubtype="0" fill="hold" grpId="0" nodeType="withEffect">
                                  <p:stCondLst>
                                    <p:cond delay="0"/>
                                  </p:stCondLst>
                                  <p:childTnLst>
                                    <p:set>
                                      <p:cBhvr>
                                        <p:cTn id="29" dur="1" fill="hold">
                                          <p:stCondLst>
                                            <p:cond delay="0"/>
                                          </p:stCondLst>
                                        </p:cTn>
                                        <p:tgtEl>
                                          <p:spTgt spid="22"/>
                                        </p:tgtEl>
                                        <p:attrNameLst>
                                          <p:attrName>style.visibility</p:attrName>
                                        </p:attrNameLst>
                                      </p:cBhvr>
                                      <p:to>
                                        <p:strVal val="visible"/>
                                      </p:to>
                                    </p:set>
                                  </p:childTnLst>
                                </p:cTn>
                              </p:par>
                            </p:childTnLst>
                          </p:cTn>
                        </p:par>
                      </p:childTnLst>
                    </p:cTn>
                  </p:par>
                  <p:par>
                    <p:cTn id="30" fill="hold">
                      <p:stCondLst>
                        <p:cond delay="indefinite"/>
                      </p:stCondLst>
                      <p:childTnLst>
                        <p:par>
                          <p:cTn id="31" fill="hold">
                            <p:stCondLst>
                              <p:cond delay="0"/>
                            </p:stCondLst>
                            <p:childTnLst>
                              <p:par>
                                <p:cTn id="32" presetID="1" presetClass="entr" presetSubtype="0" fill="hold" nodeType="clickEffect">
                                  <p:stCondLst>
                                    <p:cond delay="0"/>
                                  </p:stCondLst>
                                  <p:childTnLst>
                                    <p:set>
                                      <p:cBhvr>
                                        <p:cTn id="33" dur="1" fill="hold">
                                          <p:stCondLst>
                                            <p:cond delay="0"/>
                                          </p:stCondLst>
                                        </p:cTn>
                                        <p:tgtEl>
                                          <p:spTgt spid="25"/>
                                        </p:tgtEl>
                                        <p:attrNameLst>
                                          <p:attrName>style.visibility</p:attrName>
                                        </p:attrNameLst>
                                      </p:cBhvr>
                                      <p:to>
                                        <p:strVal val="visible"/>
                                      </p:to>
                                    </p:set>
                                  </p:childTnLst>
                                </p:cTn>
                              </p:par>
                              <p:par>
                                <p:cTn id="34" presetID="1" presetClass="entr" presetSubtype="0" fill="hold" grpId="0" nodeType="withEffect">
                                  <p:stCondLst>
                                    <p:cond delay="0"/>
                                  </p:stCondLst>
                                  <p:childTnLst>
                                    <p:set>
                                      <p:cBhvr>
                                        <p:cTn id="35" dur="1" fill="hold">
                                          <p:stCondLst>
                                            <p:cond delay="0"/>
                                          </p:stCondLst>
                                        </p:cTn>
                                        <p:tgtEl>
                                          <p:spTgt spid="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13" grpId="0"/>
      <p:bldP spid="21" grpId="0"/>
      <p:bldP spid="22" grpId="0"/>
      <p:bldP spid="26"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400" dirty="0" smtClean="0"/>
              <a:t>Talk Overview</a:t>
            </a:r>
            <a:endParaRPr lang="en-US" sz="4400" dirty="0"/>
          </a:p>
        </p:txBody>
      </p:sp>
      <p:sp>
        <p:nvSpPr>
          <p:cNvPr id="3" name="Content Placeholder 2"/>
          <p:cNvSpPr>
            <a:spLocks noGrp="1"/>
          </p:cNvSpPr>
          <p:nvPr>
            <p:ph sz="quarter" idx="1"/>
          </p:nvPr>
        </p:nvSpPr>
        <p:spPr>
          <a:xfrm>
            <a:off x="539552" y="1268760"/>
            <a:ext cx="8352928" cy="5386536"/>
          </a:xfrm>
        </p:spPr>
        <p:txBody>
          <a:bodyPr>
            <a:normAutofit/>
          </a:bodyPr>
          <a:lstStyle/>
          <a:p>
            <a:pPr marL="742950" indent="-742950">
              <a:buFont typeface="+mj-lt"/>
              <a:buAutoNum type="arabicParenR"/>
            </a:pPr>
            <a:r>
              <a:rPr lang="en-US" sz="3600" u="sng" dirty="0" smtClean="0"/>
              <a:t>Key Range Locks</a:t>
            </a:r>
            <a:r>
              <a:rPr lang="en-US" sz="3600" dirty="0" smtClean="0"/>
              <a:t> </a:t>
            </a:r>
            <a:r>
              <a:rPr lang="en-US" sz="3600" dirty="0"/>
              <a:t>w/ Higher Concurrency</a:t>
            </a:r>
            <a:br>
              <a:rPr lang="en-US" sz="3600" dirty="0"/>
            </a:br>
            <a:r>
              <a:rPr lang="en-US" sz="3600" i="1" dirty="0"/>
              <a:t>Combines fence-keys and Graefe lock </a:t>
            </a:r>
            <a:r>
              <a:rPr lang="en-US" sz="3600" i="1" dirty="0" smtClean="0"/>
              <a:t>modes</a:t>
            </a:r>
            <a:endParaRPr lang="en-US" sz="3600" dirty="0" smtClean="0"/>
          </a:p>
          <a:p>
            <a:pPr marL="742950" indent="-742950">
              <a:buFont typeface="+mj-lt"/>
              <a:buAutoNum type="arabicParenR"/>
            </a:pPr>
            <a:r>
              <a:rPr lang="en-US" sz="3600" dirty="0" smtClean="0"/>
              <a:t>Lightweight </a:t>
            </a:r>
            <a:r>
              <a:rPr lang="en-US" sz="3600" u="sng" dirty="0" smtClean="0"/>
              <a:t>Intent Lock</a:t>
            </a:r>
            <a:r>
              <a:rPr lang="en-US" sz="3600" dirty="0" smtClean="0"/>
              <a:t/>
            </a:r>
            <a:br>
              <a:rPr lang="en-US" sz="3600" dirty="0" smtClean="0"/>
            </a:br>
            <a:r>
              <a:rPr lang="en-US" sz="3200" i="1" dirty="0" smtClean="0"/>
              <a:t>Extremely Scalable and Fast</a:t>
            </a:r>
            <a:endParaRPr lang="en-US" sz="3600" i="1" dirty="0" smtClean="0"/>
          </a:p>
          <a:p>
            <a:pPr marL="742950" indent="-742950">
              <a:buFont typeface="+mj-lt"/>
              <a:buAutoNum type="arabicParenR"/>
            </a:pPr>
            <a:r>
              <a:rPr lang="en-US" sz="3600" dirty="0" smtClean="0"/>
              <a:t>Scalable </a:t>
            </a:r>
            <a:r>
              <a:rPr lang="en-US" sz="3600" u="sng" dirty="0" smtClean="0"/>
              <a:t>Deadlock</a:t>
            </a:r>
            <a:r>
              <a:rPr lang="en-US" sz="3600" dirty="0" smtClean="0"/>
              <a:t> Detection</a:t>
            </a:r>
            <a:br>
              <a:rPr lang="en-US" sz="3600" dirty="0" smtClean="0"/>
            </a:br>
            <a:r>
              <a:rPr lang="en-US" sz="3200" i="1" dirty="0" smtClean="0"/>
              <a:t>D</a:t>
            </a:r>
            <a:r>
              <a:rPr lang="en-US" sz="3200" i="1" u="sng" dirty="0" smtClean="0"/>
              <a:t>r</a:t>
            </a:r>
            <a:r>
              <a:rPr lang="en-US" sz="3200" i="1" dirty="0" smtClean="0"/>
              <a:t>eadlocks Algorithm applied to Databases</a:t>
            </a:r>
            <a:endParaRPr lang="en-US" sz="3600" i="1" dirty="0" smtClean="0"/>
          </a:p>
          <a:p>
            <a:pPr marL="742950" indent="-742950">
              <a:buFont typeface="+mj-lt"/>
              <a:buAutoNum type="arabicParenR"/>
            </a:pPr>
            <a:r>
              <a:rPr lang="en-US" sz="3600" dirty="0" smtClean="0"/>
              <a:t>Serializable </a:t>
            </a:r>
            <a:r>
              <a:rPr lang="en-US" sz="3600" u="sng" dirty="0" smtClean="0"/>
              <a:t>Early-Lock-Release</a:t>
            </a:r>
            <a:r>
              <a:rPr lang="en-US" sz="3600" dirty="0" smtClean="0"/>
              <a:t/>
            </a:r>
            <a:br>
              <a:rPr lang="en-US" sz="3600" dirty="0" smtClean="0"/>
            </a:br>
            <a:r>
              <a:rPr lang="en-US" sz="3200" i="1" dirty="0" smtClean="0"/>
              <a:t>Serializable all-kinds </a:t>
            </a:r>
            <a:r>
              <a:rPr lang="en-US" sz="3200" i="1" dirty="0" err="1" smtClean="0"/>
              <a:t>ELR</a:t>
            </a:r>
            <a:r>
              <a:rPr lang="en-US" sz="3200" i="1" dirty="0" smtClean="0"/>
              <a:t> that allows read-only transaction to bypass logging</a:t>
            </a:r>
            <a:endParaRPr lang="en-US" sz="3600" i="1" dirty="0" smtClean="0"/>
          </a:p>
        </p:txBody>
      </p:sp>
      <p:sp>
        <p:nvSpPr>
          <p:cNvPr id="4" name="Rounded Rectangle 3"/>
          <p:cNvSpPr/>
          <p:nvPr/>
        </p:nvSpPr>
        <p:spPr>
          <a:xfrm>
            <a:off x="539552" y="2420888"/>
            <a:ext cx="5256584" cy="1152128"/>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ounded Rectangle 4"/>
          <p:cNvSpPr/>
          <p:nvPr/>
        </p:nvSpPr>
        <p:spPr>
          <a:xfrm>
            <a:off x="547936" y="4653136"/>
            <a:ext cx="7336432" cy="1656184"/>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4598707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barn(inVertical)">
                                      <p:cBhvr>
                                        <p:cTn id="1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Chain length: Mixed 1 Thread</a:t>
            </a:r>
            <a:endParaRPr lang="en-US" dirty="0"/>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07504" y="1268760"/>
            <a:ext cx="7416824" cy="5731183"/>
          </a:xfrm>
        </p:spPr>
      </p:pic>
    </p:spTree>
    <p:extLst>
      <p:ext uri="{BB962C8B-B14F-4D97-AF65-F5344CB8AC3E}">
        <p14:creationId xmlns:p14="http://schemas.microsoft.com/office/powerpoint/2010/main" val="2895126196"/>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467544" y="1268760"/>
            <a:ext cx="7056784" cy="5452970"/>
          </a:xfrm>
        </p:spPr>
      </p:pic>
      <p:sp>
        <p:nvSpPr>
          <p:cNvPr id="2" name="Title 1"/>
          <p:cNvSpPr>
            <a:spLocks noGrp="1"/>
          </p:cNvSpPr>
          <p:nvPr>
            <p:ph type="title"/>
          </p:nvPr>
        </p:nvSpPr>
        <p:spPr/>
        <p:txBody>
          <a:bodyPr/>
          <a:lstStyle/>
          <a:p>
            <a:r>
              <a:rPr lang="en-US" dirty="0" smtClean="0"/>
              <a:t>Eager-Opportunistic</a:t>
            </a:r>
            <a:endParaRPr lang="en-US" dirty="0"/>
          </a:p>
        </p:txBody>
      </p:sp>
    </p:spTree>
    <p:extLst>
      <p:ext uri="{BB962C8B-B14F-4D97-AF65-F5344CB8AC3E}">
        <p14:creationId xmlns:p14="http://schemas.microsoft.com/office/powerpoint/2010/main" val="3973564370"/>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B-tree Verification</a:t>
            </a:r>
            <a:endParaRPr lang="en-US" dirty="0"/>
          </a:p>
        </p:txBody>
      </p:sp>
      <p:graphicFrame>
        <p:nvGraphicFramePr>
          <p:cNvPr id="4" name="Chart 3"/>
          <p:cNvGraphicFramePr/>
          <p:nvPr/>
        </p:nvGraphicFramePr>
        <p:xfrm>
          <a:off x="381000" y="1066800"/>
          <a:ext cx="8534400" cy="55626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73715379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1. Key </a:t>
            </a:r>
            <a:r>
              <a:rPr lang="en-US" dirty="0"/>
              <a:t>R</a:t>
            </a:r>
            <a:r>
              <a:rPr lang="en-US" dirty="0" smtClean="0"/>
              <a:t>ange Lock</a:t>
            </a:r>
            <a:endParaRPr lang="en-US" dirty="0"/>
          </a:p>
        </p:txBody>
      </p:sp>
      <p:sp>
        <p:nvSpPr>
          <p:cNvPr id="6" name="Rectangle 5"/>
          <p:cNvSpPr/>
          <p:nvPr/>
        </p:nvSpPr>
        <p:spPr>
          <a:xfrm>
            <a:off x="827584" y="2060848"/>
            <a:ext cx="1152128" cy="720080"/>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dirty="0" smtClean="0">
                <a:solidFill>
                  <a:schemeClr val="tx1"/>
                </a:solidFill>
              </a:rPr>
              <a:t>10</a:t>
            </a:r>
            <a:endParaRPr lang="en-US" sz="5400" dirty="0">
              <a:solidFill>
                <a:schemeClr val="tx1"/>
              </a:solidFill>
            </a:endParaRPr>
          </a:p>
        </p:txBody>
      </p:sp>
      <p:sp>
        <p:nvSpPr>
          <p:cNvPr id="7" name="Rectangle 6"/>
          <p:cNvSpPr/>
          <p:nvPr/>
        </p:nvSpPr>
        <p:spPr>
          <a:xfrm>
            <a:off x="4139952" y="2060848"/>
            <a:ext cx="1152128" cy="720080"/>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dirty="0">
                <a:solidFill>
                  <a:schemeClr val="tx1"/>
                </a:solidFill>
              </a:rPr>
              <a:t>2</a:t>
            </a:r>
            <a:r>
              <a:rPr lang="en-US" sz="5400" dirty="0" smtClean="0">
                <a:solidFill>
                  <a:schemeClr val="tx1"/>
                </a:solidFill>
              </a:rPr>
              <a:t>0</a:t>
            </a:r>
            <a:endParaRPr lang="en-US" sz="5400" dirty="0">
              <a:solidFill>
                <a:schemeClr val="tx1"/>
              </a:solidFill>
            </a:endParaRPr>
          </a:p>
        </p:txBody>
      </p:sp>
      <p:sp>
        <p:nvSpPr>
          <p:cNvPr id="8" name="Rectangle 7"/>
          <p:cNvSpPr/>
          <p:nvPr/>
        </p:nvSpPr>
        <p:spPr>
          <a:xfrm>
            <a:off x="7380312" y="2060848"/>
            <a:ext cx="1152128" cy="720080"/>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dirty="0" smtClean="0">
                <a:solidFill>
                  <a:schemeClr val="tx1"/>
                </a:solidFill>
              </a:rPr>
              <a:t>30</a:t>
            </a:r>
            <a:endParaRPr lang="en-US" sz="5400" dirty="0">
              <a:solidFill>
                <a:schemeClr val="tx1"/>
              </a:solidFill>
            </a:endParaRPr>
          </a:p>
        </p:txBody>
      </p:sp>
      <p:sp>
        <p:nvSpPr>
          <p:cNvPr id="9" name="Rectangle 8"/>
          <p:cNvSpPr/>
          <p:nvPr/>
        </p:nvSpPr>
        <p:spPr>
          <a:xfrm>
            <a:off x="0" y="1268760"/>
            <a:ext cx="3024336" cy="648072"/>
          </a:xfrm>
          <a:prstGeom prst="rect">
            <a:avLst/>
          </a:prstGeom>
          <a:no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smtClean="0">
                <a:solidFill>
                  <a:schemeClr val="tx1"/>
                </a:solidFill>
              </a:rPr>
              <a:t>SELECT Key=10</a:t>
            </a:r>
            <a:endParaRPr lang="en-US" sz="3200" dirty="0">
              <a:solidFill>
                <a:schemeClr val="tx1"/>
              </a:solidFill>
            </a:endParaRPr>
          </a:p>
        </p:txBody>
      </p:sp>
      <p:sp>
        <p:nvSpPr>
          <p:cNvPr id="10" name="Rectangle 9"/>
          <p:cNvSpPr/>
          <p:nvPr/>
        </p:nvSpPr>
        <p:spPr>
          <a:xfrm>
            <a:off x="5292080" y="1281794"/>
            <a:ext cx="3528392" cy="635038"/>
          </a:xfrm>
          <a:prstGeom prst="rect">
            <a:avLst/>
          </a:prstGeom>
          <a:no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smtClean="0">
                <a:solidFill>
                  <a:schemeClr val="tx1"/>
                </a:solidFill>
              </a:rPr>
              <a:t>UPDATE Key=30</a:t>
            </a:r>
            <a:endParaRPr lang="en-US" sz="3600" dirty="0">
              <a:solidFill>
                <a:schemeClr val="tx1"/>
              </a:solidFill>
            </a:endParaRPr>
          </a:p>
        </p:txBody>
      </p:sp>
      <p:sp>
        <p:nvSpPr>
          <p:cNvPr id="11" name="Rectangle 10"/>
          <p:cNvSpPr/>
          <p:nvPr/>
        </p:nvSpPr>
        <p:spPr>
          <a:xfrm>
            <a:off x="6840252" y="1772816"/>
            <a:ext cx="792088" cy="720080"/>
          </a:xfrm>
          <a:prstGeom prst="rect">
            <a:avLst/>
          </a:prstGeom>
          <a:no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u="sng" dirty="0" smtClean="0">
                <a:solidFill>
                  <a:schemeClr val="tx1"/>
                </a:solidFill>
                <a:latin typeface="Times New Roman" pitchFamily="18" charset="0"/>
                <a:cs typeface="Times New Roman" pitchFamily="18" charset="0"/>
              </a:rPr>
              <a:t>X</a:t>
            </a:r>
            <a:endParaRPr lang="en-US" sz="3600" u="sng" dirty="0">
              <a:solidFill>
                <a:schemeClr val="tx1"/>
              </a:solidFill>
              <a:latin typeface="Times New Roman" pitchFamily="18" charset="0"/>
              <a:cs typeface="Times New Roman" pitchFamily="18" charset="0"/>
            </a:endParaRPr>
          </a:p>
        </p:txBody>
      </p:sp>
      <p:sp>
        <p:nvSpPr>
          <p:cNvPr id="12" name="Rectangle 11"/>
          <p:cNvSpPr/>
          <p:nvPr/>
        </p:nvSpPr>
        <p:spPr>
          <a:xfrm>
            <a:off x="179512" y="1772816"/>
            <a:ext cx="792088" cy="720080"/>
          </a:xfrm>
          <a:prstGeom prst="rect">
            <a:avLst/>
          </a:prstGeom>
          <a:no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u="sng" dirty="0">
                <a:solidFill>
                  <a:schemeClr val="tx1"/>
                </a:solidFill>
                <a:latin typeface="Times New Roman" pitchFamily="18" charset="0"/>
                <a:cs typeface="Times New Roman" pitchFamily="18" charset="0"/>
              </a:rPr>
              <a:t>S</a:t>
            </a:r>
          </a:p>
        </p:txBody>
      </p:sp>
      <p:sp>
        <p:nvSpPr>
          <p:cNvPr id="13" name="Right Brace 12"/>
          <p:cNvSpPr/>
          <p:nvPr/>
        </p:nvSpPr>
        <p:spPr>
          <a:xfrm rot="16200000">
            <a:off x="2891160" y="1316112"/>
            <a:ext cx="360040" cy="2137544"/>
          </a:xfrm>
          <a:prstGeom prst="rightBrace">
            <a:avLst>
              <a:gd name="adj1" fmla="val 68299"/>
              <a:gd name="adj2" fmla="val 50000"/>
            </a:avLst>
          </a:prstGeom>
          <a:ln w="285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5" name="Rectangle 14"/>
          <p:cNvSpPr/>
          <p:nvPr/>
        </p:nvSpPr>
        <p:spPr>
          <a:xfrm>
            <a:off x="4788024" y="2828032"/>
            <a:ext cx="3384376" cy="528960"/>
          </a:xfrm>
          <a:prstGeom prst="rect">
            <a:avLst/>
          </a:prstGeom>
          <a:no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smtClean="0">
                <a:solidFill>
                  <a:schemeClr val="tx1"/>
                </a:solidFill>
              </a:rPr>
              <a:t>SELECT Key=20</a:t>
            </a:r>
            <a:r>
              <a:rPr lang="en-US" sz="3200" dirty="0" smtClean="0">
                <a:solidFill>
                  <a:schemeClr val="tx1"/>
                </a:solidFill>
                <a:latin typeface="Times New Roman"/>
                <a:cs typeface="Times New Roman"/>
              </a:rPr>
              <a:t>~</a:t>
            </a:r>
            <a:r>
              <a:rPr lang="en-US" sz="3200" dirty="0" smtClean="0">
                <a:solidFill>
                  <a:schemeClr val="tx1"/>
                </a:solidFill>
              </a:rPr>
              <a:t>25</a:t>
            </a:r>
            <a:endParaRPr lang="en-US" sz="3200" dirty="0">
              <a:solidFill>
                <a:schemeClr val="tx1"/>
              </a:solidFill>
            </a:endParaRPr>
          </a:p>
        </p:txBody>
      </p:sp>
      <p:sp>
        <p:nvSpPr>
          <p:cNvPr id="16" name="Rectangle 15"/>
          <p:cNvSpPr/>
          <p:nvPr/>
        </p:nvSpPr>
        <p:spPr>
          <a:xfrm>
            <a:off x="1308088" y="2780928"/>
            <a:ext cx="3191904" cy="576064"/>
          </a:xfrm>
          <a:prstGeom prst="rect">
            <a:avLst/>
          </a:prstGeom>
          <a:no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smtClean="0">
                <a:solidFill>
                  <a:schemeClr val="tx1"/>
                </a:solidFill>
              </a:rPr>
              <a:t>SELECT Key=15</a:t>
            </a:r>
            <a:endParaRPr lang="en-US" sz="3200" dirty="0">
              <a:solidFill>
                <a:schemeClr val="tx1"/>
              </a:solidFill>
            </a:endParaRPr>
          </a:p>
        </p:txBody>
      </p:sp>
      <p:sp>
        <p:nvSpPr>
          <p:cNvPr id="21" name="Rectangle 20"/>
          <p:cNvSpPr/>
          <p:nvPr/>
        </p:nvSpPr>
        <p:spPr>
          <a:xfrm>
            <a:off x="2236440" y="1772816"/>
            <a:ext cx="1575792" cy="504056"/>
          </a:xfrm>
          <a:prstGeom prst="rect">
            <a:avLst/>
          </a:prstGeom>
          <a:no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smtClean="0">
                <a:solidFill>
                  <a:schemeClr val="tx1"/>
                </a:solidFill>
                <a:latin typeface="Times New Roman" pitchFamily="18" charset="0"/>
                <a:cs typeface="Times New Roman" pitchFamily="18" charset="0"/>
              </a:rPr>
              <a:t>Gap</a:t>
            </a:r>
            <a:endParaRPr lang="en-US" sz="2800" b="1" dirty="0">
              <a:solidFill>
                <a:schemeClr val="tx1"/>
              </a:solidFill>
              <a:latin typeface="Times New Roman" pitchFamily="18" charset="0"/>
              <a:cs typeface="Times New Roman" pitchFamily="18" charset="0"/>
            </a:endParaRPr>
          </a:p>
        </p:txBody>
      </p:sp>
      <p:sp>
        <p:nvSpPr>
          <p:cNvPr id="22" name="Content Placeholder 2"/>
          <p:cNvSpPr txBox="1">
            <a:spLocks/>
          </p:cNvSpPr>
          <p:nvPr/>
        </p:nvSpPr>
        <p:spPr>
          <a:xfrm>
            <a:off x="323528" y="3501008"/>
            <a:ext cx="8507288" cy="2160240"/>
          </a:xfrm>
          <a:prstGeom prst="rect">
            <a:avLst/>
          </a:prstGeom>
        </p:spPr>
        <p:txBody>
          <a:bodyPr vert="horz">
            <a:normAutofit/>
          </a:bodyPr>
          <a:lstStyle>
            <a:lvl1pPr marL="274320" indent="-274320" algn="l" rtl="0" eaLnBrk="1" latinLnBrk="0" hangingPunct="1">
              <a:spcBef>
                <a:spcPts val="580"/>
              </a:spcBef>
              <a:buClr>
                <a:schemeClr val="accent1"/>
              </a:buClr>
              <a:buSzPct val="85000"/>
              <a:buFont typeface="Wingdings 2"/>
              <a:buChar char=""/>
              <a:defRPr kumimoji="0" sz="4000" kern="1200">
                <a:solidFill>
                  <a:schemeClr val="tx1"/>
                </a:solidFill>
                <a:latin typeface="+mn-lt"/>
                <a:ea typeface="+mn-ea"/>
                <a:cs typeface="+mn-cs"/>
              </a:defRPr>
            </a:lvl1pPr>
            <a:lvl2pPr marL="548640" indent="-228600" algn="l" rtl="0" eaLnBrk="1" latinLnBrk="0" hangingPunct="1">
              <a:spcBef>
                <a:spcPts val="370"/>
              </a:spcBef>
              <a:buClr>
                <a:schemeClr val="accent2"/>
              </a:buClr>
              <a:buSzPct val="85000"/>
              <a:buFont typeface="Wingdings 2"/>
              <a:buChar char=""/>
              <a:defRPr kumimoji="0" sz="4000" kern="1200">
                <a:solidFill>
                  <a:schemeClr val="tx1"/>
                </a:solidFill>
                <a:latin typeface="+mn-lt"/>
                <a:ea typeface="+mn-ea"/>
                <a:cs typeface="+mn-cs"/>
              </a:defRPr>
            </a:lvl2pPr>
            <a:lvl3pPr marL="822960" indent="-228600" algn="l" rtl="0" eaLnBrk="1" latinLnBrk="0" hangingPunct="1">
              <a:spcBef>
                <a:spcPts val="370"/>
              </a:spcBef>
              <a:buClr>
                <a:schemeClr val="accent1">
                  <a:tint val="60000"/>
                </a:schemeClr>
              </a:buClr>
              <a:buSzPct val="85000"/>
              <a:buFont typeface="Wingdings 2"/>
              <a:buChar char=""/>
              <a:defRPr kumimoji="0" sz="3600" kern="1200">
                <a:solidFill>
                  <a:schemeClr val="tx1"/>
                </a:solidFill>
                <a:latin typeface="+mn-lt"/>
                <a:ea typeface="+mn-ea"/>
                <a:cs typeface="+mn-cs"/>
              </a:defRPr>
            </a:lvl3pPr>
            <a:lvl4pPr marL="1097280" indent="-228600" algn="l" rtl="0" eaLnBrk="1" latinLnBrk="0" hangingPunct="1">
              <a:spcBef>
                <a:spcPts val="370"/>
              </a:spcBef>
              <a:buClr>
                <a:schemeClr val="accent3"/>
              </a:buClr>
              <a:buSzPct val="80000"/>
              <a:buFont typeface="Wingdings 2"/>
              <a:buChar char=""/>
              <a:defRPr kumimoji="0" sz="3600" kern="1200">
                <a:solidFill>
                  <a:schemeClr val="tx1"/>
                </a:solidFill>
                <a:latin typeface="+mn-lt"/>
                <a:ea typeface="+mn-ea"/>
                <a:cs typeface="+mn-cs"/>
              </a:defRPr>
            </a:lvl4pPr>
            <a:lvl5pPr marL="1371600" indent="-228600" algn="l" rtl="0" eaLnBrk="1" latinLnBrk="0" hangingPunct="1">
              <a:spcBef>
                <a:spcPts val="370"/>
              </a:spcBef>
              <a:buClr>
                <a:schemeClr val="accent3"/>
              </a:buClr>
              <a:buFontTx/>
              <a:buChar char="o"/>
              <a:defRPr kumimoji="0" sz="3600" kern="1200">
                <a:solidFill>
                  <a:schemeClr val="tx1"/>
                </a:solidFill>
                <a:latin typeface="+mn-lt"/>
                <a:ea typeface="+mn-ea"/>
                <a:cs typeface="+mn-cs"/>
              </a:defRPr>
            </a:lvl5pPr>
            <a:lvl6pPr marL="1645920" indent="-228600" algn="l" rtl="0" eaLnBrk="1" latinLnBrk="0" hangingPunct="1">
              <a:spcBef>
                <a:spcPts val="370"/>
              </a:spcBef>
              <a:buClr>
                <a:schemeClr val="accent3"/>
              </a:buClr>
              <a:buChar char="•"/>
              <a:defRPr kumimoji="0" sz="1800" kern="1200" baseline="0">
                <a:solidFill>
                  <a:schemeClr val="tx1"/>
                </a:solidFill>
                <a:latin typeface="+mn-lt"/>
                <a:ea typeface="+mn-ea"/>
                <a:cs typeface="+mn-cs"/>
              </a:defRPr>
            </a:lvl6pPr>
            <a:lvl7pPr marL="1920240" indent="-228600" algn="l" rtl="0" eaLnBrk="1" latinLnBrk="0" hangingPunct="1">
              <a:spcBef>
                <a:spcPts val="370"/>
              </a:spcBef>
              <a:buClr>
                <a:schemeClr val="accent2"/>
              </a:buClr>
              <a:buChar char="•"/>
              <a:defRPr kumimoji="0" sz="1800" kern="1200">
                <a:solidFill>
                  <a:schemeClr val="tx1"/>
                </a:solidFill>
                <a:latin typeface="+mn-lt"/>
                <a:ea typeface="+mn-ea"/>
                <a:cs typeface="+mn-cs"/>
              </a:defRPr>
            </a:lvl7pPr>
            <a:lvl8pPr marL="2194560" indent="-228600" algn="l" rtl="0" eaLnBrk="1" latinLnBrk="0" hangingPunct="1">
              <a:spcBef>
                <a:spcPts val="370"/>
              </a:spcBef>
              <a:buClr>
                <a:schemeClr val="accent1">
                  <a:tint val="60000"/>
                </a:schemeClr>
              </a:buClr>
              <a:buChar char="•"/>
              <a:defRPr kumimoji="0" sz="1800" kern="1200">
                <a:solidFill>
                  <a:schemeClr val="tx1"/>
                </a:solidFill>
                <a:latin typeface="+mn-lt"/>
                <a:ea typeface="+mn-ea"/>
                <a:cs typeface="+mn-cs"/>
              </a:defRPr>
            </a:lvl8pPr>
            <a:lvl9pPr marL="2468880" indent="-228600" algn="l" rtl="0" eaLnBrk="1" latinLnBrk="0" hangingPunct="1">
              <a:spcBef>
                <a:spcPts val="370"/>
              </a:spcBef>
              <a:buClr>
                <a:schemeClr val="accent2">
                  <a:tint val="60000"/>
                </a:schemeClr>
              </a:buClr>
              <a:buChar char="•"/>
              <a:defRPr kumimoji="0" sz="1800" kern="1200">
                <a:solidFill>
                  <a:schemeClr val="tx1"/>
                </a:solidFill>
                <a:latin typeface="+mn-lt"/>
                <a:ea typeface="+mn-ea"/>
                <a:cs typeface="+mn-cs"/>
              </a:defRPr>
            </a:lvl9pPr>
          </a:lstStyle>
          <a:p>
            <a:r>
              <a:rPr lang="en-US" dirty="0" smtClean="0">
                <a:latin typeface="Times New Roman" pitchFamily="18" charset="0"/>
                <a:cs typeface="Times New Roman" pitchFamily="18" charset="0"/>
              </a:rPr>
              <a:t>Mohan et al. : Locks neighboring key. </a:t>
            </a:r>
          </a:p>
          <a:p>
            <a:r>
              <a:rPr lang="en-US" dirty="0" err="1" smtClean="0">
                <a:latin typeface="Times New Roman" pitchFamily="18" charset="0"/>
                <a:cs typeface="Times New Roman" pitchFamily="18" charset="0"/>
              </a:rPr>
              <a:t>Lomet</a:t>
            </a:r>
            <a:r>
              <a:rPr lang="en-US" dirty="0" smtClean="0">
                <a:latin typeface="Times New Roman" pitchFamily="18" charset="0"/>
                <a:cs typeface="Times New Roman" pitchFamily="18" charset="0"/>
              </a:rPr>
              <a:t> et al.: Adds a few new lock modes. </a:t>
            </a:r>
            <a:r>
              <a:rPr lang="en-US" sz="2400" dirty="0" smtClean="0">
                <a:latin typeface="Times New Roman" pitchFamily="18" charset="0"/>
                <a:cs typeface="Times New Roman" pitchFamily="18" charset="0"/>
              </a:rPr>
              <a:t>(e.g., </a:t>
            </a:r>
            <a:r>
              <a:rPr lang="en-US" sz="2400" dirty="0" err="1" smtClean="0">
                <a:latin typeface="Times New Roman" pitchFamily="18" charset="0"/>
                <a:cs typeface="Times New Roman" pitchFamily="18" charset="0"/>
              </a:rPr>
              <a:t>RangeX</a:t>
            </a:r>
            <a:r>
              <a:rPr lang="en-US" sz="2400" dirty="0" smtClean="0">
                <a:latin typeface="Times New Roman" pitchFamily="18" charset="0"/>
                <a:cs typeface="Times New Roman" pitchFamily="18" charset="0"/>
              </a:rPr>
              <a:t>-S)</a:t>
            </a:r>
            <a:endParaRPr lang="en-US" dirty="0">
              <a:latin typeface="Times New Roman" pitchFamily="18" charset="0"/>
              <a:cs typeface="Times New Roman" pitchFamily="18" charset="0"/>
            </a:endParaRPr>
          </a:p>
        </p:txBody>
      </p:sp>
      <p:sp>
        <p:nvSpPr>
          <p:cNvPr id="23" name="Rectangle 22"/>
          <p:cNvSpPr/>
          <p:nvPr/>
        </p:nvSpPr>
        <p:spPr>
          <a:xfrm>
            <a:off x="971600" y="5445224"/>
            <a:ext cx="7272808" cy="1080120"/>
          </a:xfrm>
          <a:prstGeom prst="rect">
            <a:avLst/>
          </a:prstGeom>
          <a:no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smtClean="0">
                <a:solidFill>
                  <a:srgbClr val="FF0000"/>
                </a:solidFill>
              </a:rPr>
              <a:t>Still lacks a few lock modes, resulting in lower concurrency.</a:t>
            </a:r>
            <a:endParaRPr lang="en-US" sz="4000" b="1" dirty="0">
              <a:solidFill>
                <a:srgbClr val="FF0000"/>
              </a:solidFill>
            </a:endParaRPr>
          </a:p>
        </p:txBody>
      </p:sp>
    </p:spTree>
    <p:extLst>
      <p:ext uri="{BB962C8B-B14F-4D97-AF65-F5344CB8AC3E}">
        <p14:creationId xmlns:p14="http://schemas.microsoft.com/office/powerpoint/2010/main" val="6231148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6"/>
                                        </p:tgtEl>
                                        <p:attrNameLst>
                                          <p:attrName>style.visibility</p:attrName>
                                        </p:attrNameLst>
                                      </p:cBhvr>
                                      <p:to>
                                        <p:strVal val="visible"/>
                                      </p:to>
                                    </p:set>
                                  </p:childTnLst>
                                </p:cTn>
                              </p:par>
                            </p:childTnLst>
                          </p:cTn>
                        </p:par>
                        <p:par>
                          <p:cTn id="23" fill="hold">
                            <p:stCondLst>
                              <p:cond delay="0"/>
                            </p:stCondLst>
                            <p:childTnLst>
                              <p:par>
                                <p:cTn id="24" presetID="1" presetClass="entr" presetSubtype="0" fill="hold" grpId="0" nodeType="afterEffect">
                                  <p:stCondLst>
                                    <p:cond delay="500"/>
                                  </p:stCondLst>
                                  <p:childTnLst>
                                    <p:set>
                                      <p:cBhvr>
                                        <p:cTn id="25" dur="1" fill="hold">
                                          <p:stCondLst>
                                            <p:cond delay="0"/>
                                          </p:stCondLst>
                                        </p:cTn>
                                        <p:tgtEl>
                                          <p:spTgt spid="15"/>
                                        </p:tgtEl>
                                        <p:attrNameLst>
                                          <p:attrName>style.visibility</p:attrName>
                                        </p:attrNameLst>
                                      </p:cBhvr>
                                      <p:to>
                                        <p:strVal val="visible"/>
                                      </p:to>
                                    </p:set>
                                  </p:childTnLst>
                                </p:cTn>
                              </p:par>
                            </p:childTnLst>
                          </p:cTn>
                        </p:par>
                      </p:childTnLst>
                    </p:cTn>
                  </p:par>
                  <p:par>
                    <p:cTn id="26" fill="hold">
                      <p:stCondLst>
                        <p:cond delay="indefinite"/>
                      </p:stCondLst>
                      <p:childTnLst>
                        <p:par>
                          <p:cTn id="27" fill="hold">
                            <p:stCondLst>
                              <p:cond delay="0"/>
                            </p:stCondLst>
                            <p:childTnLst>
                              <p:par>
                                <p:cTn id="28" presetID="16" presetClass="entr" presetSubtype="21" fill="hold" grpId="0" nodeType="clickEffect">
                                  <p:stCondLst>
                                    <p:cond delay="0"/>
                                  </p:stCondLst>
                                  <p:childTnLst>
                                    <p:set>
                                      <p:cBhvr>
                                        <p:cTn id="29" dur="1" fill="hold">
                                          <p:stCondLst>
                                            <p:cond delay="0"/>
                                          </p:stCondLst>
                                        </p:cTn>
                                        <p:tgtEl>
                                          <p:spTgt spid="21"/>
                                        </p:tgtEl>
                                        <p:attrNameLst>
                                          <p:attrName>style.visibility</p:attrName>
                                        </p:attrNameLst>
                                      </p:cBhvr>
                                      <p:to>
                                        <p:strVal val="visible"/>
                                      </p:to>
                                    </p:set>
                                    <p:animEffect transition="in" filter="barn(inVertical)">
                                      <p:cBhvr>
                                        <p:cTn id="30" dur="500"/>
                                        <p:tgtEl>
                                          <p:spTgt spid="21"/>
                                        </p:tgtEl>
                                      </p:cBhvr>
                                    </p:animEffect>
                                  </p:childTnLst>
                                </p:cTn>
                              </p:par>
                              <p:par>
                                <p:cTn id="31" presetID="16" presetClass="entr" presetSubtype="21" fill="hold" grpId="0" nodeType="withEffect">
                                  <p:stCondLst>
                                    <p:cond delay="0"/>
                                  </p:stCondLst>
                                  <p:childTnLst>
                                    <p:set>
                                      <p:cBhvr>
                                        <p:cTn id="32" dur="1" fill="hold">
                                          <p:stCondLst>
                                            <p:cond delay="0"/>
                                          </p:stCondLst>
                                        </p:cTn>
                                        <p:tgtEl>
                                          <p:spTgt spid="13"/>
                                        </p:tgtEl>
                                        <p:attrNameLst>
                                          <p:attrName>style.visibility</p:attrName>
                                        </p:attrNameLst>
                                      </p:cBhvr>
                                      <p:to>
                                        <p:strVal val="visible"/>
                                      </p:to>
                                    </p:set>
                                    <p:animEffect transition="in" filter="barn(inVertical)">
                                      <p:cBhvr>
                                        <p:cTn id="33" dur="500"/>
                                        <p:tgtEl>
                                          <p:spTgt spid="13"/>
                                        </p:tgtEl>
                                      </p:cBhvr>
                                    </p:animEffect>
                                  </p:childTnLst>
                                </p:cTn>
                              </p:par>
                            </p:childTnLst>
                          </p:cTn>
                        </p:par>
                      </p:childTnLst>
                    </p:cTn>
                  </p:par>
                  <p:par>
                    <p:cTn id="34" fill="hold">
                      <p:stCondLst>
                        <p:cond delay="indefinite"/>
                      </p:stCondLst>
                      <p:childTnLst>
                        <p:par>
                          <p:cTn id="35" fill="hold">
                            <p:stCondLst>
                              <p:cond delay="0"/>
                            </p:stCondLst>
                            <p:childTnLst>
                              <p:par>
                                <p:cTn id="36" presetID="1" presetClass="entr" presetSubtype="0" fill="hold" grpId="0" nodeType="clickEffect">
                                  <p:stCondLst>
                                    <p:cond delay="0"/>
                                  </p:stCondLst>
                                  <p:childTnLst>
                                    <p:set>
                                      <p:cBhvr>
                                        <p:cTn id="37" dur="1" fill="hold">
                                          <p:stCondLst>
                                            <p:cond delay="0"/>
                                          </p:stCondLst>
                                        </p:cTn>
                                        <p:tgtEl>
                                          <p:spTgt spid="22"/>
                                        </p:tgtEl>
                                        <p:attrNameLst>
                                          <p:attrName>style.visibility</p:attrName>
                                        </p:attrNameLst>
                                      </p:cBhvr>
                                      <p:to>
                                        <p:strVal val="visible"/>
                                      </p:to>
                                    </p:set>
                                  </p:childTnLst>
                                </p:cTn>
                              </p:par>
                            </p:childTnLst>
                          </p:cTn>
                        </p:par>
                      </p:childTnLst>
                    </p:cTn>
                  </p:par>
                  <p:par>
                    <p:cTn id="38" fill="hold">
                      <p:stCondLst>
                        <p:cond delay="indefinite"/>
                      </p:stCondLst>
                      <p:childTnLst>
                        <p:par>
                          <p:cTn id="39" fill="hold">
                            <p:stCondLst>
                              <p:cond delay="0"/>
                            </p:stCondLst>
                            <p:childTnLst>
                              <p:par>
                                <p:cTn id="40" presetID="1" presetClass="entr" presetSubtype="0" fill="hold" grpId="0" nodeType="clickEffect">
                                  <p:stCondLst>
                                    <p:cond delay="0"/>
                                  </p:stCondLst>
                                  <p:childTnLst>
                                    <p:set>
                                      <p:cBhvr>
                                        <p:cTn id="41" dur="1" fill="hold">
                                          <p:stCondLst>
                                            <p:cond delay="0"/>
                                          </p:stCondLst>
                                        </p:cTn>
                                        <p:tgtEl>
                                          <p:spTgt spid="2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11" grpId="0"/>
      <p:bldP spid="12" grpId="0"/>
      <p:bldP spid="13" grpId="0" animBg="1"/>
      <p:bldP spid="15" grpId="0"/>
      <p:bldP spid="16" grpId="0"/>
      <p:bldP spid="21" grpId="0"/>
      <p:bldP spid="22" grpId="0"/>
      <p:bldP spid="23"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Our Key Range Locking</a:t>
            </a:r>
            <a:endParaRPr lang="en-US" dirty="0"/>
          </a:p>
        </p:txBody>
      </p:sp>
      <p:sp>
        <p:nvSpPr>
          <p:cNvPr id="3" name="Content Placeholder 2"/>
          <p:cNvSpPr>
            <a:spLocks noGrp="1"/>
          </p:cNvSpPr>
          <p:nvPr>
            <p:ph sz="quarter" idx="1"/>
          </p:nvPr>
        </p:nvSpPr>
        <p:spPr>
          <a:xfrm>
            <a:off x="457200" y="1124744"/>
            <a:ext cx="8507288" cy="792088"/>
          </a:xfrm>
        </p:spPr>
        <p:txBody>
          <a:bodyPr/>
          <a:lstStyle/>
          <a:p>
            <a:r>
              <a:rPr lang="en-US" dirty="0" smtClean="0"/>
              <a:t>Graefe Lock Modes. All 3*3=9 modes</a:t>
            </a:r>
          </a:p>
        </p:txBody>
      </p:sp>
      <p:sp>
        <p:nvSpPr>
          <p:cNvPr id="4" name="Content Placeholder 2"/>
          <p:cNvSpPr txBox="1">
            <a:spLocks/>
          </p:cNvSpPr>
          <p:nvPr/>
        </p:nvSpPr>
        <p:spPr>
          <a:xfrm>
            <a:off x="467544" y="5013176"/>
            <a:ext cx="8507288" cy="1440160"/>
          </a:xfrm>
          <a:prstGeom prst="rect">
            <a:avLst/>
          </a:prstGeom>
        </p:spPr>
        <p:txBody>
          <a:bodyPr vert="horz">
            <a:normAutofit/>
          </a:bodyPr>
          <a:lstStyle>
            <a:lvl1pPr marL="274320" indent="-274320" algn="l" rtl="0" eaLnBrk="1" latinLnBrk="0" hangingPunct="1">
              <a:spcBef>
                <a:spcPts val="580"/>
              </a:spcBef>
              <a:buClr>
                <a:schemeClr val="accent1"/>
              </a:buClr>
              <a:buSzPct val="85000"/>
              <a:buFont typeface="Wingdings 2"/>
              <a:buChar char=""/>
              <a:defRPr kumimoji="0" sz="4000" kern="1200">
                <a:solidFill>
                  <a:schemeClr val="tx1"/>
                </a:solidFill>
                <a:latin typeface="+mn-lt"/>
                <a:ea typeface="+mn-ea"/>
                <a:cs typeface="+mn-cs"/>
              </a:defRPr>
            </a:lvl1pPr>
            <a:lvl2pPr marL="548640" indent="-228600" algn="l" rtl="0" eaLnBrk="1" latinLnBrk="0" hangingPunct="1">
              <a:spcBef>
                <a:spcPts val="370"/>
              </a:spcBef>
              <a:buClr>
                <a:schemeClr val="accent2"/>
              </a:buClr>
              <a:buSzPct val="85000"/>
              <a:buFont typeface="Wingdings 2"/>
              <a:buChar char=""/>
              <a:defRPr kumimoji="0" sz="4000" kern="1200">
                <a:solidFill>
                  <a:schemeClr val="tx1"/>
                </a:solidFill>
                <a:latin typeface="+mn-lt"/>
                <a:ea typeface="+mn-ea"/>
                <a:cs typeface="+mn-cs"/>
              </a:defRPr>
            </a:lvl2pPr>
            <a:lvl3pPr marL="822960" indent="-228600" algn="l" rtl="0" eaLnBrk="1" latinLnBrk="0" hangingPunct="1">
              <a:spcBef>
                <a:spcPts val="370"/>
              </a:spcBef>
              <a:buClr>
                <a:schemeClr val="accent1">
                  <a:tint val="60000"/>
                </a:schemeClr>
              </a:buClr>
              <a:buSzPct val="85000"/>
              <a:buFont typeface="Wingdings 2"/>
              <a:buChar char=""/>
              <a:defRPr kumimoji="0" sz="3600" kern="1200">
                <a:solidFill>
                  <a:schemeClr val="tx1"/>
                </a:solidFill>
                <a:latin typeface="+mn-lt"/>
                <a:ea typeface="+mn-ea"/>
                <a:cs typeface="+mn-cs"/>
              </a:defRPr>
            </a:lvl3pPr>
            <a:lvl4pPr marL="1097280" indent="-228600" algn="l" rtl="0" eaLnBrk="1" latinLnBrk="0" hangingPunct="1">
              <a:spcBef>
                <a:spcPts val="370"/>
              </a:spcBef>
              <a:buClr>
                <a:schemeClr val="accent3"/>
              </a:buClr>
              <a:buSzPct val="80000"/>
              <a:buFont typeface="Wingdings 2"/>
              <a:buChar char=""/>
              <a:defRPr kumimoji="0" sz="3600" kern="1200">
                <a:solidFill>
                  <a:schemeClr val="tx1"/>
                </a:solidFill>
                <a:latin typeface="+mn-lt"/>
                <a:ea typeface="+mn-ea"/>
                <a:cs typeface="+mn-cs"/>
              </a:defRPr>
            </a:lvl4pPr>
            <a:lvl5pPr marL="1371600" indent="-228600" algn="l" rtl="0" eaLnBrk="1" latinLnBrk="0" hangingPunct="1">
              <a:spcBef>
                <a:spcPts val="370"/>
              </a:spcBef>
              <a:buClr>
                <a:schemeClr val="accent3"/>
              </a:buClr>
              <a:buFontTx/>
              <a:buChar char="o"/>
              <a:defRPr kumimoji="0" sz="3600" kern="1200">
                <a:solidFill>
                  <a:schemeClr val="tx1"/>
                </a:solidFill>
                <a:latin typeface="+mn-lt"/>
                <a:ea typeface="+mn-ea"/>
                <a:cs typeface="+mn-cs"/>
              </a:defRPr>
            </a:lvl5pPr>
            <a:lvl6pPr marL="1645920" indent="-228600" algn="l" rtl="0" eaLnBrk="1" latinLnBrk="0" hangingPunct="1">
              <a:spcBef>
                <a:spcPts val="370"/>
              </a:spcBef>
              <a:buClr>
                <a:schemeClr val="accent3"/>
              </a:buClr>
              <a:buChar char="•"/>
              <a:defRPr kumimoji="0" sz="1800" kern="1200" baseline="0">
                <a:solidFill>
                  <a:schemeClr val="tx1"/>
                </a:solidFill>
                <a:latin typeface="+mn-lt"/>
                <a:ea typeface="+mn-ea"/>
                <a:cs typeface="+mn-cs"/>
              </a:defRPr>
            </a:lvl6pPr>
            <a:lvl7pPr marL="1920240" indent="-228600" algn="l" rtl="0" eaLnBrk="1" latinLnBrk="0" hangingPunct="1">
              <a:spcBef>
                <a:spcPts val="370"/>
              </a:spcBef>
              <a:buClr>
                <a:schemeClr val="accent2"/>
              </a:buClr>
              <a:buChar char="•"/>
              <a:defRPr kumimoji="0" sz="1800" kern="1200">
                <a:solidFill>
                  <a:schemeClr val="tx1"/>
                </a:solidFill>
                <a:latin typeface="+mn-lt"/>
                <a:ea typeface="+mn-ea"/>
                <a:cs typeface="+mn-cs"/>
              </a:defRPr>
            </a:lvl7pPr>
            <a:lvl8pPr marL="2194560" indent="-228600" algn="l" rtl="0" eaLnBrk="1" latinLnBrk="0" hangingPunct="1">
              <a:spcBef>
                <a:spcPts val="370"/>
              </a:spcBef>
              <a:buClr>
                <a:schemeClr val="accent1">
                  <a:tint val="60000"/>
                </a:schemeClr>
              </a:buClr>
              <a:buChar char="•"/>
              <a:defRPr kumimoji="0" sz="1800" kern="1200">
                <a:solidFill>
                  <a:schemeClr val="tx1"/>
                </a:solidFill>
                <a:latin typeface="+mn-lt"/>
                <a:ea typeface="+mn-ea"/>
                <a:cs typeface="+mn-cs"/>
              </a:defRPr>
            </a:lvl8pPr>
            <a:lvl9pPr marL="2468880" indent="-228600" algn="l" rtl="0" eaLnBrk="1" latinLnBrk="0" hangingPunct="1">
              <a:spcBef>
                <a:spcPts val="370"/>
              </a:spcBef>
              <a:buClr>
                <a:schemeClr val="accent2">
                  <a:tint val="60000"/>
                </a:schemeClr>
              </a:buClr>
              <a:buChar char="•"/>
              <a:defRPr kumimoji="0" sz="1800" kern="1200">
                <a:solidFill>
                  <a:schemeClr val="tx1"/>
                </a:solidFill>
                <a:latin typeface="+mn-lt"/>
                <a:ea typeface="+mn-ea"/>
                <a:cs typeface="+mn-cs"/>
              </a:defRPr>
            </a:lvl9pPr>
          </a:lstStyle>
          <a:p>
            <a:r>
              <a:rPr lang="en-US" dirty="0" smtClean="0"/>
              <a:t>Create a ghost record (pseudo deleted record) </a:t>
            </a:r>
            <a:r>
              <a:rPr lang="en-US" dirty="0"/>
              <a:t>before insertion as a separate </a:t>
            </a:r>
            <a:r>
              <a:rPr lang="en-US" dirty="0" err="1" smtClean="0"/>
              <a:t>Xct</a:t>
            </a:r>
            <a:r>
              <a:rPr lang="en-US" dirty="0" smtClean="0"/>
              <a:t>.</a:t>
            </a:r>
            <a:endParaRPr lang="en-US" dirty="0"/>
          </a:p>
        </p:txBody>
      </p:sp>
      <p:sp>
        <p:nvSpPr>
          <p:cNvPr id="7" name="Content Placeholder 2"/>
          <p:cNvSpPr txBox="1">
            <a:spLocks/>
          </p:cNvSpPr>
          <p:nvPr/>
        </p:nvSpPr>
        <p:spPr>
          <a:xfrm>
            <a:off x="467544" y="4365104"/>
            <a:ext cx="8507288" cy="792088"/>
          </a:xfrm>
          <a:prstGeom prst="rect">
            <a:avLst/>
          </a:prstGeom>
        </p:spPr>
        <p:txBody>
          <a:bodyPr vert="horz">
            <a:normAutofit/>
          </a:bodyPr>
          <a:lstStyle>
            <a:lvl1pPr marL="274320" indent="-274320" algn="l" rtl="0" eaLnBrk="1" latinLnBrk="0" hangingPunct="1">
              <a:spcBef>
                <a:spcPts val="580"/>
              </a:spcBef>
              <a:buClr>
                <a:schemeClr val="accent1"/>
              </a:buClr>
              <a:buSzPct val="85000"/>
              <a:buFont typeface="Wingdings 2"/>
              <a:buChar char=""/>
              <a:defRPr kumimoji="0" sz="4000" kern="1200">
                <a:solidFill>
                  <a:schemeClr val="tx1"/>
                </a:solidFill>
                <a:latin typeface="+mn-lt"/>
                <a:ea typeface="+mn-ea"/>
                <a:cs typeface="+mn-cs"/>
              </a:defRPr>
            </a:lvl1pPr>
            <a:lvl2pPr marL="548640" indent="-228600" algn="l" rtl="0" eaLnBrk="1" latinLnBrk="0" hangingPunct="1">
              <a:spcBef>
                <a:spcPts val="370"/>
              </a:spcBef>
              <a:buClr>
                <a:schemeClr val="accent2"/>
              </a:buClr>
              <a:buSzPct val="85000"/>
              <a:buFont typeface="Wingdings 2"/>
              <a:buChar char=""/>
              <a:defRPr kumimoji="0" sz="4000" kern="1200">
                <a:solidFill>
                  <a:schemeClr val="tx1"/>
                </a:solidFill>
                <a:latin typeface="+mn-lt"/>
                <a:ea typeface="+mn-ea"/>
                <a:cs typeface="+mn-cs"/>
              </a:defRPr>
            </a:lvl2pPr>
            <a:lvl3pPr marL="822960" indent="-228600" algn="l" rtl="0" eaLnBrk="1" latinLnBrk="0" hangingPunct="1">
              <a:spcBef>
                <a:spcPts val="370"/>
              </a:spcBef>
              <a:buClr>
                <a:schemeClr val="accent1">
                  <a:tint val="60000"/>
                </a:schemeClr>
              </a:buClr>
              <a:buSzPct val="85000"/>
              <a:buFont typeface="Wingdings 2"/>
              <a:buChar char=""/>
              <a:defRPr kumimoji="0" sz="3600" kern="1200">
                <a:solidFill>
                  <a:schemeClr val="tx1"/>
                </a:solidFill>
                <a:latin typeface="+mn-lt"/>
                <a:ea typeface="+mn-ea"/>
                <a:cs typeface="+mn-cs"/>
              </a:defRPr>
            </a:lvl3pPr>
            <a:lvl4pPr marL="1097280" indent="-228600" algn="l" rtl="0" eaLnBrk="1" latinLnBrk="0" hangingPunct="1">
              <a:spcBef>
                <a:spcPts val="370"/>
              </a:spcBef>
              <a:buClr>
                <a:schemeClr val="accent3"/>
              </a:buClr>
              <a:buSzPct val="80000"/>
              <a:buFont typeface="Wingdings 2"/>
              <a:buChar char=""/>
              <a:defRPr kumimoji="0" sz="3600" kern="1200">
                <a:solidFill>
                  <a:schemeClr val="tx1"/>
                </a:solidFill>
                <a:latin typeface="+mn-lt"/>
                <a:ea typeface="+mn-ea"/>
                <a:cs typeface="+mn-cs"/>
              </a:defRPr>
            </a:lvl4pPr>
            <a:lvl5pPr marL="1371600" indent="-228600" algn="l" rtl="0" eaLnBrk="1" latinLnBrk="0" hangingPunct="1">
              <a:spcBef>
                <a:spcPts val="370"/>
              </a:spcBef>
              <a:buClr>
                <a:schemeClr val="accent3"/>
              </a:buClr>
              <a:buFontTx/>
              <a:buChar char="o"/>
              <a:defRPr kumimoji="0" sz="3600" kern="1200">
                <a:solidFill>
                  <a:schemeClr val="tx1"/>
                </a:solidFill>
                <a:latin typeface="+mn-lt"/>
                <a:ea typeface="+mn-ea"/>
                <a:cs typeface="+mn-cs"/>
              </a:defRPr>
            </a:lvl5pPr>
            <a:lvl6pPr marL="1645920" indent="-228600" algn="l" rtl="0" eaLnBrk="1" latinLnBrk="0" hangingPunct="1">
              <a:spcBef>
                <a:spcPts val="370"/>
              </a:spcBef>
              <a:buClr>
                <a:schemeClr val="accent3"/>
              </a:buClr>
              <a:buChar char="•"/>
              <a:defRPr kumimoji="0" sz="1800" kern="1200" baseline="0">
                <a:solidFill>
                  <a:schemeClr val="tx1"/>
                </a:solidFill>
                <a:latin typeface="+mn-lt"/>
                <a:ea typeface="+mn-ea"/>
                <a:cs typeface="+mn-cs"/>
              </a:defRPr>
            </a:lvl6pPr>
            <a:lvl7pPr marL="1920240" indent="-228600" algn="l" rtl="0" eaLnBrk="1" latinLnBrk="0" hangingPunct="1">
              <a:spcBef>
                <a:spcPts val="370"/>
              </a:spcBef>
              <a:buClr>
                <a:schemeClr val="accent2"/>
              </a:buClr>
              <a:buChar char="•"/>
              <a:defRPr kumimoji="0" sz="1800" kern="1200">
                <a:solidFill>
                  <a:schemeClr val="tx1"/>
                </a:solidFill>
                <a:latin typeface="+mn-lt"/>
                <a:ea typeface="+mn-ea"/>
                <a:cs typeface="+mn-cs"/>
              </a:defRPr>
            </a:lvl7pPr>
            <a:lvl8pPr marL="2194560" indent="-228600" algn="l" rtl="0" eaLnBrk="1" latinLnBrk="0" hangingPunct="1">
              <a:spcBef>
                <a:spcPts val="370"/>
              </a:spcBef>
              <a:buClr>
                <a:schemeClr val="accent1">
                  <a:tint val="60000"/>
                </a:schemeClr>
              </a:buClr>
              <a:buChar char="•"/>
              <a:defRPr kumimoji="0" sz="1800" kern="1200">
                <a:solidFill>
                  <a:schemeClr val="tx1"/>
                </a:solidFill>
                <a:latin typeface="+mn-lt"/>
                <a:ea typeface="+mn-ea"/>
                <a:cs typeface="+mn-cs"/>
              </a:defRPr>
            </a:lvl8pPr>
            <a:lvl9pPr marL="2468880" indent="-228600" algn="l" rtl="0" eaLnBrk="1" latinLnBrk="0" hangingPunct="1">
              <a:spcBef>
                <a:spcPts val="370"/>
              </a:spcBef>
              <a:buClr>
                <a:schemeClr val="accent2">
                  <a:tint val="60000"/>
                </a:schemeClr>
              </a:buClr>
              <a:buChar char="•"/>
              <a:defRPr kumimoji="0" sz="1800" kern="1200">
                <a:solidFill>
                  <a:schemeClr val="tx1"/>
                </a:solidFill>
                <a:latin typeface="+mn-lt"/>
                <a:ea typeface="+mn-ea"/>
                <a:cs typeface="+mn-cs"/>
              </a:defRPr>
            </a:lvl9pPr>
          </a:lstStyle>
          <a:p>
            <a:r>
              <a:rPr lang="en-US" dirty="0" smtClean="0"/>
              <a:t>Use Fence Keys to lock on page boundary</a:t>
            </a:r>
          </a:p>
        </p:txBody>
      </p:sp>
      <p:pic>
        <p:nvPicPr>
          <p:cNvPr id="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76975" y="1700808"/>
            <a:ext cx="3651009" cy="26938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Rectangle 4"/>
          <p:cNvSpPr/>
          <p:nvPr/>
        </p:nvSpPr>
        <p:spPr>
          <a:xfrm>
            <a:off x="5364088" y="1760230"/>
            <a:ext cx="648072" cy="372626"/>
          </a:xfrm>
          <a:prstGeom prst="rect">
            <a:avLst/>
          </a:prstGeom>
          <a:no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4640064" y="3488422"/>
            <a:ext cx="648072" cy="372626"/>
          </a:xfrm>
          <a:prstGeom prst="rect">
            <a:avLst/>
          </a:prstGeom>
          <a:no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6084168" y="2868230"/>
            <a:ext cx="2520280" cy="1208842"/>
          </a:xfrm>
          <a:prstGeom prst="rect">
            <a:avLst/>
          </a:prstGeom>
          <a:no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0" name="Straight Connector 9"/>
          <p:cNvCxnSpPr>
            <a:stCxn id="5" idx="2"/>
            <a:endCxn id="16" idx="0"/>
          </p:cNvCxnSpPr>
          <p:nvPr/>
        </p:nvCxnSpPr>
        <p:spPr>
          <a:xfrm flipH="1">
            <a:off x="4964100" y="2132856"/>
            <a:ext cx="724024" cy="1355566"/>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a:stCxn id="5" idx="2"/>
            <a:endCxn id="17" idx="0"/>
          </p:cNvCxnSpPr>
          <p:nvPr/>
        </p:nvCxnSpPr>
        <p:spPr>
          <a:xfrm>
            <a:off x="5688124" y="2132856"/>
            <a:ext cx="1656184" cy="735374"/>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22" name="Rectangle 21"/>
          <p:cNvSpPr/>
          <p:nvPr/>
        </p:nvSpPr>
        <p:spPr>
          <a:xfrm>
            <a:off x="6300192" y="2841838"/>
            <a:ext cx="432048" cy="1208842"/>
          </a:xfrm>
          <a:prstGeom prst="rect">
            <a:avLst/>
          </a:prstGeom>
          <a:noFill/>
          <a:ln w="25400">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err="1" smtClean="0">
                <a:solidFill>
                  <a:schemeClr val="tx1"/>
                </a:solidFill>
              </a:rPr>
              <a:t>EA</a:t>
            </a:r>
            <a:endParaRPr lang="en-US" sz="3600" dirty="0">
              <a:solidFill>
                <a:schemeClr val="tx1"/>
              </a:solidFill>
            </a:endParaRPr>
          </a:p>
        </p:txBody>
      </p:sp>
      <p:sp>
        <p:nvSpPr>
          <p:cNvPr id="23" name="Rectangle 22"/>
          <p:cNvSpPr/>
          <p:nvPr/>
        </p:nvSpPr>
        <p:spPr>
          <a:xfrm>
            <a:off x="6876256" y="2852936"/>
            <a:ext cx="432048" cy="1208842"/>
          </a:xfrm>
          <a:prstGeom prst="rect">
            <a:avLst/>
          </a:prstGeom>
          <a:noFill/>
          <a:ln w="25400">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err="1" smtClean="0">
                <a:solidFill>
                  <a:schemeClr val="tx1"/>
                </a:solidFill>
              </a:rPr>
              <a:t>EB</a:t>
            </a:r>
            <a:endParaRPr lang="en-US" sz="3600" dirty="0">
              <a:solidFill>
                <a:schemeClr val="tx1"/>
              </a:solidFill>
            </a:endParaRPr>
          </a:p>
        </p:txBody>
      </p:sp>
      <p:sp>
        <p:nvSpPr>
          <p:cNvPr id="24" name="Rectangle 23"/>
          <p:cNvSpPr/>
          <p:nvPr/>
        </p:nvSpPr>
        <p:spPr>
          <a:xfrm>
            <a:off x="7452320" y="2852936"/>
            <a:ext cx="432048" cy="1208842"/>
          </a:xfrm>
          <a:prstGeom prst="rect">
            <a:avLst/>
          </a:prstGeom>
          <a:noFill/>
          <a:ln w="25400">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smtClean="0">
                <a:solidFill>
                  <a:schemeClr val="tx1"/>
                </a:solidFill>
              </a:rPr>
              <a:t>…</a:t>
            </a:r>
            <a:endParaRPr lang="en-US" sz="3600" dirty="0">
              <a:solidFill>
                <a:schemeClr val="tx1"/>
              </a:solidFill>
            </a:endParaRPr>
          </a:p>
        </p:txBody>
      </p:sp>
      <p:sp>
        <p:nvSpPr>
          <p:cNvPr id="25" name="Rectangle 24"/>
          <p:cNvSpPr/>
          <p:nvPr/>
        </p:nvSpPr>
        <p:spPr>
          <a:xfrm>
            <a:off x="8028384" y="2852936"/>
            <a:ext cx="432048" cy="1208842"/>
          </a:xfrm>
          <a:prstGeom prst="rect">
            <a:avLst/>
          </a:prstGeom>
          <a:noFill/>
          <a:ln w="25400">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err="1" smtClean="0">
                <a:solidFill>
                  <a:schemeClr val="tx1"/>
                </a:solidFill>
              </a:rPr>
              <a:t>E</a:t>
            </a:r>
            <a:r>
              <a:rPr lang="en-US" sz="3600" dirty="0" err="1">
                <a:solidFill>
                  <a:schemeClr val="tx1"/>
                </a:solidFill>
              </a:rPr>
              <a:t>Z</a:t>
            </a:r>
            <a:endParaRPr lang="en-US" sz="3600" dirty="0">
              <a:solidFill>
                <a:schemeClr val="tx1"/>
              </a:solidFill>
            </a:endParaRPr>
          </a:p>
        </p:txBody>
      </p:sp>
      <p:sp>
        <p:nvSpPr>
          <p:cNvPr id="27" name="Rectangle 26"/>
          <p:cNvSpPr/>
          <p:nvPr/>
        </p:nvSpPr>
        <p:spPr>
          <a:xfrm>
            <a:off x="4463988" y="3068960"/>
            <a:ext cx="396044" cy="452021"/>
          </a:xfrm>
          <a:prstGeom prst="rect">
            <a:avLst/>
          </a:prstGeom>
          <a:no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rgbClr val="FF0000"/>
                </a:solidFill>
              </a:rPr>
              <a:t>D</a:t>
            </a:r>
          </a:p>
        </p:txBody>
      </p:sp>
      <p:sp>
        <p:nvSpPr>
          <p:cNvPr id="28" name="Rectangle 27"/>
          <p:cNvSpPr/>
          <p:nvPr/>
        </p:nvSpPr>
        <p:spPr>
          <a:xfrm>
            <a:off x="5076056" y="3068960"/>
            <a:ext cx="396044" cy="452021"/>
          </a:xfrm>
          <a:prstGeom prst="rect">
            <a:avLst/>
          </a:prstGeom>
          <a:no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smtClean="0">
                <a:solidFill>
                  <a:srgbClr val="FF0000"/>
                </a:solidFill>
              </a:rPr>
              <a:t>E</a:t>
            </a:r>
            <a:endParaRPr lang="en-US" sz="2800" dirty="0">
              <a:solidFill>
                <a:srgbClr val="FF0000"/>
              </a:solidFill>
            </a:endParaRPr>
          </a:p>
        </p:txBody>
      </p:sp>
      <p:sp>
        <p:nvSpPr>
          <p:cNvPr id="29" name="Rectangle 28"/>
          <p:cNvSpPr/>
          <p:nvPr/>
        </p:nvSpPr>
        <p:spPr>
          <a:xfrm>
            <a:off x="5868144" y="2420888"/>
            <a:ext cx="396044" cy="452021"/>
          </a:xfrm>
          <a:prstGeom prst="rect">
            <a:avLst/>
          </a:prstGeom>
          <a:no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smtClean="0">
                <a:solidFill>
                  <a:srgbClr val="FF0000"/>
                </a:solidFill>
              </a:rPr>
              <a:t>E</a:t>
            </a:r>
            <a:endParaRPr lang="en-US" sz="2800" dirty="0">
              <a:solidFill>
                <a:srgbClr val="FF0000"/>
              </a:solidFill>
            </a:endParaRPr>
          </a:p>
        </p:txBody>
      </p:sp>
      <p:sp>
        <p:nvSpPr>
          <p:cNvPr id="30" name="Rectangle 29"/>
          <p:cNvSpPr/>
          <p:nvPr/>
        </p:nvSpPr>
        <p:spPr>
          <a:xfrm>
            <a:off x="8280412" y="2420888"/>
            <a:ext cx="396044" cy="452021"/>
          </a:xfrm>
          <a:prstGeom prst="rect">
            <a:avLst/>
          </a:prstGeom>
          <a:no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smtClean="0">
                <a:solidFill>
                  <a:srgbClr val="FF0000"/>
                </a:solidFill>
              </a:rPr>
              <a:t>F</a:t>
            </a:r>
            <a:endParaRPr lang="en-US" sz="2800" dirty="0">
              <a:solidFill>
                <a:srgbClr val="FF0000"/>
              </a:solidFill>
            </a:endParaRPr>
          </a:p>
        </p:txBody>
      </p:sp>
      <p:sp>
        <p:nvSpPr>
          <p:cNvPr id="32" name="Rectangle 31"/>
          <p:cNvSpPr/>
          <p:nvPr/>
        </p:nvSpPr>
        <p:spPr>
          <a:xfrm>
            <a:off x="6884640" y="1772434"/>
            <a:ext cx="1719808" cy="452021"/>
          </a:xfrm>
          <a:prstGeom prst="rect">
            <a:avLst/>
          </a:prstGeom>
          <a:no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u="sng" dirty="0" smtClean="0">
                <a:solidFill>
                  <a:schemeClr val="tx1"/>
                </a:solidFill>
              </a:rPr>
              <a:t>Fence Keys</a:t>
            </a:r>
            <a:endParaRPr lang="en-US" sz="2800" u="sng" dirty="0">
              <a:solidFill>
                <a:schemeClr val="tx1"/>
              </a:solidFill>
            </a:endParaRPr>
          </a:p>
        </p:txBody>
      </p:sp>
      <p:cxnSp>
        <p:nvCxnSpPr>
          <p:cNvPr id="34" name="Straight Arrow Connector 33"/>
          <p:cNvCxnSpPr/>
          <p:nvPr/>
        </p:nvCxnSpPr>
        <p:spPr>
          <a:xfrm flipV="1">
            <a:off x="6084168" y="2224455"/>
            <a:ext cx="1008112" cy="276088"/>
          </a:xfrm>
          <a:prstGeom prst="straightConnector1">
            <a:avLst/>
          </a:prstGeom>
          <a:ln w="19050">
            <a:solidFill>
              <a:schemeClr val="tx1"/>
            </a:solidFill>
            <a:prstDash val="sysDash"/>
            <a:tailEnd type="none"/>
          </a:ln>
        </p:spPr>
        <p:style>
          <a:lnRef idx="1">
            <a:schemeClr val="accent1"/>
          </a:lnRef>
          <a:fillRef idx="0">
            <a:schemeClr val="accent1"/>
          </a:fillRef>
          <a:effectRef idx="0">
            <a:schemeClr val="accent1"/>
          </a:effectRef>
          <a:fontRef idx="minor">
            <a:schemeClr val="tx1"/>
          </a:fontRef>
        </p:style>
      </p:cxnSp>
      <p:cxnSp>
        <p:nvCxnSpPr>
          <p:cNvPr id="35" name="Straight Arrow Connector 34"/>
          <p:cNvCxnSpPr>
            <a:stCxn id="30" idx="0"/>
          </p:cNvCxnSpPr>
          <p:nvPr/>
        </p:nvCxnSpPr>
        <p:spPr>
          <a:xfrm flipH="1" flipV="1">
            <a:off x="8172400" y="2224455"/>
            <a:ext cx="306034" cy="196433"/>
          </a:xfrm>
          <a:prstGeom prst="straightConnector1">
            <a:avLst/>
          </a:prstGeom>
          <a:ln w="19050">
            <a:solidFill>
              <a:schemeClr val="tx1"/>
            </a:solidFill>
            <a:prstDash val="sysDash"/>
            <a:tailEnd type="none"/>
          </a:ln>
        </p:spPr>
        <p:style>
          <a:lnRef idx="1">
            <a:schemeClr val="accent1"/>
          </a:lnRef>
          <a:fillRef idx="0">
            <a:schemeClr val="accent1"/>
          </a:fillRef>
          <a:effectRef idx="0">
            <a:schemeClr val="accent1"/>
          </a:effectRef>
          <a:fontRef idx="minor">
            <a:schemeClr val="tx1"/>
          </a:fontRef>
        </p:style>
      </p:cxnSp>
      <p:sp>
        <p:nvSpPr>
          <p:cNvPr id="37" name="Right Brace 36"/>
          <p:cNvSpPr/>
          <p:nvPr/>
        </p:nvSpPr>
        <p:spPr>
          <a:xfrm rot="5400000">
            <a:off x="6144468" y="4065364"/>
            <a:ext cx="180020" cy="275444"/>
          </a:xfrm>
          <a:prstGeom prst="rightBrace">
            <a:avLst>
              <a:gd name="adj1" fmla="val 68299"/>
              <a:gd name="adj2" fmla="val 50000"/>
            </a:avLst>
          </a:prstGeom>
          <a:ln w="285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39" name="Curved Connector 38"/>
          <p:cNvCxnSpPr>
            <a:stCxn id="37" idx="1"/>
            <a:endCxn id="29" idx="1"/>
          </p:cNvCxnSpPr>
          <p:nvPr/>
        </p:nvCxnSpPr>
        <p:spPr>
          <a:xfrm rot="16200000" flipV="1">
            <a:off x="5228213" y="3286831"/>
            <a:ext cx="1646197" cy="366334"/>
          </a:xfrm>
          <a:prstGeom prst="curvedConnector4">
            <a:avLst>
              <a:gd name="adj1" fmla="val -10842"/>
              <a:gd name="adj2" fmla="val 165869"/>
            </a:avLst>
          </a:prstGeom>
          <a:ln w="22225">
            <a:solidFill>
              <a:srgbClr val="0070C0"/>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a:xfrm flipH="1">
            <a:off x="4964100" y="2132856"/>
            <a:ext cx="691964" cy="288032"/>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7" name="Straight Connector 46"/>
          <p:cNvCxnSpPr/>
          <p:nvPr/>
        </p:nvCxnSpPr>
        <p:spPr>
          <a:xfrm>
            <a:off x="5696012" y="2132856"/>
            <a:ext cx="538466" cy="17989"/>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8288538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2. Intent Lock</a:t>
            </a: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855603" y="1700808"/>
            <a:ext cx="4052634" cy="3240360"/>
          </a:xfrm>
          <a:prstGeom prst="rect">
            <a:avLst/>
          </a:prstGeom>
        </p:spPr>
      </p:pic>
      <p:sp>
        <p:nvSpPr>
          <p:cNvPr id="5" name="Content Placeholder 2"/>
          <p:cNvSpPr>
            <a:spLocks noGrp="1"/>
          </p:cNvSpPr>
          <p:nvPr>
            <p:ph sz="quarter" idx="1"/>
          </p:nvPr>
        </p:nvSpPr>
        <p:spPr>
          <a:xfrm>
            <a:off x="457200" y="1412776"/>
            <a:ext cx="4474840" cy="5256584"/>
          </a:xfrm>
        </p:spPr>
        <p:txBody>
          <a:bodyPr/>
          <a:lstStyle/>
          <a:p>
            <a:r>
              <a:rPr lang="en-US" dirty="0" smtClean="0"/>
              <a:t>Coarse level locking (e.g., table, database)</a:t>
            </a:r>
          </a:p>
          <a:p>
            <a:r>
              <a:rPr lang="en-US" dirty="0" smtClean="0"/>
              <a:t>Intent Lock (IS/IX) and Absolute Lock (X/S/SIX)</a:t>
            </a:r>
          </a:p>
          <a:p>
            <a:r>
              <a:rPr lang="en-US" dirty="0" smtClean="0"/>
              <a:t>Saves overhead for large scan/write transactions</a:t>
            </a:r>
          </a:p>
        </p:txBody>
      </p:sp>
      <p:sp>
        <p:nvSpPr>
          <p:cNvPr id="6" name="Rectangle 5"/>
          <p:cNvSpPr/>
          <p:nvPr/>
        </p:nvSpPr>
        <p:spPr>
          <a:xfrm>
            <a:off x="3131840" y="5949280"/>
            <a:ext cx="3437159" cy="461665"/>
          </a:xfrm>
          <a:prstGeom prst="rect">
            <a:avLst/>
          </a:prstGeom>
        </p:spPr>
        <p:txBody>
          <a:bodyPr wrap="none">
            <a:spAutoFit/>
          </a:bodyPr>
          <a:lstStyle/>
          <a:p>
            <a:r>
              <a:rPr lang="en-US" sz="2400" dirty="0" smtClean="0"/>
              <a:t>(just one absolute lock)</a:t>
            </a:r>
            <a:endParaRPr lang="en-US" sz="2400" dirty="0"/>
          </a:p>
        </p:txBody>
      </p:sp>
      <p:sp>
        <p:nvSpPr>
          <p:cNvPr id="7" name="Rectangle 6"/>
          <p:cNvSpPr/>
          <p:nvPr/>
        </p:nvSpPr>
        <p:spPr>
          <a:xfrm>
            <a:off x="4716016" y="3429000"/>
            <a:ext cx="4192221" cy="1152128"/>
          </a:xfrm>
          <a:prstGeom prst="rect">
            <a:avLst/>
          </a:prstGeom>
          <a:noFill/>
          <a:ln w="25400">
            <a:solidFill>
              <a:srgbClr val="FFC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p:cNvSpPr/>
          <p:nvPr/>
        </p:nvSpPr>
        <p:spPr>
          <a:xfrm>
            <a:off x="4572000" y="1324610"/>
            <a:ext cx="1313180" cy="369332"/>
          </a:xfrm>
          <a:prstGeom prst="rect">
            <a:avLst/>
          </a:prstGeom>
        </p:spPr>
        <p:txBody>
          <a:bodyPr wrap="none">
            <a:spAutoFit/>
          </a:bodyPr>
          <a:lstStyle/>
          <a:p>
            <a:r>
              <a:rPr lang="en-US" dirty="0" smtClean="0"/>
              <a:t>[Gray </a:t>
            </a:r>
            <a:r>
              <a:rPr lang="en-US" dirty="0"/>
              <a:t>et al]</a:t>
            </a:r>
          </a:p>
        </p:txBody>
      </p:sp>
    </p:spTree>
    <p:extLst>
      <p:ext uri="{BB962C8B-B14F-4D97-AF65-F5344CB8AC3E}">
        <p14:creationId xmlns:p14="http://schemas.microsoft.com/office/powerpoint/2010/main" val="322823926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00398"/>
            <a:ext cx="8363272" cy="868362"/>
          </a:xfrm>
        </p:spPr>
        <p:txBody>
          <a:bodyPr/>
          <a:lstStyle/>
          <a:p>
            <a:r>
              <a:rPr lang="en-US" sz="4400" dirty="0" smtClean="0"/>
              <a:t>Intent Lock: Physical Contention</a:t>
            </a:r>
            <a:endParaRPr lang="en-US" sz="4400" dirty="0"/>
          </a:p>
        </p:txBody>
      </p:sp>
      <p:sp>
        <p:nvSpPr>
          <p:cNvPr id="4" name="Rectangle 3"/>
          <p:cNvSpPr/>
          <p:nvPr/>
        </p:nvSpPr>
        <p:spPr>
          <a:xfrm>
            <a:off x="971600" y="4673004"/>
            <a:ext cx="1080120" cy="57606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smtClean="0"/>
              <a:t>Key-A</a:t>
            </a:r>
            <a:endParaRPr lang="en-US" sz="2800" dirty="0"/>
          </a:p>
        </p:txBody>
      </p:sp>
      <p:sp>
        <p:nvSpPr>
          <p:cNvPr id="5" name="Rectangle 4"/>
          <p:cNvSpPr/>
          <p:nvPr/>
        </p:nvSpPr>
        <p:spPr>
          <a:xfrm>
            <a:off x="971600" y="5472608"/>
            <a:ext cx="1080120" cy="57606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smtClean="0"/>
              <a:t>Key-B</a:t>
            </a:r>
            <a:endParaRPr lang="en-US" sz="2800" dirty="0"/>
          </a:p>
        </p:txBody>
      </p:sp>
      <p:sp>
        <p:nvSpPr>
          <p:cNvPr id="6" name="Rectangle 5"/>
          <p:cNvSpPr/>
          <p:nvPr/>
        </p:nvSpPr>
        <p:spPr>
          <a:xfrm>
            <a:off x="683568" y="4248472"/>
            <a:ext cx="1728192" cy="2088232"/>
          </a:xfrm>
          <a:prstGeom prst="rect">
            <a:avLst/>
          </a:prstGeom>
          <a:noFill/>
          <a:ln w="2540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467544" y="3024336"/>
            <a:ext cx="2160240" cy="3456384"/>
          </a:xfrm>
          <a:prstGeom prst="rect">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323528" y="1844824"/>
            <a:ext cx="2448272" cy="4752528"/>
          </a:xfrm>
          <a:prstGeom prst="rect">
            <a:avLst/>
          </a:prstGeom>
          <a:noFill/>
          <a:ln w="254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179512" y="1311151"/>
            <a:ext cx="1763688" cy="461665"/>
          </a:xfrm>
          <a:prstGeom prst="rect">
            <a:avLst/>
          </a:prstGeom>
          <a:noFill/>
        </p:spPr>
        <p:txBody>
          <a:bodyPr wrap="square" rtlCol="0">
            <a:spAutoFit/>
          </a:bodyPr>
          <a:lstStyle/>
          <a:p>
            <a:r>
              <a:rPr lang="en-US" sz="2400" dirty="0" smtClean="0"/>
              <a:t>DB-1</a:t>
            </a:r>
            <a:endParaRPr lang="en-US" sz="2400" dirty="0"/>
          </a:p>
        </p:txBody>
      </p:sp>
      <p:sp>
        <p:nvSpPr>
          <p:cNvPr id="11" name="TextBox 10"/>
          <p:cNvSpPr txBox="1"/>
          <p:nvPr/>
        </p:nvSpPr>
        <p:spPr>
          <a:xfrm>
            <a:off x="395536" y="2535287"/>
            <a:ext cx="1763688" cy="461665"/>
          </a:xfrm>
          <a:prstGeom prst="rect">
            <a:avLst/>
          </a:prstGeom>
          <a:noFill/>
        </p:spPr>
        <p:txBody>
          <a:bodyPr wrap="square" rtlCol="0">
            <a:spAutoFit/>
          </a:bodyPr>
          <a:lstStyle/>
          <a:p>
            <a:r>
              <a:rPr lang="en-US" sz="2400" dirty="0" err="1" smtClean="0"/>
              <a:t>VOL</a:t>
            </a:r>
            <a:r>
              <a:rPr lang="en-US" sz="2400" dirty="0" smtClean="0"/>
              <a:t>-1</a:t>
            </a:r>
            <a:endParaRPr lang="en-US" sz="2400" dirty="0"/>
          </a:p>
        </p:txBody>
      </p:sp>
      <p:sp>
        <p:nvSpPr>
          <p:cNvPr id="12" name="TextBox 11"/>
          <p:cNvSpPr txBox="1"/>
          <p:nvPr/>
        </p:nvSpPr>
        <p:spPr>
          <a:xfrm>
            <a:off x="576064" y="3831431"/>
            <a:ext cx="1763688" cy="461665"/>
          </a:xfrm>
          <a:prstGeom prst="rect">
            <a:avLst/>
          </a:prstGeom>
          <a:noFill/>
        </p:spPr>
        <p:txBody>
          <a:bodyPr wrap="square" rtlCol="0">
            <a:spAutoFit/>
          </a:bodyPr>
          <a:lstStyle/>
          <a:p>
            <a:r>
              <a:rPr lang="en-US" sz="2400" dirty="0" err="1" smtClean="0"/>
              <a:t>IND</a:t>
            </a:r>
            <a:r>
              <a:rPr lang="en-US" sz="2400" dirty="0" smtClean="0"/>
              <a:t>-1</a:t>
            </a:r>
            <a:endParaRPr lang="en-US" sz="2400" dirty="0"/>
          </a:p>
        </p:txBody>
      </p:sp>
      <p:sp>
        <p:nvSpPr>
          <p:cNvPr id="13" name="TextBox 12"/>
          <p:cNvSpPr txBox="1"/>
          <p:nvPr/>
        </p:nvSpPr>
        <p:spPr>
          <a:xfrm>
            <a:off x="3744416" y="1844824"/>
            <a:ext cx="1187624" cy="523220"/>
          </a:xfrm>
          <a:prstGeom prst="rect">
            <a:avLst/>
          </a:prstGeom>
          <a:noFill/>
        </p:spPr>
        <p:txBody>
          <a:bodyPr wrap="square" rtlCol="0">
            <a:spAutoFit/>
          </a:bodyPr>
          <a:lstStyle/>
          <a:p>
            <a:r>
              <a:rPr lang="en-US" sz="2800" dirty="0" smtClean="0"/>
              <a:t>DB-1</a:t>
            </a:r>
            <a:endParaRPr lang="en-US" sz="2800" dirty="0"/>
          </a:p>
        </p:txBody>
      </p:sp>
      <p:sp>
        <p:nvSpPr>
          <p:cNvPr id="14" name="TextBox 13"/>
          <p:cNvSpPr txBox="1"/>
          <p:nvPr/>
        </p:nvSpPr>
        <p:spPr>
          <a:xfrm>
            <a:off x="3744416" y="2833772"/>
            <a:ext cx="1475656" cy="523220"/>
          </a:xfrm>
          <a:prstGeom prst="rect">
            <a:avLst/>
          </a:prstGeom>
          <a:noFill/>
        </p:spPr>
        <p:txBody>
          <a:bodyPr wrap="square" rtlCol="0">
            <a:spAutoFit/>
          </a:bodyPr>
          <a:lstStyle/>
          <a:p>
            <a:r>
              <a:rPr lang="en-US" sz="2800" dirty="0" err="1" smtClean="0"/>
              <a:t>VOL</a:t>
            </a:r>
            <a:r>
              <a:rPr lang="en-US" sz="2800" dirty="0" smtClean="0"/>
              <a:t>-1</a:t>
            </a:r>
            <a:endParaRPr lang="en-US" sz="2800" dirty="0"/>
          </a:p>
        </p:txBody>
      </p:sp>
      <p:sp>
        <p:nvSpPr>
          <p:cNvPr id="15" name="TextBox 14"/>
          <p:cNvSpPr txBox="1"/>
          <p:nvPr/>
        </p:nvSpPr>
        <p:spPr>
          <a:xfrm>
            <a:off x="3744416" y="3913892"/>
            <a:ext cx="1475656" cy="523220"/>
          </a:xfrm>
          <a:prstGeom prst="rect">
            <a:avLst/>
          </a:prstGeom>
          <a:noFill/>
        </p:spPr>
        <p:txBody>
          <a:bodyPr wrap="square" rtlCol="0">
            <a:spAutoFit/>
          </a:bodyPr>
          <a:lstStyle/>
          <a:p>
            <a:r>
              <a:rPr lang="en-US" sz="2800" dirty="0" err="1" smtClean="0"/>
              <a:t>IND</a:t>
            </a:r>
            <a:r>
              <a:rPr lang="en-US" sz="2800" dirty="0" smtClean="0"/>
              <a:t>-1</a:t>
            </a:r>
            <a:endParaRPr lang="en-US" sz="2800" dirty="0"/>
          </a:p>
        </p:txBody>
      </p:sp>
      <p:sp>
        <p:nvSpPr>
          <p:cNvPr id="16" name="TextBox 15"/>
          <p:cNvSpPr txBox="1"/>
          <p:nvPr/>
        </p:nvSpPr>
        <p:spPr>
          <a:xfrm>
            <a:off x="3744416" y="4849996"/>
            <a:ext cx="1475656" cy="523220"/>
          </a:xfrm>
          <a:prstGeom prst="rect">
            <a:avLst/>
          </a:prstGeom>
          <a:noFill/>
        </p:spPr>
        <p:txBody>
          <a:bodyPr wrap="square" rtlCol="0">
            <a:spAutoFit/>
          </a:bodyPr>
          <a:lstStyle/>
          <a:p>
            <a:r>
              <a:rPr lang="en-US" sz="2800" dirty="0" smtClean="0"/>
              <a:t>Key-A</a:t>
            </a:r>
            <a:endParaRPr lang="en-US" sz="2800" dirty="0"/>
          </a:p>
        </p:txBody>
      </p:sp>
      <p:sp>
        <p:nvSpPr>
          <p:cNvPr id="17" name="TextBox 16"/>
          <p:cNvSpPr txBox="1"/>
          <p:nvPr/>
        </p:nvSpPr>
        <p:spPr>
          <a:xfrm>
            <a:off x="3744416" y="5714092"/>
            <a:ext cx="1475656" cy="523220"/>
          </a:xfrm>
          <a:prstGeom prst="rect">
            <a:avLst/>
          </a:prstGeom>
          <a:noFill/>
        </p:spPr>
        <p:txBody>
          <a:bodyPr wrap="square" rtlCol="0">
            <a:spAutoFit/>
          </a:bodyPr>
          <a:lstStyle/>
          <a:p>
            <a:r>
              <a:rPr lang="en-US" sz="2800" dirty="0" smtClean="0"/>
              <a:t>Key-B</a:t>
            </a:r>
            <a:endParaRPr lang="en-US" sz="2800" dirty="0"/>
          </a:p>
        </p:txBody>
      </p:sp>
      <p:sp>
        <p:nvSpPr>
          <p:cNvPr id="18" name="Rectangle 17"/>
          <p:cNvSpPr/>
          <p:nvPr/>
        </p:nvSpPr>
        <p:spPr>
          <a:xfrm>
            <a:off x="4932040" y="1753652"/>
            <a:ext cx="2664296" cy="595228"/>
          </a:xfrm>
          <a:prstGeom prst="rect">
            <a:avLst/>
          </a:prstGeom>
          <a:no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p:cNvSpPr txBox="1"/>
          <p:nvPr/>
        </p:nvSpPr>
        <p:spPr>
          <a:xfrm>
            <a:off x="5220072" y="1124744"/>
            <a:ext cx="2627784" cy="523220"/>
          </a:xfrm>
          <a:prstGeom prst="rect">
            <a:avLst/>
          </a:prstGeom>
          <a:noFill/>
        </p:spPr>
        <p:txBody>
          <a:bodyPr wrap="square" rtlCol="0">
            <a:spAutoFit/>
          </a:bodyPr>
          <a:lstStyle/>
          <a:p>
            <a:r>
              <a:rPr lang="en-US" sz="2800" i="1" u="sng" dirty="0" smtClean="0"/>
              <a:t>Lock Queues</a:t>
            </a:r>
            <a:endParaRPr lang="en-US" sz="2800" i="1" u="sng" dirty="0"/>
          </a:p>
        </p:txBody>
      </p:sp>
      <p:sp>
        <p:nvSpPr>
          <p:cNvPr id="20" name="Rectangle 19"/>
          <p:cNvSpPr/>
          <p:nvPr/>
        </p:nvSpPr>
        <p:spPr>
          <a:xfrm>
            <a:off x="4932040" y="2833772"/>
            <a:ext cx="2664296" cy="595228"/>
          </a:xfrm>
          <a:prstGeom prst="rect">
            <a:avLst/>
          </a:prstGeom>
          <a:no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4932040" y="3841884"/>
            <a:ext cx="2664296" cy="595228"/>
          </a:xfrm>
          <a:prstGeom prst="rect">
            <a:avLst/>
          </a:prstGeom>
          <a:no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p:cNvSpPr/>
          <p:nvPr/>
        </p:nvSpPr>
        <p:spPr>
          <a:xfrm>
            <a:off x="4932040" y="4777988"/>
            <a:ext cx="2664296" cy="595228"/>
          </a:xfrm>
          <a:prstGeom prst="rect">
            <a:avLst/>
          </a:prstGeom>
          <a:no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p:cNvSpPr/>
          <p:nvPr/>
        </p:nvSpPr>
        <p:spPr>
          <a:xfrm>
            <a:off x="4932040" y="5714092"/>
            <a:ext cx="2664296" cy="595228"/>
          </a:xfrm>
          <a:prstGeom prst="rect">
            <a:avLst/>
          </a:prstGeom>
          <a:no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4"/>
          <p:cNvGrpSpPr>
            <a:grpSpLocks/>
          </p:cNvGrpSpPr>
          <p:nvPr/>
        </p:nvGrpSpPr>
        <p:grpSpPr bwMode="auto">
          <a:xfrm>
            <a:off x="7618022" y="2106434"/>
            <a:ext cx="428773" cy="435632"/>
            <a:chOff x="2208" y="1920"/>
            <a:chExt cx="1152" cy="1680"/>
          </a:xfrm>
        </p:grpSpPr>
        <p:sp>
          <p:nvSpPr>
            <p:cNvPr id="25" name="Oval 25"/>
            <p:cNvSpPr>
              <a:spLocks noChangeArrowheads="1"/>
            </p:cNvSpPr>
            <p:nvPr/>
          </p:nvSpPr>
          <p:spPr bwMode="auto">
            <a:xfrm>
              <a:off x="2208" y="2448"/>
              <a:ext cx="1152" cy="1152"/>
            </a:xfrm>
            <a:prstGeom prst="ellipse">
              <a:avLst/>
            </a:prstGeom>
            <a:solidFill>
              <a:schemeClr val="tx1"/>
            </a:solid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6" name="Oval 26"/>
            <p:cNvSpPr>
              <a:spLocks noChangeArrowheads="1"/>
            </p:cNvSpPr>
            <p:nvPr/>
          </p:nvSpPr>
          <p:spPr bwMode="auto">
            <a:xfrm>
              <a:off x="2640" y="2688"/>
              <a:ext cx="288" cy="288"/>
            </a:xfrm>
            <a:prstGeom prst="ellipse">
              <a:avLst/>
            </a:prstGeom>
            <a:solidFill>
              <a:schemeClr val="bg1"/>
            </a:solid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7" name="AutoShape 27"/>
            <p:cNvSpPr>
              <a:spLocks noChangeArrowheads="1"/>
            </p:cNvSpPr>
            <p:nvPr/>
          </p:nvSpPr>
          <p:spPr bwMode="auto">
            <a:xfrm flipV="1">
              <a:off x="2616" y="2880"/>
              <a:ext cx="336" cy="432"/>
            </a:xfrm>
            <a:custGeom>
              <a:avLst/>
              <a:gdLst>
                <a:gd name="G0" fmla="+- 5400 0 0"/>
                <a:gd name="G1" fmla="+- 21600 0 5400"/>
                <a:gd name="G2" fmla="*/ 5400 1 2"/>
                <a:gd name="G3" fmla="+- 21600 0 G2"/>
                <a:gd name="G4" fmla="+/ 5400 21600 2"/>
                <a:gd name="G5" fmla="+/ G1 0 2"/>
                <a:gd name="G6" fmla="*/ 21600 21600 5400"/>
                <a:gd name="G7" fmla="*/ G6 1 2"/>
                <a:gd name="G8" fmla="+- 21600 0 G7"/>
                <a:gd name="G9" fmla="*/ 21600 1 2"/>
                <a:gd name="G10" fmla="+- 5400 0 G9"/>
                <a:gd name="G11" fmla="?: G10 G8 0"/>
                <a:gd name="G12" fmla="?: G10 G7 21600"/>
                <a:gd name="T0" fmla="*/ 18900 w 21600"/>
                <a:gd name="T1" fmla="*/ 10800 h 21600"/>
                <a:gd name="T2" fmla="*/ 10800 w 21600"/>
                <a:gd name="T3" fmla="*/ 21600 h 21600"/>
                <a:gd name="T4" fmla="*/ 2700 w 21600"/>
                <a:gd name="T5" fmla="*/ 10800 h 21600"/>
                <a:gd name="T6" fmla="*/ 10800 w 21600"/>
                <a:gd name="T7" fmla="*/ 0 h 21600"/>
                <a:gd name="T8" fmla="*/ 4500 w 21600"/>
                <a:gd name="T9" fmla="*/ 4500 h 21600"/>
                <a:gd name="T10" fmla="*/ 17100 w 21600"/>
                <a:gd name="T11" fmla="*/ 17100 h 21600"/>
              </a:gdLst>
              <a:ahLst/>
              <a:cxnLst>
                <a:cxn ang="0">
                  <a:pos x="T0" y="T1"/>
                </a:cxn>
                <a:cxn ang="0">
                  <a:pos x="T2" y="T3"/>
                </a:cxn>
                <a:cxn ang="0">
                  <a:pos x="T4" y="T5"/>
                </a:cxn>
                <a:cxn ang="0">
                  <a:pos x="T6" y="T7"/>
                </a:cxn>
              </a:cxnLst>
              <a:rect l="T8" t="T9" r="T10" b="T11"/>
              <a:pathLst>
                <a:path w="21600" h="21600">
                  <a:moveTo>
                    <a:pt x="0" y="0"/>
                  </a:moveTo>
                  <a:lnTo>
                    <a:pt x="5400" y="21600"/>
                  </a:lnTo>
                  <a:lnTo>
                    <a:pt x="16200" y="21600"/>
                  </a:lnTo>
                  <a:lnTo>
                    <a:pt x="21600" y="0"/>
                  </a:lnTo>
                  <a:close/>
                </a:path>
              </a:pathLst>
            </a:custGeom>
            <a:solidFill>
              <a:schemeClr val="bg1"/>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8" name="AutoShape 28"/>
            <p:cNvSpPr>
              <a:spLocks noChangeArrowheads="1"/>
            </p:cNvSpPr>
            <p:nvPr/>
          </p:nvSpPr>
          <p:spPr bwMode="auto">
            <a:xfrm>
              <a:off x="2448" y="1920"/>
              <a:ext cx="624" cy="1392"/>
            </a:xfrm>
            <a:custGeom>
              <a:avLst/>
              <a:gdLst>
                <a:gd name="G0" fmla="+- 5400 0 0"/>
                <a:gd name="G1" fmla="+- 11796480 0 0"/>
                <a:gd name="G2" fmla="+- 0 0 11796480"/>
                <a:gd name="T0" fmla="*/ 0 256 1"/>
                <a:gd name="T1" fmla="*/ 180 256 1"/>
                <a:gd name="G3" fmla="+- 11796480 T0 T1"/>
                <a:gd name="T2" fmla="*/ 0 256 1"/>
                <a:gd name="T3" fmla="*/ 90 256 1"/>
                <a:gd name="G4" fmla="+- 11796480 T2 T3"/>
                <a:gd name="G5" fmla="*/ G4 2 1"/>
                <a:gd name="T4" fmla="*/ 90 256 1"/>
                <a:gd name="T5" fmla="*/ 0 256 1"/>
                <a:gd name="G6" fmla="+- 11796480 T4 T5"/>
                <a:gd name="G7" fmla="*/ G6 2 1"/>
                <a:gd name="G8" fmla="abs 11796480"/>
                <a:gd name="T6" fmla="*/ 0 256 1"/>
                <a:gd name="T7" fmla="*/ 90 256 1"/>
                <a:gd name="G9" fmla="+- G8 T6 T7"/>
                <a:gd name="G10" fmla="?: G9 G7 G5"/>
                <a:gd name="T8" fmla="*/ 0 256 1"/>
                <a:gd name="T9" fmla="*/ 360 256 1"/>
                <a:gd name="G11" fmla="+- G10 T8 T9"/>
                <a:gd name="G12" fmla="?: G10 G11 G10"/>
                <a:gd name="T10" fmla="*/ 0 256 1"/>
                <a:gd name="T11" fmla="*/ 360 256 1"/>
                <a:gd name="G13" fmla="+- G12 T10 T11"/>
                <a:gd name="G14" fmla="?: G12 G13 G12"/>
                <a:gd name="G15" fmla="+- 0 0 G14"/>
                <a:gd name="G16" fmla="+- 10800 0 0"/>
                <a:gd name="G17" fmla="+- 10800 0 5400"/>
                <a:gd name="G18" fmla="*/ 5400 1 2"/>
                <a:gd name="G19" fmla="+- G18 5400 0"/>
                <a:gd name="G20" fmla="cos G19 11796480"/>
                <a:gd name="G21" fmla="sin G19 11796480"/>
                <a:gd name="G22" fmla="+- G20 10800 0"/>
                <a:gd name="G23" fmla="+- G21 10800 0"/>
                <a:gd name="G24" fmla="+- 10800 0 G20"/>
                <a:gd name="G25" fmla="+- 5400 10800 0"/>
                <a:gd name="G26" fmla="?: G9 G17 G25"/>
                <a:gd name="G27" fmla="?: G9 0 21600"/>
                <a:gd name="G28" fmla="cos 10800 11796480"/>
                <a:gd name="G29" fmla="sin 10800 11796480"/>
                <a:gd name="G30" fmla="sin 5400 11796480"/>
                <a:gd name="G31" fmla="+- G28 10800 0"/>
                <a:gd name="G32" fmla="+- G29 10800 0"/>
                <a:gd name="G33" fmla="+- G30 10800 0"/>
                <a:gd name="G34" fmla="?: G4 0 G31"/>
                <a:gd name="G35" fmla="?: 11796480 G34 0"/>
                <a:gd name="G36" fmla="?: G6 G35 G31"/>
                <a:gd name="G37" fmla="+- 21600 0 G36"/>
                <a:gd name="G38" fmla="?: G4 0 G33"/>
                <a:gd name="G39" fmla="?: 11796480 G38 G32"/>
                <a:gd name="G40" fmla="?: G6 G39 0"/>
                <a:gd name="G41" fmla="?: G4 G32 21600"/>
                <a:gd name="G42" fmla="?: G6 G41 G33"/>
                <a:gd name="T12" fmla="*/ 10800 w 21600"/>
                <a:gd name="T13" fmla="*/ 0 h 21600"/>
                <a:gd name="T14" fmla="*/ 2700 w 21600"/>
                <a:gd name="T15" fmla="*/ 10800 h 21600"/>
                <a:gd name="T16" fmla="*/ 10800 w 21600"/>
                <a:gd name="T17" fmla="*/ 5400 h 21600"/>
                <a:gd name="T18" fmla="*/ 18900 w 21600"/>
                <a:gd name="T19" fmla="*/ 10800 h 21600"/>
                <a:gd name="T20" fmla="*/ G36 w 21600"/>
                <a:gd name="T21" fmla="*/ G40 h 21600"/>
                <a:gd name="T22" fmla="*/ G37 w 21600"/>
                <a:gd name="T23" fmla="*/ G42 h 21600"/>
              </a:gdLst>
              <a:ahLst/>
              <a:cxnLst>
                <a:cxn ang="0">
                  <a:pos x="T12" y="T13"/>
                </a:cxn>
                <a:cxn ang="0">
                  <a:pos x="T14" y="T15"/>
                </a:cxn>
                <a:cxn ang="0">
                  <a:pos x="T16" y="T17"/>
                </a:cxn>
                <a:cxn ang="0">
                  <a:pos x="T18" y="T19"/>
                </a:cxn>
              </a:cxnLst>
              <a:rect l="T20" t="T21" r="T22" b="T23"/>
              <a:pathLst>
                <a:path w="21600" h="21600">
                  <a:moveTo>
                    <a:pt x="5400" y="10800"/>
                  </a:moveTo>
                  <a:cubicBezTo>
                    <a:pt x="5400" y="7817"/>
                    <a:pt x="7817" y="5400"/>
                    <a:pt x="10800" y="5400"/>
                  </a:cubicBezTo>
                  <a:cubicBezTo>
                    <a:pt x="13782" y="5399"/>
                    <a:pt x="16199" y="7817"/>
                    <a:pt x="16200" y="10799"/>
                  </a:cubicBezTo>
                  <a:lnTo>
                    <a:pt x="21600" y="10800"/>
                  </a:lnTo>
                  <a:cubicBezTo>
                    <a:pt x="21600" y="4835"/>
                    <a:pt x="16764" y="0"/>
                    <a:pt x="10800" y="0"/>
                  </a:cubicBezTo>
                  <a:cubicBezTo>
                    <a:pt x="4835" y="0"/>
                    <a:pt x="0" y="4835"/>
                    <a:pt x="0" y="10800"/>
                  </a:cubicBezTo>
                  <a:close/>
                </a:path>
              </a:pathLst>
            </a:custGeom>
            <a:solidFill>
              <a:schemeClr val="tx1"/>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3" name="Rounded Rectangle 2"/>
          <p:cNvSpPr/>
          <p:nvPr/>
        </p:nvSpPr>
        <p:spPr>
          <a:xfrm>
            <a:off x="5148064" y="1772816"/>
            <a:ext cx="576064" cy="493255"/>
          </a:xfrm>
          <a:prstGeom prst="roundRect">
            <a:avLst/>
          </a:prstGeom>
          <a:solidFill>
            <a:schemeClr val="accent4">
              <a:lumMod val="20000"/>
              <a:lumOff val="80000"/>
            </a:schemeClr>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smtClean="0">
                <a:solidFill>
                  <a:srgbClr val="0000FF"/>
                </a:solidFill>
              </a:rPr>
              <a:t>IS</a:t>
            </a:r>
            <a:endParaRPr lang="en-US" sz="2800" b="1" dirty="0">
              <a:solidFill>
                <a:srgbClr val="0000FF"/>
              </a:solidFill>
            </a:endParaRPr>
          </a:p>
        </p:txBody>
      </p:sp>
      <p:sp>
        <p:nvSpPr>
          <p:cNvPr id="29" name="Rounded Rectangle 28"/>
          <p:cNvSpPr/>
          <p:nvPr/>
        </p:nvSpPr>
        <p:spPr>
          <a:xfrm>
            <a:off x="5148064" y="2852936"/>
            <a:ext cx="576064" cy="493255"/>
          </a:xfrm>
          <a:prstGeom prst="roundRect">
            <a:avLst/>
          </a:prstGeom>
          <a:solidFill>
            <a:schemeClr val="accent4">
              <a:lumMod val="20000"/>
              <a:lumOff val="80000"/>
            </a:schemeClr>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smtClean="0">
                <a:solidFill>
                  <a:srgbClr val="0000FF"/>
                </a:solidFill>
              </a:rPr>
              <a:t>IS</a:t>
            </a:r>
            <a:endParaRPr lang="en-US" sz="2800" b="1" dirty="0">
              <a:solidFill>
                <a:srgbClr val="0000FF"/>
              </a:solidFill>
            </a:endParaRPr>
          </a:p>
        </p:txBody>
      </p:sp>
      <p:sp>
        <p:nvSpPr>
          <p:cNvPr id="30" name="Rounded Rectangle 29"/>
          <p:cNvSpPr/>
          <p:nvPr/>
        </p:nvSpPr>
        <p:spPr>
          <a:xfrm>
            <a:off x="5148064" y="3861048"/>
            <a:ext cx="576064" cy="493255"/>
          </a:xfrm>
          <a:prstGeom prst="roundRect">
            <a:avLst/>
          </a:prstGeom>
          <a:solidFill>
            <a:schemeClr val="accent4">
              <a:lumMod val="20000"/>
              <a:lumOff val="80000"/>
            </a:schemeClr>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smtClean="0">
                <a:solidFill>
                  <a:srgbClr val="0000FF"/>
                </a:solidFill>
              </a:rPr>
              <a:t>IS</a:t>
            </a:r>
            <a:endParaRPr lang="en-US" sz="2800" b="1" dirty="0">
              <a:solidFill>
                <a:srgbClr val="0000FF"/>
              </a:solidFill>
            </a:endParaRPr>
          </a:p>
        </p:txBody>
      </p:sp>
      <p:sp>
        <p:nvSpPr>
          <p:cNvPr id="31" name="Rounded Rectangle 30"/>
          <p:cNvSpPr/>
          <p:nvPr/>
        </p:nvSpPr>
        <p:spPr>
          <a:xfrm>
            <a:off x="5148064" y="4807953"/>
            <a:ext cx="576064" cy="493255"/>
          </a:xfrm>
          <a:prstGeom prst="roundRect">
            <a:avLst/>
          </a:prstGeom>
          <a:solidFill>
            <a:schemeClr val="accent4">
              <a:lumMod val="20000"/>
              <a:lumOff val="80000"/>
            </a:schemeClr>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smtClean="0">
                <a:solidFill>
                  <a:srgbClr val="0000FF"/>
                </a:solidFill>
              </a:rPr>
              <a:t>S</a:t>
            </a:r>
            <a:endParaRPr lang="en-US" sz="2800" b="1" dirty="0">
              <a:solidFill>
                <a:srgbClr val="0000FF"/>
              </a:solidFill>
            </a:endParaRPr>
          </a:p>
        </p:txBody>
      </p:sp>
      <p:sp>
        <p:nvSpPr>
          <p:cNvPr id="32" name="Rounded Rectangle 31"/>
          <p:cNvSpPr/>
          <p:nvPr/>
        </p:nvSpPr>
        <p:spPr>
          <a:xfrm>
            <a:off x="6444208" y="1772816"/>
            <a:ext cx="648072" cy="493255"/>
          </a:xfrm>
          <a:prstGeom prst="roundRect">
            <a:avLst/>
          </a:prstGeom>
          <a:solidFill>
            <a:schemeClr val="accent4">
              <a:lumMod val="20000"/>
              <a:lumOff val="80000"/>
            </a:schemeClr>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smtClean="0">
                <a:solidFill>
                  <a:srgbClr val="FF0000"/>
                </a:solidFill>
              </a:rPr>
              <a:t>IX</a:t>
            </a:r>
            <a:endParaRPr lang="en-US" sz="2800" b="1" dirty="0">
              <a:solidFill>
                <a:srgbClr val="FF0000"/>
              </a:solidFill>
            </a:endParaRPr>
          </a:p>
        </p:txBody>
      </p:sp>
      <p:sp>
        <p:nvSpPr>
          <p:cNvPr id="33" name="Rounded Rectangle 32"/>
          <p:cNvSpPr/>
          <p:nvPr/>
        </p:nvSpPr>
        <p:spPr>
          <a:xfrm>
            <a:off x="6444208" y="2863737"/>
            <a:ext cx="648072" cy="493255"/>
          </a:xfrm>
          <a:prstGeom prst="roundRect">
            <a:avLst/>
          </a:prstGeom>
          <a:solidFill>
            <a:schemeClr val="accent4">
              <a:lumMod val="20000"/>
              <a:lumOff val="80000"/>
            </a:schemeClr>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smtClean="0">
                <a:solidFill>
                  <a:srgbClr val="FF0000"/>
                </a:solidFill>
              </a:rPr>
              <a:t>IX</a:t>
            </a:r>
            <a:endParaRPr lang="en-US" sz="2800" b="1" dirty="0">
              <a:solidFill>
                <a:srgbClr val="FF0000"/>
              </a:solidFill>
            </a:endParaRPr>
          </a:p>
        </p:txBody>
      </p:sp>
      <p:sp>
        <p:nvSpPr>
          <p:cNvPr id="34" name="Rounded Rectangle 33"/>
          <p:cNvSpPr/>
          <p:nvPr/>
        </p:nvSpPr>
        <p:spPr>
          <a:xfrm>
            <a:off x="6444208" y="3871849"/>
            <a:ext cx="648072" cy="493255"/>
          </a:xfrm>
          <a:prstGeom prst="roundRect">
            <a:avLst/>
          </a:prstGeom>
          <a:solidFill>
            <a:schemeClr val="accent4">
              <a:lumMod val="20000"/>
              <a:lumOff val="80000"/>
            </a:schemeClr>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smtClean="0">
                <a:solidFill>
                  <a:srgbClr val="FF0000"/>
                </a:solidFill>
              </a:rPr>
              <a:t>IX</a:t>
            </a:r>
            <a:endParaRPr lang="en-US" sz="2800" b="1" dirty="0">
              <a:solidFill>
                <a:srgbClr val="FF0000"/>
              </a:solidFill>
            </a:endParaRPr>
          </a:p>
        </p:txBody>
      </p:sp>
      <p:sp>
        <p:nvSpPr>
          <p:cNvPr id="35" name="Rounded Rectangle 34"/>
          <p:cNvSpPr/>
          <p:nvPr/>
        </p:nvSpPr>
        <p:spPr>
          <a:xfrm>
            <a:off x="6516216" y="5744057"/>
            <a:ext cx="558316" cy="493255"/>
          </a:xfrm>
          <a:prstGeom prst="roundRect">
            <a:avLst/>
          </a:prstGeom>
          <a:solidFill>
            <a:schemeClr val="accent4">
              <a:lumMod val="20000"/>
              <a:lumOff val="80000"/>
            </a:schemeClr>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smtClean="0">
                <a:solidFill>
                  <a:srgbClr val="FF0000"/>
                </a:solidFill>
              </a:rPr>
              <a:t>X</a:t>
            </a:r>
            <a:endParaRPr lang="en-US" sz="2800" b="1" dirty="0">
              <a:solidFill>
                <a:srgbClr val="FF0000"/>
              </a:solidFill>
            </a:endParaRPr>
          </a:p>
        </p:txBody>
      </p:sp>
      <p:pic>
        <p:nvPicPr>
          <p:cNvPr id="41" name="Picture 3" descr="C:\Documents and Settings\chippy\Local Settings\Temporary Internet Files\Content.IE5\KC9QD1AF\MM900236357[1].gif"/>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7636520" y="1700808"/>
            <a:ext cx="377317" cy="513794"/>
          </a:xfrm>
          <a:prstGeom prst="rect">
            <a:avLst/>
          </a:prstGeom>
          <a:noFill/>
          <a:extLst>
            <a:ext uri="{909E8E84-426E-40DD-AFC4-6F175D3DCCD1}">
              <a14:hiddenFill xmlns:a14="http://schemas.microsoft.com/office/drawing/2010/main">
                <a:solidFill>
                  <a:srgbClr val="FFFFFF"/>
                </a:solidFill>
              </a14:hiddenFill>
            </a:ext>
          </a:extLst>
        </p:spPr>
      </p:pic>
      <p:pic>
        <p:nvPicPr>
          <p:cNvPr id="42" name="Picture 3" descr="C:\Documents and Settings\chippy\Local Settings\Temporary Internet Files\Content.IE5\KC9QD1AF\MM900236357[1].gif"/>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7858136" y="1939185"/>
            <a:ext cx="377317" cy="513794"/>
          </a:xfrm>
          <a:prstGeom prst="rect">
            <a:avLst/>
          </a:prstGeom>
          <a:noFill/>
          <a:extLst>
            <a:ext uri="{909E8E84-426E-40DD-AFC4-6F175D3DCCD1}">
              <a14:hiddenFill xmlns:a14="http://schemas.microsoft.com/office/drawing/2010/main">
                <a:solidFill>
                  <a:srgbClr val="FFFFFF"/>
                </a:solidFill>
              </a14:hiddenFill>
            </a:ext>
          </a:extLst>
        </p:spPr>
      </p:pic>
      <p:sp>
        <p:nvSpPr>
          <p:cNvPr id="43" name="Rounded Rectangle 42"/>
          <p:cNvSpPr/>
          <p:nvPr/>
        </p:nvSpPr>
        <p:spPr>
          <a:xfrm>
            <a:off x="611560" y="1711609"/>
            <a:ext cx="576064" cy="493255"/>
          </a:xfrm>
          <a:prstGeom prst="roundRect">
            <a:avLst/>
          </a:prstGeom>
          <a:solidFill>
            <a:schemeClr val="accent4">
              <a:lumMod val="20000"/>
              <a:lumOff val="80000"/>
            </a:schemeClr>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smtClean="0">
                <a:solidFill>
                  <a:srgbClr val="0000FF"/>
                </a:solidFill>
              </a:rPr>
              <a:t>IS</a:t>
            </a:r>
            <a:endParaRPr lang="en-US" sz="2800" b="1" dirty="0">
              <a:solidFill>
                <a:srgbClr val="0000FF"/>
              </a:solidFill>
            </a:endParaRPr>
          </a:p>
        </p:txBody>
      </p:sp>
      <p:sp>
        <p:nvSpPr>
          <p:cNvPr id="44" name="Rounded Rectangle 43"/>
          <p:cNvSpPr/>
          <p:nvPr/>
        </p:nvSpPr>
        <p:spPr>
          <a:xfrm>
            <a:off x="611560" y="2852936"/>
            <a:ext cx="576064" cy="493255"/>
          </a:xfrm>
          <a:prstGeom prst="roundRect">
            <a:avLst/>
          </a:prstGeom>
          <a:solidFill>
            <a:schemeClr val="accent4">
              <a:lumMod val="20000"/>
              <a:lumOff val="80000"/>
            </a:schemeClr>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smtClean="0">
                <a:solidFill>
                  <a:srgbClr val="0000FF"/>
                </a:solidFill>
              </a:rPr>
              <a:t>IS</a:t>
            </a:r>
            <a:endParaRPr lang="en-US" sz="2800" b="1" dirty="0">
              <a:solidFill>
                <a:srgbClr val="0000FF"/>
              </a:solidFill>
            </a:endParaRPr>
          </a:p>
        </p:txBody>
      </p:sp>
      <p:sp>
        <p:nvSpPr>
          <p:cNvPr id="45" name="Rounded Rectangle 44"/>
          <p:cNvSpPr/>
          <p:nvPr/>
        </p:nvSpPr>
        <p:spPr>
          <a:xfrm>
            <a:off x="827584" y="4077072"/>
            <a:ext cx="576064" cy="493255"/>
          </a:xfrm>
          <a:prstGeom prst="roundRect">
            <a:avLst/>
          </a:prstGeom>
          <a:solidFill>
            <a:schemeClr val="accent4">
              <a:lumMod val="20000"/>
              <a:lumOff val="80000"/>
            </a:schemeClr>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smtClean="0">
                <a:solidFill>
                  <a:srgbClr val="0000FF"/>
                </a:solidFill>
              </a:rPr>
              <a:t>IS</a:t>
            </a:r>
            <a:endParaRPr lang="en-US" sz="2800" b="1" dirty="0">
              <a:solidFill>
                <a:srgbClr val="0000FF"/>
              </a:solidFill>
            </a:endParaRPr>
          </a:p>
        </p:txBody>
      </p:sp>
      <p:sp>
        <p:nvSpPr>
          <p:cNvPr id="46" name="Rounded Rectangle 45"/>
          <p:cNvSpPr/>
          <p:nvPr/>
        </p:nvSpPr>
        <p:spPr>
          <a:xfrm>
            <a:off x="1979712" y="4725144"/>
            <a:ext cx="576064" cy="493255"/>
          </a:xfrm>
          <a:prstGeom prst="roundRect">
            <a:avLst/>
          </a:prstGeom>
          <a:solidFill>
            <a:schemeClr val="accent4">
              <a:lumMod val="20000"/>
              <a:lumOff val="80000"/>
            </a:schemeClr>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smtClean="0">
                <a:solidFill>
                  <a:srgbClr val="0000FF"/>
                </a:solidFill>
              </a:rPr>
              <a:t>S</a:t>
            </a:r>
            <a:endParaRPr lang="en-US" sz="2800" b="1" dirty="0">
              <a:solidFill>
                <a:srgbClr val="0000FF"/>
              </a:solidFill>
            </a:endParaRPr>
          </a:p>
        </p:txBody>
      </p:sp>
      <p:sp>
        <p:nvSpPr>
          <p:cNvPr id="47" name="Rounded Rectangle 46"/>
          <p:cNvSpPr/>
          <p:nvPr/>
        </p:nvSpPr>
        <p:spPr>
          <a:xfrm>
            <a:off x="1763688" y="1711609"/>
            <a:ext cx="648072" cy="493255"/>
          </a:xfrm>
          <a:prstGeom prst="roundRect">
            <a:avLst/>
          </a:prstGeom>
          <a:solidFill>
            <a:schemeClr val="accent4">
              <a:lumMod val="20000"/>
              <a:lumOff val="80000"/>
            </a:schemeClr>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smtClean="0">
                <a:solidFill>
                  <a:srgbClr val="FF0000"/>
                </a:solidFill>
              </a:rPr>
              <a:t>IX</a:t>
            </a:r>
            <a:endParaRPr lang="en-US" sz="2800" b="1" dirty="0">
              <a:solidFill>
                <a:srgbClr val="FF0000"/>
              </a:solidFill>
            </a:endParaRPr>
          </a:p>
        </p:txBody>
      </p:sp>
      <p:sp>
        <p:nvSpPr>
          <p:cNvPr id="48" name="Rounded Rectangle 47"/>
          <p:cNvSpPr/>
          <p:nvPr/>
        </p:nvSpPr>
        <p:spPr>
          <a:xfrm>
            <a:off x="1763688" y="2852936"/>
            <a:ext cx="648072" cy="493255"/>
          </a:xfrm>
          <a:prstGeom prst="roundRect">
            <a:avLst/>
          </a:prstGeom>
          <a:solidFill>
            <a:schemeClr val="accent4">
              <a:lumMod val="20000"/>
              <a:lumOff val="80000"/>
            </a:schemeClr>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smtClean="0">
                <a:solidFill>
                  <a:srgbClr val="FF0000"/>
                </a:solidFill>
              </a:rPr>
              <a:t>IX</a:t>
            </a:r>
            <a:endParaRPr lang="en-US" sz="2800" b="1" dirty="0">
              <a:solidFill>
                <a:srgbClr val="FF0000"/>
              </a:solidFill>
            </a:endParaRPr>
          </a:p>
        </p:txBody>
      </p:sp>
      <p:sp>
        <p:nvSpPr>
          <p:cNvPr id="49" name="Rounded Rectangle 48"/>
          <p:cNvSpPr/>
          <p:nvPr/>
        </p:nvSpPr>
        <p:spPr>
          <a:xfrm>
            <a:off x="1763688" y="4087873"/>
            <a:ext cx="648072" cy="493255"/>
          </a:xfrm>
          <a:prstGeom prst="roundRect">
            <a:avLst/>
          </a:prstGeom>
          <a:solidFill>
            <a:schemeClr val="accent4">
              <a:lumMod val="20000"/>
              <a:lumOff val="80000"/>
            </a:schemeClr>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smtClean="0">
                <a:solidFill>
                  <a:srgbClr val="FF0000"/>
                </a:solidFill>
              </a:rPr>
              <a:t>IX</a:t>
            </a:r>
            <a:endParaRPr lang="en-US" sz="2800" b="1" dirty="0">
              <a:solidFill>
                <a:srgbClr val="FF0000"/>
              </a:solidFill>
            </a:endParaRPr>
          </a:p>
        </p:txBody>
      </p:sp>
      <p:sp>
        <p:nvSpPr>
          <p:cNvPr id="50" name="Rounded Rectangle 49"/>
          <p:cNvSpPr/>
          <p:nvPr/>
        </p:nvSpPr>
        <p:spPr>
          <a:xfrm>
            <a:off x="1979712" y="5528033"/>
            <a:ext cx="558316" cy="493255"/>
          </a:xfrm>
          <a:prstGeom prst="roundRect">
            <a:avLst/>
          </a:prstGeom>
          <a:solidFill>
            <a:schemeClr val="accent4">
              <a:lumMod val="20000"/>
              <a:lumOff val="80000"/>
            </a:schemeClr>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smtClean="0">
                <a:solidFill>
                  <a:srgbClr val="FF0000"/>
                </a:solidFill>
              </a:rPr>
              <a:t>X</a:t>
            </a:r>
            <a:endParaRPr lang="en-US" sz="2800" b="1" dirty="0">
              <a:solidFill>
                <a:srgbClr val="FF0000"/>
              </a:solidFill>
            </a:endParaRPr>
          </a:p>
        </p:txBody>
      </p:sp>
      <p:grpSp>
        <p:nvGrpSpPr>
          <p:cNvPr id="57" name="Group 24"/>
          <p:cNvGrpSpPr>
            <a:grpSpLocks/>
          </p:cNvGrpSpPr>
          <p:nvPr/>
        </p:nvGrpSpPr>
        <p:grpSpPr bwMode="auto">
          <a:xfrm>
            <a:off x="7668344" y="3137384"/>
            <a:ext cx="428773" cy="435632"/>
            <a:chOff x="2208" y="1920"/>
            <a:chExt cx="1152" cy="1680"/>
          </a:xfrm>
        </p:grpSpPr>
        <p:sp>
          <p:nvSpPr>
            <p:cNvPr id="58" name="Oval 25"/>
            <p:cNvSpPr>
              <a:spLocks noChangeArrowheads="1"/>
            </p:cNvSpPr>
            <p:nvPr/>
          </p:nvSpPr>
          <p:spPr bwMode="auto">
            <a:xfrm>
              <a:off x="2208" y="2448"/>
              <a:ext cx="1152" cy="1152"/>
            </a:xfrm>
            <a:prstGeom prst="ellipse">
              <a:avLst/>
            </a:prstGeom>
            <a:solidFill>
              <a:schemeClr val="tx1"/>
            </a:solid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9" name="Oval 26"/>
            <p:cNvSpPr>
              <a:spLocks noChangeArrowheads="1"/>
            </p:cNvSpPr>
            <p:nvPr/>
          </p:nvSpPr>
          <p:spPr bwMode="auto">
            <a:xfrm>
              <a:off x="2640" y="2688"/>
              <a:ext cx="288" cy="288"/>
            </a:xfrm>
            <a:prstGeom prst="ellipse">
              <a:avLst/>
            </a:prstGeom>
            <a:solidFill>
              <a:schemeClr val="bg1"/>
            </a:solid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0" name="AutoShape 27"/>
            <p:cNvSpPr>
              <a:spLocks noChangeArrowheads="1"/>
            </p:cNvSpPr>
            <p:nvPr/>
          </p:nvSpPr>
          <p:spPr bwMode="auto">
            <a:xfrm flipV="1">
              <a:off x="2616" y="2880"/>
              <a:ext cx="336" cy="432"/>
            </a:xfrm>
            <a:custGeom>
              <a:avLst/>
              <a:gdLst>
                <a:gd name="G0" fmla="+- 5400 0 0"/>
                <a:gd name="G1" fmla="+- 21600 0 5400"/>
                <a:gd name="G2" fmla="*/ 5400 1 2"/>
                <a:gd name="G3" fmla="+- 21600 0 G2"/>
                <a:gd name="G4" fmla="+/ 5400 21600 2"/>
                <a:gd name="G5" fmla="+/ G1 0 2"/>
                <a:gd name="G6" fmla="*/ 21600 21600 5400"/>
                <a:gd name="G7" fmla="*/ G6 1 2"/>
                <a:gd name="G8" fmla="+- 21600 0 G7"/>
                <a:gd name="G9" fmla="*/ 21600 1 2"/>
                <a:gd name="G10" fmla="+- 5400 0 G9"/>
                <a:gd name="G11" fmla="?: G10 G8 0"/>
                <a:gd name="G12" fmla="?: G10 G7 21600"/>
                <a:gd name="T0" fmla="*/ 18900 w 21600"/>
                <a:gd name="T1" fmla="*/ 10800 h 21600"/>
                <a:gd name="T2" fmla="*/ 10800 w 21600"/>
                <a:gd name="T3" fmla="*/ 21600 h 21600"/>
                <a:gd name="T4" fmla="*/ 2700 w 21600"/>
                <a:gd name="T5" fmla="*/ 10800 h 21600"/>
                <a:gd name="T6" fmla="*/ 10800 w 21600"/>
                <a:gd name="T7" fmla="*/ 0 h 21600"/>
                <a:gd name="T8" fmla="*/ 4500 w 21600"/>
                <a:gd name="T9" fmla="*/ 4500 h 21600"/>
                <a:gd name="T10" fmla="*/ 17100 w 21600"/>
                <a:gd name="T11" fmla="*/ 17100 h 21600"/>
              </a:gdLst>
              <a:ahLst/>
              <a:cxnLst>
                <a:cxn ang="0">
                  <a:pos x="T0" y="T1"/>
                </a:cxn>
                <a:cxn ang="0">
                  <a:pos x="T2" y="T3"/>
                </a:cxn>
                <a:cxn ang="0">
                  <a:pos x="T4" y="T5"/>
                </a:cxn>
                <a:cxn ang="0">
                  <a:pos x="T6" y="T7"/>
                </a:cxn>
              </a:cxnLst>
              <a:rect l="T8" t="T9" r="T10" b="T11"/>
              <a:pathLst>
                <a:path w="21600" h="21600">
                  <a:moveTo>
                    <a:pt x="0" y="0"/>
                  </a:moveTo>
                  <a:lnTo>
                    <a:pt x="5400" y="21600"/>
                  </a:lnTo>
                  <a:lnTo>
                    <a:pt x="16200" y="21600"/>
                  </a:lnTo>
                  <a:lnTo>
                    <a:pt x="21600" y="0"/>
                  </a:lnTo>
                  <a:close/>
                </a:path>
              </a:pathLst>
            </a:custGeom>
            <a:solidFill>
              <a:schemeClr val="bg1"/>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1" name="AutoShape 28"/>
            <p:cNvSpPr>
              <a:spLocks noChangeArrowheads="1"/>
            </p:cNvSpPr>
            <p:nvPr/>
          </p:nvSpPr>
          <p:spPr bwMode="auto">
            <a:xfrm>
              <a:off x="2448" y="1920"/>
              <a:ext cx="624" cy="1392"/>
            </a:xfrm>
            <a:custGeom>
              <a:avLst/>
              <a:gdLst>
                <a:gd name="G0" fmla="+- 5400 0 0"/>
                <a:gd name="G1" fmla="+- 11796480 0 0"/>
                <a:gd name="G2" fmla="+- 0 0 11796480"/>
                <a:gd name="T0" fmla="*/ 0 256 1"/>
                <a:gd name="T1" fmla="*/ 180 256 1"/>
                <a:gd name="G3" fmla="+- 11796480 T0 T1"/>
                <a:gd name="T2" fmla="*/ 0 256 1"/>
                <a:gd name="T3" fmla="*/ 90 256 1"/>
                <a:gd name="G4" fmla="+- 11796480 T2 T3"/>
                <a:gd name="G5" fmla="*/ G4 2 1"/>
                <a:gd name="T4" fmla="*/ 90 256 1"/>
                <a:gd name="T5" fmla="*/ 0 256 1"/>
                <a:gd name="G6" fmla="+- 11796480 T4 T5"/>
                <a:gd name="G7" fmla="*/ G6 2 1"/>
                <a:gd name="G8" fmla="abs 11796480"/>
                <a:gd name="T6" fmla="*/ 0 256 1"/>
                <a:gd name="T7" fmla="*/ 90 256 1"/>
                <a:gd name="G9" fmla="+- G8 T6 T7"/>
                <a:gd name="G10" fmla="?: G9 G7 G5"/>
                <a:gd name="T8" fmla="*/ 0 256 1"/>
                <a:gd name="T9" fmla="*/ 360 256 1"/>
                <a:gd name="G11" fmla="+- G10 T8 T9"/>
                <a:gd name="G12" fmla="?: G10 G11 G10"/>
                <a:gd name="T10" fmla="*/ 0 256 1"/>
                <a:gd name="T11" fmla="*/ 360 256 1"/>
                <a:gd name="G13" fmla="+- G12 T10 T11"/>
                <a:gd name="G14" fmla="?: G12 G13 G12"/>
                <a:gd name="G15" fmla="+- 0 0 G14"/>
                <a:gd name="G16" fmla="+- 10800 0 0"/>
                <a:gd name="G17" fmla="+- 10800 0 5400"/>
                <a:gd name="G18" fmla="*/ 5400 1 2"/>
                <a:gd name="G19" fmla="+- G18 5400 0"/>
                <a:gd name="G20" fmla="cos G19 11796480"/>
                <a:gd name="G21" fmla="sin G19 11796480"/>
                <a:gd name="G22" fmla="+- G20 10800 0"/>
                <a:gd name="G23" fmla="+- G21 10800 0"/>
                <a:gd name="G24" fmla="+- 10800 0 G20"/>
                <a:gd name="G25" fmla="+- 5400 10800 0"/>
                <a:gd name="G26" fmla="?: G9 G17 G25"/>
                <a:gd name="G27" fmla="?: G9 0 21600"/>
                <a:gd name="G28" fmla="cos 10800 11796480"/>
                <a:gd name="G29" fmla="sin 10800 11796480"/>
                <a:gd name="G30" fmla="sin 5400 11796480"/>
                <a:gd name="G31" fmla="+- G28 10800 0"/>
                <a:gd name="G32" fmla="+- G29 10800 0"/>
                <a:gd name="G33" fmla="+- G30 10800 0"/>
                <a:gd name="G34" fmla="?: G4 0 G31"/>
                <a:gd name="G35" fmla="?: 11796480 G34 0"/>
                <a:gd name="G36" fmla="?: G6 G35 G31"/>
                <a:gd name="G37" fmla="+- 21600 0 G36"/>
                <a:gd name="G38" fmla="?: G4 0 G33"/>
                <a:gd name="G39" fmla="?: 11796480 G38 G32"/>
                <a:gd name="G40" fmla="?: G6 G39 0"/>
                <a:gd name="G41" fmla="?: G4 G32 21600"/>
                <a:gd name="G42" fmla="?: G6 G41 G33"/>
                <a:gd name="T12" fmla="*/ 10800 w 21600"/>
                <a:gd name="T13" fmla="*/ 0 h 21600"/>
                <a:gd name="T14" fmla="*/ 2700 w 21600"/>
                <a:gd name="T15" fmla="*/ 10800 h 21600"/>
                <a:gd name="T16" fmla="*/ 10800 w 21600"/>
                <a:gd name="T17" fmla="*/ 5400 h 21600"/>
                <a:gd name="T18" fmla="*/ 18900 w 21600"/>
                <a:gd name="T19" fmla="*/ 10800 h 21600"/>
                <a:gd name="T20" fmla="*/ G36 w 21600"/>
                <a:gd name="T21" fmla="*/ G40 h 21600"/>
                <a:gd name="T22" fmla="*/ G37 w 21600"/>
                <a:gd name="T23" fmla="*/ G42 h 21600"/>
              </a:gdLst>
              <a:ahLst/>
              <a:cxnLst>
                <a:cxn ang="0">
                  <a:pos x="T12" y="T13"/>
                </a:cxn>
                <a:cxn ang="0">
                  <a:pos x="T14" y="T15"/>
                </a:cxn>
                <a:cxn ang="0">
                  <a:pos x="T16" y="T17"/>
                </a:cxn>
                <a:cxn ang="0">
                  <a:pos x="T18" y="T19"/>
                </a:cxn>
              </a:cxnLst>
              <a:rect l="T20" t="T21" r="T22" b="T23"/>
              <a:pathLst>
                <a:path w="21600" h="21600">
                  <a:moveTo>
                    <a:pt x="5400" y="10800"/>
                  </a:moveTo>
                  <a:cubicBezTo>
                    <a:pt x="5400" y="7817"/>
                    <a:pt x="7817" y="5400"/>
                    <a:pt x="10800" y="5400"/>
                  </a:cubicBezTo>
                  <a:cubicBezTo>
                    <a:pt x="13782" y="5399"/>
                    <a:pt x="16199" y="7817"/>
                    <a:pt x="16200" y="10799"/>
                  </a:cubicBezTo>
                  <a:lnTo>
                    <a:pt x="21600" y="10800"/>
                  </a:lnTo>
                  <a:cubicBezTo>
                    <a:pt x="21600" y="4835"/>
                    <a:pt x="16764" y="0"/>
                    <a:pt x="10800" y="0"/>
                  </a:cubicBezTo>
                  <a:cubicBezTo>
                    <a:pt x="4835" y="0"/>
                    <a:pt x="0" y="4835"/>
                    <a:pt x="0" y="10800"/>
                  </a:cubicBezTo>
                  <a:close/>
                </a:path>
              </a:pathLst>
            </a:custGeom>
            <a:solidFill>
              <a:schemeClr val="tx1"/>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pic>
        <p:nvPicPr>
          <p:cNvPr id="62" name="Picture 3" descr="C:\Documents and Settings\chippy\Local Settings\Temporary Internet Files\Content.IE5\KC9QD1AF\MM900236357[1].gif"/>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7686842" y="2731758"/>
            <a:ext cx="377317" cy="513794"/>
          </a:xfrm>
          <a:prstGeom prst="rect">
            <a:avLst/>
          </a:prstGeom>
          <a:noFill/>
          <a:extLst>
            <a:ext uri="{909E8E84-426E-40DD-AFC4-6F175D3DCCD1}">
              <a14:hiddenFill xmlns:a14="http://schemas.microsoft.com/office/drawing/2010/main">
                <a:solidFill>
                  <a:srgbClr val="FFFFFF"/>
                </a:solidFill>
              </a14:hiddenFill>
            </a:ext>
          </a:extLst>
        </p:spPr>
      </p:pic>
      <p:pic>
        <p:nvPicPr>
          <p:cNvPr id="63" name="Picture 3" descr="C:\Documents and Settings\chippy\Local Settings\Temporary Internet Files\Content.IE5\KC9QD1AF\MM900236357[1].gif"/>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7908458" y="2970135"/>
            <a:ext cx="377317" cy="513794"/>
          </a:xfrm>
          <a:prstGeom prst="rect">
            <a:avLst/>
          </a:prstGeom>
          <a:noFill/>
          <a:extLst>
            <a:ext uri="{909E8E84-426E-40DD-AFC4-6F175D3DCCD1}">
              <a14:hiddenFill xmlns:a14="http://schemas.microsoft.com/office/drawing/2010/main">
                <a:solidFill>
                  <a:srgbClr val="FFFFFF"/>
                </a:solidFill>
              </a14:hiddenFill>
            </a:ext>
          </a:extLst>
        </p:spPr>
      </p:pic>
      <p:grpSp>
        <p:nvGrpSpPr>
          <p:cNvPr id="64" name="Group 24"/>
          <p:cNvGrpSpPr>
            <a:grpSpLocks/>
          </p:cNvGrpSpPr>
          <p:nvPr/>
        </p:nvGrpSpPr>
        <p:grpSpPr bwMode="auto">
          <a:xfrm>
            <a:off x="7668344" y="4122658"/>
            <a:ext cx="428773" cy="435632"/>
            <a:chOff x="2208" y="1920"/>
            <a:chExt cx="1152" cy="1680"/>
          </a:xfrm>
        </p:grpSpPr>
        <p:sp>
          <p:nvSpPr>
            <p:cNvPr id="65" name="Oval 25"/>
            <p:cNvSpPr>
              <a:spLocks noChangeArrowheads="1"/>
            </p:cNvSpPr>
            <p:nvPr/>
          </p:nvSpPr>
          <p:spPr bwMode="auto">
            <a:xfrm>
              <a:off x="2208" y="2448"/>
              <a:ext cx="1152" cy="1152"/>
            </a:xfrm>
            <a:prstGeom prst="ellipse">
              <a:avLst/>
            </a:prstGeom>
            <a:solidFill>
              <a:schemeClr val="tx1"/>
            </a:solid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6" name="Oval 26"/>
            <p:cNvSpPr>
              <a:spLocks noChangeArrowheads="1"/>
            </p:cNvSpPr>
            <p:nvPr/>
          </p:nvSpPr>
          <p:spPr bwMode="auto">
            <a:xfrm>
              <a:off x="2640" y="2688"/>
              <a:ext cx="288" cy="288"/>
            </a:xfrm>
            <a:prstGeom prst="ellipse">
              <a:avLst/>
            </a:prstGeom>
            <a:solidFill>
              <a:schemeClr val="bg1"/>
            </a:solid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7" name="AutoShape 27"/>
            <p:cNvSpPr>
              <a:spLocks noChangeArrowheads="1"/>
            </p:cNvSpPr>
            <p:nvPr/>
          </p:nvSpPr>
          <p:spPr bwMode="auto">
            <a:xfrm flipV="1">
              <a:off x="2616" y="2880"/>
              <a:ext cx="336" cy="432"/>
            </a:xfrm>
            <a:custGeom>
              <a:avLst/>
              <a:gdLst>
                <a:gd name="G0" fmla="+- 5400 0 0"/>
                <a:gd name="G1" fmla="+- 21600 0 5400"/>
                <a:gd name="G2" fmla="*/ 5400 1 2"/>
                <a:gd name="G3" fmla="+- 21600 0 G2"/>
                <a:gd name="G4" fmla="+/ 5400 21600 2"/>
                <a:gd name="G5" fmla="+/ G1 0 2"/>
                <a:gd name="G6" fmla="*/ 21600 21600 5400"/>
                <a:gd name="G7" fmla="*/ G6 1 2"/>
                <a:gd name="G8" fmla="+- 21600 0 G7"/>
                <a:gd name="G9" fmla="*/ 21600 1 2"/>
                <a:gd name="G10" fmla="+- 5400 0 G9"/>
                <a:gd name="G11" fmla="?: G10 G8 0"/>
                <a:gd name="G12" fmla="?: G10 G7 21600"/>
                <a:gd name="T0" fmla="*/ 18900 w 21600"/>
                <a:gd name="T1" fmla="*/ 10800 h 21600"/>
                <a:gd name="T2" fmla="*/ 10800 w 21600"/>
                <a:gd name="T3" fmla="*/ 21600 h 21600"/>
                <a:gd name="T4" fmla="*/ 2700 w 21600"/>
                <a:gd name="T5" fmla="*/ 10800 h 21600"/>
                <a:gd name="T6" fmla="*/ 10800 w 21600"/>
                <a:gd name="T7" fmla="*/ 0 h 21600"/>
                <a:gd name="T8" fmla="*/ 4500 w 21600"/>
                <a:gd name="T9" fmla="*/ 4500 h 21600"/>
                <a:gd name="T10" fmla="*/ 17100 w 21600"/>
                <a:gd name="T11" fmla="*/ 17100 h 21600"/>
              </a:gdLst>
              <a:ahLst/>
              <a:cxnLst>
                <a:cxn ang="0">
                  <a:pos x="T0" y="T1"/>
                </a:cxn>
                <a:cxn ang="0">
                  <a:pos x="T2" y="T3"/>
                </a:cxn>
                <a:cxn ang="0">
                  <a:pos x="T4" y="T5"/>
                </a:cxn>
                <a:cxn ang="0">
                  <a:pos x="T6" y="T7"/>
                </a:cxn>
              </a:cxnLst>
              <a:rect l="T8" t="T9" r="T10" b="T11"/>
              <a:pathLst>
                <a:path w="21600" h="21600">
                  <a:moveTo>
                    <a:pt x="0" y="0"/>
                  </a:moveTo>
                  <a:lnTo>
                    <a:pt x="5400" y="21600"/>
                  </a:lnTo>
                  <a:lnTo>
                    <a:pt x="16200" y="21600"/>
                  </a:lnTo>
                  <a:lnTo>
                    <a:pt x="21600" y="0"/>
                  </a:lnTo>
                  <a:close/>
                </a:path>
              </a:pathLst>
            </a:custGeom>
            <a:solidFill>
              <a:schemeClr val="bg1"/>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8" name="AutoShape 28"/>
            <p:cNvSpPr>
              <a:spLocks noChangeArrowheads="1"/>
            </p:cNvSpPr>
            <p:nvPr/>
          </p:nvSpPr>
          <p:spPr bwMode="auto">
            <a:xfrm>
              <a:off x="2448" y="1920"/>
              <a:ext cx="624" cy="1392"/>
            </a:xfrm>
            <a:custGeom>
              <a:avLst/>
              <a:gdLst>
                <a:gd name="G0" fmla="+- 5400 0 0"/>
                <a:gd name="G1" fmla="+- 11796480 0 0"/>
                <a:gd name="G2" fmla="+- 0 0 11796480"/>
                <a:gd name="T0" fmla="*/ 0 256 1"/>
                <a:gd name="T1" fmla="*/ 180 256 1"/>
                <a:gd name="G3" fmla="+- 11796480 T0 T1"/>
                <a:gd name="T2" fmla="*/ 0 256 1"/>
                <a:gd name="T3" fmla="*/ 90 256 1"/>
                <a:gd name="G4" fmla="+- 11796480 T2 T3"/>
                <a:gd name="G5" fmla="*/ G4 2 1"/>
                <a:gd name="T4" fmla="*/ 90 256 1"/>
                <a:gd name="T5" fmla="*/ 0 256 1"/>
                <a:gd name="G6" fmla="+- 11796480 T4 T5"/>
                <a:gd name="G7" fmla="*/ G6 2 1"/>
                <a:gd name="G8" fmla="abs 11796480"/>
                <a:gd name="T6" fmla="*/ 0 256 1"/>
                <a:gd name="T7" fmla="*/ 90 256 1"/>
                <a:gd name="G9" fmla="+- G8 T6 T7"/>
                <a:gd name="G10" fmla="?: G9 G7 G5"/>
                <a:gd name="T8" fmla="*/ 0 256 1"/>
                <a:gd name="T9" fmla="*/ 360 256 1"/>
                <a:gd name="G11" fmla="+- G10 T8 T9"/>
                <a:gd name="G12" fmla="?: G10 G11 G10"/>
                <a:gd name="T10" fmla="*/ 0 256 1"/>
                <a:gd name="T11" fmla="*/ 360 256 1"/>
                <a:gd name="G13" fmla="+- G12 T10 T11"/>
                <a:gd name="G14" fmla="?: G12 G13 G12"/>
                <a:gd name="G15" fmla="+- 0 0 G14"/>
                <a:gd name="G16" fmla="+- 10800 0 0"/>
                <a:gd name="G17" fmla="+- 10800 0 5400"/>
                <a:gd name="G18" fmla="*/ 5400 1 2"/>
                <a:gd name="G19" fmla="+- G18 5400 0"/>
                <a:gd name="G20" fmla="cos G19 11796480"/>
                <a:gd name="G21" fmla="sin G19 11796480"/>
                <a:gd name="G22" fmla="+- G20 10800 0"/>
                <a:gd name="G23" fmla="+- G21 10800 0"/>
                <a:gd name="G24" fmla="+- 10800 0 G20"/>
                <a:gd name="G25" fmla="+- 5400 10800 0"/>
                <a:gd name="G26" fmla="?: G9 G17 G25"/>
                <a:gd name="G27" fmla="?: G9 0 21600"/>
                <a:gd name="G28" fmla="cos 10800 11796480"/>
                <a:gd name="G29" fmla="sin 10800 11796480"/>
                <a:gd name="G30" fmla="sin 5400 11796480"/>
                <a:gd name="G31" fmla="+- G28 10800 0"/>
                <a:gd name="G32" fmla="+- G29 10800 0"/>
                <a:gd name="G33" fmla="+- G30 10800 0"/>
                <a:gd name="G34" fmla="?: G4 0 G31"/>
                <a:gd name="G35" fmla="?: 11796480 G34 0"/>
                <a:gd name="G36" fmla="?: G6 G35 G31"/>
                <a:gd name="G37" fmla="+- 21600 0 G36"/>
                <a:gd name="G38" fmla="?: G4 0 G33"/>
                <a:gd name="G39" fmla="?: 11796480 G38 G32"/>
                <a:gd name="G40" fmla="?: G6 G39 0"/>
                <a:gd name="G41" fmla="?: G4 G32 21600"/>
                <a:gd name="G42" fmla="?: G6 G41 G33"/>
                <a:gd name="T12" fmla="*/ 10800 w 21600"/>
                <a:gd name="T13" fmla="*/ 0 h 21600"/>
                <a:gd name="T14" fmla="*/ 2700 w 21600"/>
                <a:gd name="T15" fmla="*/ 10800 h 21600"/>
                <a:gd name="T16" fmla="*/ 10800 w 21600"/>
                <a:gd name="T17" fmla="*/ 5400 h 21600"/>
                <a:gd name="T18" fmla="*/ 18900 w 21600"/>
                <a:gd name="T19" fmla="*/ 10800 h 21600"/>
                <a:gd name="T20" fmla="*/ G36 w 21600"/>
                <a:gd name="T21" fmla="*/ G40 h 21600"/>
                <a:gd name="T22" fmla="*/ G37 w 21600"/>
                <a:gd name="T23" fmla="*/ G42 h 21600"/>
              </a:gdLst>
              <a:ahLst/>
              <a:cxnLst>
                <a:cxn ang="0">
                  <a:pos x="T12" y="T13"/>
                </a:cxn>
                <a:cxn ang="0">
                  <a:pos x="T14" y="T15"/>
                </a:cxn>
                <a:cxn ang="0">
                  <a:pos x="T16" y="T17"/>
                </a:cxn>
                <a:cxn ang="0">
                  <a:pos x="T18" y="T19"/>
                </a:cxn>
              </a:cxnLst>
              <a:rect l="T20" t="T21" r="T22" b="T23"/>
              <a:pathLst>
                <a:path w="21600" h="21600">
                  <a:moveTo>
                    <a:pt x="5400" y="10800"/>
                  </a:moveTo>
                  <a:cubicBezTo>
                    <a:pt x="5400" y="7817"/>
                    <a:pt x="7817" y="5400"/>
                    <a:pt x="10800" y="5400"/>
                  </a:cubicBezTo>
                  <a:cubicBezTo>
                    <a:pt x="13782" y="5399"/>
                    <a:pt x="16199" y="7817"/>
                    <a:pt x="16200" y="10799"/>
                  </a:cubicBezTo>
                  <a:lnTo>
                    <a:pt x="21600" y="10800"/>
                  </a:lnTo>
                  <a:cubicBezTo>
                    <a:pt x="21600" y="4835"/>
                    <a:pt x="16764" y="0"/>
                    <a:pt x="10800" y="0"/>
                  </a:cubicBezTo>
                  <a:cubicBezTo>
                    <a:pt x="4835" y="0"/>
                    <a:pt x="0" y="4835"/>
                    <a:pt x="0" y="10800"/>
                  </a:cubicBezTo>
                  <a:close/>
                </a:path>
              </a:pathLst>
            </a:custGeom>
            <a:solidFill>
              <a:schemeClr val="tx1"/>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pic>
        <p:nvPicPr>
          <p:cNvPr id="69" name="Picture 3" descr="C:\Documents and Settings\chippy\Local Settings\Temporary Internet Files\Content.IE5\KC9QD1AF\MM900236357[1].gif"/>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7686842" y="3717032"/>
            <a:ext cx="377317" cy="513794"/>
          </a:xfrm>
          <a:prstGeom prst="rect">
            <a:avLst/>
          </a:prstGeom>
          <a:noFill/>
          <a:extLst>
            <a:ext uri="{909E8E84-426E-40DD-AFC4-6F175D3DCCD1}">
              <a14:hiddenFill xmlns:a14="http://schemas.microsoft.com/office/drawing/2010/main">
                <a:solidFill>
                  <a:srgbClr val="FFFFFF"/>
                </a:solidFill>
              </a14:hiddenFill>
            </a:ext>
          </a:extLst>
        </p:spPr>
      </p:pic>
      <p:pic>
        <p:nvPicPr>
          <p:cNvPr id="70" name="Picture 3" descr="C:\Documents and Settings\chippy\Local Settings\Temporary Internet Files\Content.IE5\KC9QD1AF\MM900236357[1].gif"/>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7908458" y="3955409"/>
            <a:ext cx="377317" cy="513794"/>
          </a:xfrm>
          <a:prstGeom prst="rect">
            <a:avLst/>
          </a:prstGeom>
          <a:noFill/>
          <a:extLst>
            <a:ext uri="{909E8E84-426E-40DD-AFC4-6F175D3DCCD1}">
              <a14:hiddenFill xmlns:a14="http://schemas.microsoft.com/office/drawing/2010/main">
                <a:solidFill>
                  <a:srgbClr val="FFFFFF"/>
                </a:solidFill>
              </a14:hiddenFill>
            </a:ext>
          </a:extLst>
        </p:spPr>
      </p:pic>
      <p:sp>
        <p:nvSpPr>
          <p:cNvPr id="9" name="Left-Right Arrow 8"/>
          <p:cNvSpPr/>
          <p:nvPr/>
        </p:nvSpPr>
        <p:spPr>
          <a:xfrm>
            <a:off x="2843808" y="3498337"/>
            <a:ext cx="792088" cy="578735"/>
          </a:xfrm>
          <a:prstGeom prst="lef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TextBox 70"/>
          <p:cNvSpPr txBox="1"/>
          <p:nvPr/>
        </p:nvSpPr>
        <p:spPr>
          <a:xfrm>
            <a:off x="1944216" y="1124744"/>
            <a:ext cx="1115616" cy="400110"/>
          </a:xfrm>
          <a:prstGeom prst="rect">
            <a:avLst/>
          </a:prstGeom>
          <a:noFill/>
        </p:spPr>
        <p:txBody>
          <a:bodyPr wrap="square" rtlCol="0">
            <a:spAutoFit/>
          </a:bodyPr>
          <a:lstStyle/>
          <a:p>
            <a:r>
              <a:rPr lang="en-US" sz="2000" dirty="0" smtClean="0">
                <a:solidFill>
                  <a:schemeClr val="tx1">
                    <a:lumMod val="65000"/>
                    <a:lumOff val="35000"/>
                  </a:schemeClr>
                </a:solidFill>
                <a:latin typeface="Times New Roman" pitchFamily="18" charset="0"/>
                <a:cs typeface="Times New Roman" pitchFamily="18" charset="0"/>
              </a:rPr>
              <a:t>Logical</a:t>
            </a:r>
          </a:p>
        </p:txBody>
      </p:sp>
      <p:sp>
        <p:nvSpPr>
          <p:cNvPr id="72" name="TextBox 71"/>
          <p:cNvSpPr txBox="1"/>
          <p:nvPr/>
        </p:nvSpPr>
        <p:spPr>
          <a:xfrm>
            <a:off x="3600400" y="1124744"/>
            <a:ext cx="1115616" cy="400110"/>
          </a:xfrm>
          <a:prstGeom prst="rect">
            <a:avLst/>
          </a:prstGeom>
          <a:noFill/>
        </p:spPr>
        <p:txBody>
          <a:bodyPr wrap="square" rtlCol="0">
            <a:spAutoFit/>
          </a:bodyPr>
          <a:lstStyle/>
          <a:p>
            <a:r>
              <a:rPr lang="en-US" sz="2000" dirty="0" smtClean="0">
                <a:solidFill>
                  <a:schemeClr val="tx1">
                    <a:lumMod val="65000"/>
                    <a:lumOff val="35000"/>
                  </a:schemeClr>
                </a:solidFill>
                <a:latin typeface="Times New Roman" pitchFamily="18" charset="0"/>
                <a:cs typeface="Times New Roman" pitchFamily="18" charset="0"/>
              </a:rPr>
              <a:t>Physical</a:t>
            </a:r>
          </a:p>
        </p:txBody>
      </p:sp>
      <p:cxnSp>
        <p:nvCxnSpPr>
          <p:cNvPr id="74" name="Straight Connector 73"/>
          <p:cNvCxnSpPr/>
          <p:nvPr/>
        </p:nvCxnSpPr>
        <p:spPr>
          <a:xfrm>
            <a:off x="3203848" y="1311151"/>
            <a:ext cx="0" cy="5169569"/>
          </a:xfrm>
          <a:prstGeom prst="line">
            <a:avLst/>
          </a:prstGeom>
          <a:ln w="19050">
            <a:solidFill>
              <a:schemeClr val="tx1"/>
            </a:solidFill>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605800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mph" presetSubtype="0" repeatCount="4000" fill="hold" grpId="0" nodeType="clickEffect">
                                  <p:stCondLst>
                                    <p:cond delay="0"/>
                                  </p:stCondLst>
                                  <p:childTnLst>
                                    <p:animEffect transition="out" filter="fade">
                                      <p:cBhvr>
                                        <p:cTn id="6" dur="500" tmFilter="0, 0; .2, .5; .8, .5; 1, 0"/>
                                        <p:tgtEl>
                                          <p:spTgt spid="32"/>
                                        </p:tgtEl>
                                      </p:cBhvr>
                                    </p:animEffect>
                                    <p:animScale>
                                      <p:cBhvr>
                                        <p:cTn id="7" dur="250" autoRev="1" fill="hold"/>
                                        <p:tgtEl>
                                          <p:spTgt spid="32"/>
                                        </p:tgtEl>
                                      </p:cBhvr>
                                      <p:by x="105000" y="105000"/>
                                    </p:animScale>
                                  </p:childTnLst>
                                </p:cTn>
                              </p:par>
                              <p:par>
                                <p:cTn id="8" presetID="26" presetClass="emph" presetSubtype="0" repeatCount="4000" fill="hold" grpId="0" nodeType="withEffect">
                                  <p:stCondLst>
                                    <p:cond delay="0"/>
                                  </p:stCondLst>
                                  <p:childTnLst>
                                    <p:animEffect transition="out" filter="fade">
                                      <p:cBhvr>
                                        <p:cTn id="9" dur="500" tmFilter="0, 0; .2, .5; .8, .5; 1, 0"/>
                                        <p:tgtEl>
                                          <p:spTgt spid="33"/>
                                        </p:tgtEl>
                                      </p:cBhvr>
                                    </p:animEffect>
                                    <p:animScale>
                                      <p:cBhvr>
                                        <p:cTn id="10" dur="250" autoRev="1" fill="hold"/>
                                        <p:tgtEl>
                                          <p:spTgt spid="33"/>
                                        </p:tgtEl>
                                      </p:cBhvr>
                                      <p:by x="105000" y="105000"/>
                                    </p:animScale>
                                  </p:childTnLst>
                                </p:cTn>
                              </p:par>
                              <p:par>
                                <p:cTn id="11" presetID="26" presetClass="emph" presetSubtype="0" repeatCount="4000" fill="hold" grpId="0" nodeType="withEffect">
                                  <p:stCondLst>
                                    <p:cond delay="0"/>
                                  </p:stCondLst>
                                  <p:childTnLst>
                                    <p:animEffect transition="out" filter="fade">
                                      <p:cBhvr>
                                        <p:cTn id="12" dur="500" tmFilter="0, 0; .2, .5; .8, .5; 1, 0"/>
                                        <p:tgtEl>
                                          <p:spTgt spid="34"/>
                                        </p:tgtEl>
                                      </p:cBhvr>
                                    </p:animEffect>
                                    <p:animScale>
                                      <p:cBhvr>
                                        <p:cTn id="13" dur="250" autoRev="1" fill="hold"/>
                                        <p:tgtEl>
                                          <p:spTgt spid="34"/>
                                        </p:tgtEl>
                                      </p:cBhvr>
                                      <p:by x="105000" y="105000"/>
                                    </p:animScale>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nodeType="clickEffect">
                                  <p:stCondLst>
                                    <p:cond delay="0"/>
                                  </p:stCondLst>
                                  <p:childTnLst>
                                    <p:set>
                                      <p:cBhvr>
                                        <p:cTn id="17" dur="1" fill="hold">
                                          <p:stCondLst>
                                            <p:cond delay="0"/>
                                          </p:stCondLst>
                                        </p:cTn>
                                        <p:tgtEl>
                                          <p:spTgt spid="41"/>
                                        </p:tgtEl>
                                        <p:attrNameLst>
                                          <p:attrName>style.visibility</p:attrName>
                                        </p:attrNameLst>
                                      </p:cBhvr>
                                      <p:to>
                                        <p:strVal val="visible"/>
                                      </p:to>
                                    </p:set>
                                  </p:childTnLst>
                                </p:cTn>
                              </p:par>
                              <p:par>
                                <p:cTn id="18" presetID="1" presetClass="entr" presetSubtype="0" fill="hold" nodeType="withEffect">
                                  <p:stCondLst>
                                    <p:cond delay="0"/>
                                  </p:stCondLst>
                                  <p:childTnLst>
                                    <p:set>
                                      <p:cBhvr>
                                        <p:cTn id="19" dur="1" fill="hold">
                                          <p:stCondLst>
                                            <p:cond delay="0"/>
                                          </p:stCondLst>
                                        </p:cTn>
                                        <p:tgtEl>
                                          <p:spTgt spid="42"/>
                                        </p:tgtEl>
                                        <p:attrNameLst>
                                          <p:attrName>style.visibility</p:attrName>
                                        </p:attrNameLst>
                                      </p:cBhvr>
                                      <p:to>
                                        <p:strVal val="visible"/>
                                      </p:to>
                                    </p:set>
                                  </p:childTnLst>
                                </p:cTn>
                              </p:par>
                            </p:childTnLst>
                          </p:cTn>
                        </p:par>
                        <p:par>
                          <p:cTn id="20" fill="hold">
                            <p:stCondLst>
                              <p:cond delay="0"/>
                            </p:stCondLst>
                            <p:childTnLst>
                              <p:par>
                                <p:cTn id="21" presetID="1" presetClass="entr" presetSubtype="0" fill="hold" nodeType="afterEffect">
                                  <p:stCondLst>
                                    <p:cond delay="500"/>
                                  </p:stCondLst>
                                  <p:childTnLst>
                                    <p:set>
                                      <p:cBhvr>
                                        <p:cTn id="22" dur="1" fill="hold">
                                          <p:stCondLst>
                                            <p:cond delay="0"/>
                                          </p:stCondLst>
                                        </p:cTn>
                                        <p:tgtEl>
                                          <p:spTgt spid="62"/>
                                        </p:tgtEl>
                                        <p:attrNameLst>
                                          <p:attrName>style.visibility</p:attrName>
                                        </p:attrNameLst>
                                      </p:cBhvr>
                                      <p:to>
                                        <p:strVal val="visible"/>
                                      </p:to>
                                    </p:set>
                                  </p:childTnLst>
                                </p:cTn>
                              </p:par>
                              <p:par>
                                <p:cTn id="23" presetID="1" presetClass="entr" presetSubtype="0" fill="hold" nodeType="withEffect">
                                  <p:stCondLst>
                                    <p:cond delay="500"/>
                                  </p:stCondLst>
                                  <p:childTnLst>
                                    <p:set>
                                      <p:cBhvr>
                                        <p:cTn id="24" dur="1" fill="hold">
                                          <p:stCondLst>
                                            <p:cond delay="0"/>
                                          </p:stCondLst>
                                        </p:cTn>
                                        <p:tgtEl>
                                          <p:spTgt spid="63"/>
                                        </p:tgtEl>
                                        <p:attrNameLst>
                                          <p:attrName>style.visibility</p:attrName>
                                        </p:attrNameLst>
                                      </p:cBhvr>
                                      <p:to>
                                        <p:strVal val="visible"/>
                                      </p:to>
                                    </p:set>
                                  </p:childTnLst>
                                </p:cTn>
                              </p:par>
                              <p:par>
                                <p:cTn id="25" presetID="1" presetClass="entr" presetSubtype="0" fill="hold" nodeType="withEffect">
                                  <p:stCondLst>
                                    <p:cond delay="500"/>
                                  </p:stCondLst>
                                  <p:childTnLst>
                                    <p:set>
                                      <p:cBhvr>
                                        <p:cTn id="26" dur="1" fill="hold">
                                          <p:stCondLst>
                                            <p:cond delay="0"/>
                                          </p:stCondLst>
                                        </p:cTn>
                                        <p:tgtEl>
                                          <p:spTgt spid="69"/>
                                        </p:tgtEl>
                                        <p:attrNameLst>
                                          <p:attrName>style.visibility</p:attrName>
                                        </p:attrNameLst>
                                      </p:cBhvr>
                                      <p:to>
                                        <p:strVal val="visible"/>
                                      </p:to>
                                    </p:set>
                                  </p:childTnLst>
                                </p:cTn>
                              </p:par>
                              <p:par>
                                <p:cTn id="27" presetID="1" presetClass="entr" presetSubtype="0" fill="hold" nodeType="withEffect">
                                  <p:stCondLst>
                                    <p:cond delay="500"/>
                                  </p:stCondLst>
                                  <p:childTnLst>
                                    <p:set>
                                      <p:cBhvr>
                                        <p:cTn id="28" dur="1" fill="hold">
                                          <p:stCondLst>
                                            <p:cond delay="0"/>
                                          </p:stCondLst>
                                        </p:cTn>
                                        <p:tgtEl>
                                          <p:spTgt spid="7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33" grpId="0" animBg="1"/>
      <p:bldP spid="34" grpId="0" animBg="1"/>
    </p:bldLst>
  </p:timing>
</p:sld>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Pixel">
  <a:themeElements>
    <a:clrScheme name="Pixel 12">
      <a:dk1>
        <a:srgbClr val="000000"/>
      </a:dk1>
      <a:lt1>
        <a:srgbClr val="FFFFFF"/>
      </a:lt1>
      <a:dk2>
        <a:srgbClr val="000000"/>
      </a:dk2>
      <a:lt2>
        <a:srgbClr val="00007D"/>
      </a:lt2>
      <a:accent1>
        <a:srgbClr val="9999FF"/>
      </a:accent1>
      <a:accent2>
        <a:srgbClr val="9999CC"/>
      </a:accent2>
      <a:accent3>
        <a:srgbClr val="FFFFFF"/>
      </a:accent3>
      <a:accent4>
        <a:srgbClr val="000000"/>
      </a:accent4>
      <a:accent5>
        <a:srgbClr val="CACAFF"/>
      </a:accent5>
      <a:accent6>
        <a:srgbClr val="8A8AB9"/>
      </a:accent6>
      <a:hlink>
        <a:srgbClr val="666699"/>
      </a:hlink>
      <a:folHlink>
        <a:srgbClr val="CCCCE6"/>
      </a:folHlink>
    </a:clrScheme>
    <a:fontScheme name="Pixel">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Pixel 1">
        <a:dk1>
          <a:srgbClr val="0066FF"/>
        </a:dk1>
        <a:lt1>
          <a:srgbClr val="FFFFFF"/>
        </a:lt1>
        <a:dk2>
          <a:srgbClr val="000066"/>
        </a:dk2>
        <a:lt2>
          <a:srgbClr val="FFFFFF"/>
        </a:lt2>
        <a:accent1>
          <a:srgbClr val="6699FF"/>
        </a:accent1>
        <a:accent2>
          <a:srgbClr val="3333FF"/>
        </a:accent2>
        <a:accent3>
          <a:srgbClr val="AAAAB8"/>
        </a:accent3>
        <a:accent4>
          <a:srgbClr val="DADADA"/>
        </a:accent4>
        <a:accent5>
          <a:srgbClr val="B8CAFF"/>
        </a:accent5>
        <a:accent6>
          <a:srgbClr val="2D2DE7"/>
        </a:accent6>
        <a:hlink>
          <a:srgbClr val="FFCC00"/>
        </a:hlink>
        <a:folHlink>
          <a:srgbClr val="0000CC"/>
        </a:folHlink>
      </a:clrScheme>
      <a:clrMap bg1="dk2" tx1="lt1" bg2="dk1" tx2="lt2" accent1="accent1" accent2="accent2" accent3="accent3" accent4="accent4" accent5="accent5" accent6="accent6" hlink="hlink" folHlink="folHlink"/>
    </a:extraClrScheme>
    <a:extraClrScheme>
      <a:clrScheme name="Pixel 2">
        <a:dk1>
          <a:srgbClr val="009999"/>
        </a:dk1>
        <a:lt1>
          <a:srgbClr val="FFFFFF"/>
        </a:lt1>
        <a:dk2>
          <a:srgbClr val="334B49"/>
        </a:dk2>
        <a:lt2>
          <a:srgbClr val="FFFFFF"/>
        </a:lt2>
        <a:accent1>
          <a:srgbClr val="33CCCC"/>
        </a:accent1>
        <a:accent2>
          <a:srgbClr val="008080"/>
        </a:accent2>
        <a:accent3>
          <a:srgbClr val="ADB1B1"/>
        </a:accent3>
        <a:accent4>
          <a:srgbClr val="DADADA"/>
        </a:accent4>
        <a:accent5>
          <a:srgbClr val="ADE2E2"/>
        </a:accent5>
        <a:accent6>
          <a:srgbClr val="007373"/>
        </a:accent6>
        <a:hlink>
          <a:srgbClr val="FFCC00"/>
        </a:hlink>
        <a:folHlink>
          <a:srgbClr val="006666"/>
        </a:folHlink>
      </a:clrScheme>
      <a:clrMap bg1="dk2" tx1="lt1" bg2="dk1" tx2="lt2" accent1="accent1" accent2="accent2" accent3="accent3" accent4="accent4" accent5="accent5" accent6="accent6" hlink="hlink" folHlink="folHlink"/>
    </a:extraClrScheme>
    <a:extraClrScheme>
      <a:clrScheme name="Pixel 3">
        <a:dk1>
          <a:srgbClr val="006699"/>
        </a:dk1>
        <a:lt1>
          <a:srgbClr val="FFFFFF"/>
        </a:lt1>
        <a:dk2>
          <a:srgbClr val="333399"/>
        </a:dk2>
        <a:lt2>
          <a:srgbClr val="FFFFFF"/>
        </a:lt2>
        <a:accent1>
          <a:srgbClr val="0099CC"/>
        </a:accent1>
        <a:accent2>
          <a:srgbClr val="0386AF"/>
        </a:accent2>
        <a:accent3>
          <a:srgbClr val="ADADCA"/>
        </a:accent3>
        <a:accent4>
          <a:srgbClr val="DADADA"/>
        </a:accent4>
        <a:accent5>
          <a:srgbClr val="AACAE2"/>
        </a:accent5>
        <a:accent6>
          <a:srgbClr val="02799E"/>
        </a:accent6>
        <a:hlink>
          <a:srgbClr val="FFCC00"/>
        </a:hlink>
        <a:folHlink>
          <a:srgbClr val="6699FF"/>
        </a:folHlink>
      </a:clrScheme>
      <a:clrMap bg1="dk2" tx1="lt1" bg2="dk1" tx2="lt2" accent1="accent1" accent2="accent2" accent3="accent3" accent4="accent4" accent5="accent5" accent6="accent6" hlink="hlink" folHlink="folHlink"/>
    </a:extraClrScheme>
    <a:extraClrScheme>
      <a:clrScheme name="Pixel 4">
        <a:dk1>
          <a:srgbClr val="008080"/>
        </a:dk1>
        <a:lt1>
          <a:srgbClr val="FFFFFF"/>
        </a:lt1>
        <a:dk2>
          <a:srgbClr val="2F978D"/>
        </a:dk2>
        <a:lt2>
          <a:srgbClr val="FFFFFF"/>
        </a:lt2>
        <a:accent1>
          <a:srgbClr val="0099FF"/>
        </a:accent1>
        <a:accent2>
          <a:srgbClr val="009999"/>
        </a:accent2>
        <a:accent3>
          <a:srgbClr val="ADC9C5"/>
        </a:accent3>
        <a:accent4>
          <a:srgbClr val="DADADA"/>
        </a:accent4>
        <a:accent5>
          <a:srgbClr val="AACAFF"/>
        </a:accent5>
        <a:accent6>
          <a:srgbClr val="008A8A"/>
        </a:accent6>
        <a:hlink>
          <a:srgbClr val="FFFFCC"/>
        </a:hlink>
        <a:folHlink>
          <a:srgbClr val="70CAC6"/>
        </a:folHlink>
      </a:clrScheme>
      <a:clrMap bg1="dk2" tx1="lt1" bg2="dk1" tx2="lt2" accent1="accent1" accent2="accent2" accent3="accent3" accent4="accent4" accent5="accent5" accent6="accent6" hlink="hlink" folHlink="folHlink"/>
    </a:extraClrScheme>
    <a:extraClrScheme>
      <a:clrScheme name="Pixel 5">
        <a:dk1>
          <a:srgbClr val="822504"/>
        </a:dk1>
        <a:lt1>
          <a:srgbClr val="FFFFFF"/>
        </a:lt1>
        <a:dk2>
          <a:srgbClr val="330000"/>
        </a:dk2>
        <a:lt2>
          <a:srgbClr val="FFFFFF"/>
        </a:lt2>
        <a:accent1>
          <a:srgbClr val="FF9900"/>
        </a:accent1>
        <a:accent2>
          <a:srgbClr val="9E2A06"/>
        </a:accent2>
        <a:accent3>
          <a:srgbClr val="ADAAAA"/>
        </a:accent3>
        <a:accent4>
          <a:srgbClr val="DADADA"/>
        </a:accent4>
        <a:accent5>
          <a:srgbClr val="FFCAAA"/>
        </a:accent5>
        <a:accent6>
          <a:srgbClr val="8F2505"/>
        </a:accent6>
        <a:hlink>
          <a:srgbClr val="FF3300"/>
        </a:hlink>
        <a:folHlink>
          <a:srgbClr val="7C0704"/>
        </a:folHlink>
      </a:clrScheme>
      <a:clrMap bg1="dk2" tx1="lt1" bg2="dk1" tx2="lt2" accent1="accent1" accent2="accent2" accent3="accent3" accent4="accent4" accent5="accent5" accent6="accent6" hlink="hlink" folHlink="folHlink"/>
    </a:extraClrScheme>
    <a:extraClrScheme>
      <a:clrScheme name="Pixel 6">
        <a:dk1>
          <a:srgbClr val="336600"/>
        </a:dk1>
        <a:lt1>
          <a:srgbClr val="FFFFFF"/>
        </a:lt1>
        <a:dk2>
          <a:srgbClr val="4A7911"/>
        </a:dk2>
        <a:lt2>
          <a:srgbClr val="FFFFFF"/>
        </a:lt2>
        <a:accent1>
          <a:srgbClr val="666633"/>
        </a:accent1>
        <a:accent2>
          <a:srgbClr val="669900"/>
        </a:accent2>
        <a:accent3>
          <a:srgbClr val="B1BEAA"/>
        </a:accent3>
        <a:accent4>
          <a:srgbClr val="DADADA"/>
        </a:accent4>
        <a:accent5>
          <a:srgbClr val="B8B8AD"/>
        </a:accent5>
        <a:accent6>
          <a:srgbClr val="5C8A00"/>
        </a:accent6>
        <a:hlink>
          <a:srgbClr val="FFCC00"/>
        </a:hlink>
        <a:folHlink>
          <a:srgbClr val="99CC00"/>
        </a:folHlink>
      </a:clrScheme>
      <a:clrMap bg1="dk2" tx1="lt1" bg2="dk1" tx2="lt2" accent1="accent1" accent2="accent2" accent3="accent3" accent4="accent4" accent5="accent5" accent6="accent6" hlink="hlink" folHlink="folHlink"/>
    </a:extraClrScheme>
    <a:extraClrScheme>
      <a:clrScheme name="Pixel 7">
        <a:dk1>
          <a:srgbClr val="000000"/>
        </a:dk1>
        <a:lt1>
          <a:srgbClr val="FFFFFF"/>
        </a:lt1>
        <a:dk2>
          <a:srgbClr val="000000"/>
        </a:dk2>
        <a:lt2>
          <a:srgbClr val="CC3300"/>
        </a:lt2>
        <a:accent1>
          <a:srgbClr val="FFCC00"/>
        </a:accent1>
        <a:accent2>
          <a:srgbClr val="CC6600"/>
        </a:accent2>
        <a:accent3>
          <a:srgbClr val="FFFFFF"/>
        </a:accent3>
        <a:accent4>
          <a:srgbClr val="000000"/>
        </a:accent4>
        <a:accent5>
          <a:srgbClr val="FFE2AA"/>
        </a:accent5>
        <a:accent6>
          <a:srgbClr val="B95C00"/>
        </a:accent6>
        <a:hlink>
          <a:srgbClr val="663300"/>
        </a:hlink>
        <a:folHlink>
          <a:srgbClr val="CC9900"/>
        </a:folHlink>
      </a:clrScheme>
      <a:clrMap bg1="lt1" tx1="dk1" bg2="lt2" tx2="dk2" accent1="accent1" accent2="accent2" accent3="accent3" accent4="accent4" accent5="accent5" accent6="accent6" hlink="hlink" folHlink="folHlink"/>
    </a:extraClrScheme>
    <a:extraClrScheme>
      <a:clrScheme name="Pixel 8">
        <a:dk1>
          <a:srgbClr val="003300"/>
        </a:dk1>
        <a:lt1>
          <a:srgbClr val="FFFFFF"/>
        </a:lt1>
        <a:dk2>
          <a:srgbClr val="000000"/>
        </a:dk2>
        <a:lt2>
          <a:srgbClr val="336600"/>
        </a:lt2>
        <a:accent1>
          <a:srgbClr val="CCCC00"/>
        </a:accent1>
        <a:accent2>
          <a:srgbClr val="669900"/>
        </a:accent2>
        <a:accent3>
          <a:srgbClr val="FFFFFF"/>
        </a:accent3>
        <a:accent4>
          <a:srgbClr val="002A00"/>
        </a:accent4>
        <a:accent5>
          <a:srgbClr val="E2E2AA"/>
        </a:accent5>
        <a:accent6>
          <a:srgbClr val="5C8A00"/>
        </a:accent6>
        <a:hlink>
          <a:srgbClr val="333300"/>
        </a:hlink>
        <a:folHlink>
          <a:srgbClr val="99CC00"/>
        </a:folHlink>
      </a:clrScheme>
      <a:clrMap bg1="lt1" tx1="dk1" bg2="lt2" tx2="dk2" accent1="accent1" accent2="accent2" accent3="accent3" accent4="accent4" accent5="accent5" accent6="accent6" hlink="hlink" folHlink="folHlink"/>
    </a:extraClrScheme>
    <a:extraClrScheme>
      <a:clrScheme name="Pixel 9">
        <a:dk1>
          <a:srgbClr val="000000"/>
        </a:dk1>
        <a:lt1>
          <a:srgbClr val="FFFFFF"/>
        </a:lt1>
        <a:dk2>
          <a:srgbClr val="000000"/>
        </a:dk2>
        <a:lt2>
          <a:srgbClr val="440044"/>
        </a:lt2>
        <a:accent1>
          <a:srgbClr val="FFCCCC"/>
        </a:accent1>
        <a:accent2>
          <a:srgbClr val="790571"/>
        </a:accent2>
        <a:accent3>
          <a:srgbClr val="FFFFFF"/>
        </a:accent3>
        <a:accent4>
          <a:srgbClr val="000000"/>
        </a:accent4>
        <a:accent5>
          <a:srgbClr val="FFE2E2"/>
        </a:accent5>
        <a:accent6>
          <a:srgbClr val="6D0466"/>
        </a:accent6>
        <a:hlink>
          <a:srgbClr val="993366"/>
        </a:hlink>
        <a:folHlink>
          <a:srgbClr val="9F839F"/>
        </a:folHlink>
      </a:clrScheme>
      <a:clrMap bg1="lt1" tx1="dk1" bg2="lt2" tx2="dk2" accent1="accent1" accent2="accent2" accent3="accent3" accent4="accent4" accent5="accent5" accent6="accent6" hlink="hlink" folHlink="folHlink"/>
    </a:extraClrScheme>
    <a:extraClrScheme>
      <a:clrScheme name="Pixel 10">
        <a:dk1>
          <a:srgbClr val="000000"/>
        </a:dk1>
        <a:lt1>
          <a:srgbClr val="FFFFFF"/>
        </a:lt1>
        <a:dk2>
          <a:srgbClr val="000000"/>
        </a:dk2>
        <a:lt2>
          <a:srgbClr val="FF9900"/>
        </a:lt2>
        <a:accent1>
          <a:srgbClr val="FFCC99"/>
        </a:accent1>
        <a:accent2>
          <a:srgbClr val="FBA313"/>
        </a:accent2>
        <a:accent3>
          <a:srgbClr val="FFFFFF"/>
        </a:accent3>
        <a:accent4>
          <a:srgbClr val="000000"/>
        </a:accent4>
        <a:accent5>
          <a:srgbClr val="FFE2CA"/>
        </a:accent5>
        <a:accent6>
          <a:srgbClr val="E39310"/>
        </a:accent6>
        <a:hlink>
          <a:srgbClr val="CC3300"/>
        </a:hlink>
        <a:folHlink>
          <a:srgbClr val="FCC66E"/>
        </a:folHlink>
      </a:clrScheme>
      <a:clrMap bg1="lt1" tx1="dk1" bg2="lt2" tx2="dk2" accent1="accent1" accent2="accent2" accent3="accent3" accent4="accent4" accent5="accent5" accent6="accent6" hlink="hlink" folHlink="folHlink"/>
    </a:extraClrScheme>
    <a:extraClrScheme>
      <a:clrScheme name="Pixel 11">
        <a:dk1>
          <a:srgbClr val="000000"/>
        </a:dk1>
        <a:lt1>
          <a:srgbClr val="FFFFFF"/>
        </a:lt1>
        <a:dk2>
          <a:srgbClr val="000000"/>
        </a:dk2>
        <a:lt2>
          <a:srgbClr val="779F92"/>
        </a:lt2>
        <a:accent1>
          <a:srgbClr val="33CCCC"/>
        </a:accent1>
        <a:accent2>
          <a:srgbClr val="9DC2D7"/>
        </a:accent2>
        <a:accent3>
          <a:srgbClr val="FFFFFF"/>
        </a:accent3>
        <a:accent4>
          <a:srgbClr val="000000"/>
        </a:accent4>
        <a:accent5>
          <a:srgbClr val="ADE2E2"/>
        </a:accent5>
        <a:accent6>
          <a:srgbClr val="8EB0C3"/>
        </a:accent6>
        <a:hlink>
          <a:srgbClr val="006666"/>
        </a:hlink>
        <a:folHlink>
          <a:srgbClr val="CCCCFF"/>
        </a:folHlink>
      </a:clrScheme>
      <a:clrMap bg1="lt1" tx1="dk1" bg2="lt2" tx2="dk2" accent1="accent1" accent2="accent2" accent3="accent3" accent4="accent4" accent5="accent5" accent6="accent6" hlink="hlink" folHlink="folHlink"/>
    </a:extraClrScheme>
    <a:extraClrScheme>
      <a:clrScheme name="Pixel 12">
        <a:dk1>
          <a:srgbClr val="000000"/>
        </a:dk1>
        <a:lt1>
          <a:srgbClr val="FFFFFF"/>
        </a:lt1>
        <a:dk2>
          <a:srgbClr val="000000"/>
        </a:dk2>
        <a:lt2>
          <a:srgbClr val="00007D"/>
        </a:lt2>
        <a:accent1>
          <a:srgbClr val="9999FF"/>
        </a:accent1>
        <a:accent2>
          <a:srgbClr val="9999CC"/>
        </a:accent2>
        <a:accent3>
          <a:srgbClr val="FFFFFF"/>
        </a:accent3>
        <a:accent4>
          <a:srgbClr val="000000"/>
        </a:accent4>
        <a:accent5>
          <a:srgbClr val="CACAFF"/>
        </a:accent5>
        <a:accent6>
          <a:srgbClr val="8A8AB9"/>
        </a:accent6>
        <a:hlink>
          <a:srgbClr val="666699"/>
        </a:hlink>
        <a:folHlink>
          <a:srgbClr val="CCCCE6"/>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Equity">
  <a:themeElements>
    <a:clrScheme name="Equity">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Equity">
      <a:majorFont>
        <a:latin typeface="Franklin Gothic Book"/>
        <a:ea typeface=""/>
        <a:cs typeface=""/>
        <a:font script="Grek" typeface="Calibri"/>
        <a:font script="Cyrl" typeface="Calibri"/>
        <a:font script="Jpan" typeface="HGｺﾞｼｯｸM"/>
        <a:font script="Hang" typeface="바탕"/>
        <a:font script="Hans" typeface="幼圆"/>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Perpetua"/>
        <a:ea typeface=""/>
        <a:cs typeface=""/>
        <a:font script="Grek" typeface="Cambria"/>
        <a:font script="Cyrl" typeface="Cambria"/>
        <a:font script="Jpan" typeface="HG創英ﾌﾟﾚｾﾞﾝｽEB"/>
        <a:font script="Hang" typeface="맑은 고딕"/>
        <a:font script="Hans" typeface="宋体"/>
        <a:font script="Hant" typeface="新細明體"/>
        <a:font script="Arab" typeface="Times New Roman"/>
        <a:font script="Hebr" typeface="Aharoni"/>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Equity">
      <a:fillStyleLst>
        <a:solidFill>
          <a:schemeClr val="phClr"/>
        </a:solidFill>
        <a:blipFill>
          <a:blip xmlns:r="http://schemas.openxmlformats.org/officeDocument/2006/relationships" r:embed="rId1">
            <a:duotone>
              <a:schemeClr val="phClr">
                <a:tint val="30000"/>
                <a:satMod val="300000"/>
              </a:schemeClr>
              <a:schemeClr val="phClr">
                <a:tint val="40000"/>
                <a:satMod val="200000"/>
              </a:schemeClr>
            </a:duotone>
          </a:blip>
          <a:tile tx="0" ty="0" sx="70000" sy="70000" flip="none" algn="ctr"/>
        </a:blipFill>
        <a:blipFill>
          <a:blip xmlns:r="http://schemas.openxmlformats.org/officeDocument/2006/relationships" r:embed="rId1">
            <a:duotone>
              <a:schemeClr val="phClr">
                <a:shade val="22000"/>
                <a:satMod val="160000"/>
              </a:schemeClr>
              <a:schemeClr val="phClr">
                <a:shade val="45000"/>
                <a:satMod val="100000"/>
              </a:schemeClr>
            </a:duotone>
          </a:blip>
          <a:tile tx="0" ty="0" sx="65000" sy="65000" flip="none" algn="ctr"/>
        </a:blipFill>
      </a:fillStyleLst>
      <a:lnStyleLst>
        <a:ln w="9525" cap="flat" cmpd="sng" algn="ctr">
          <a:solidFill>
            <a:schemeClr val="phClr">
              <a:shade val="60000"/>
              <a:satMod val="110000"/>
            </a:schemeClr>
          </a:solidFill>
          <a:prstDash val="solid"/>
        </a:ln>
        <a:ln w="127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algn="t" rotWithShape="0">
              <a:srgbClr val="000000">
                <a:alpha val="50000"/>
              </a:srgbClr>
            </a:outerShdw>
          </a:effectLst>
        </a:effectStyle>
        <a:effectStyle>
          <a:effectLst>
            <a:outerShdw blurRad="38100" dist="25400" dir="5400000" algn="t" rotWithShape="0">
              <a:srgbClr val="000000">
                <a:alpha val="50000"/>
              </a:srgbClr>
            </a:outerShdw>
          </a:effectLst>
        </a:effectStyle>
        <a:effectStyle>
          <a:effectLst>
            <a:outerShdw blurRad="50800" dist="50800" dir="5400000" algn="t" rotWithShape="0">
              <a:srgbClr val="000000">
                <a:alpha val="60000"/>
              </a:srgbClr>
            </a:outerShdw>
          </a:effectLst>
          <a:scene3d>
            <a:camera prst="isometricBottomUp" fov="0">
              <a:rot lat="0" lon="0" rev="0"/>
            </a:camera>
            <a:lightRig rig="soft" dir="b">
              <a:rot lat="0" lon="0" rev="9000000"/>
            </a:lightRig>
          </a:scene3d>
          <a:sp3d contourW="35000" prstMaterial="matte">
            <a:bevelT w="45000" h="38100" prst="convex"/>
            <a:contourClr>
              <a:schemeClr val="phClr">
                <a:tint val="10000"/>
                <a:satMod val="130000"/>
              </a:schemeClr>
            </a:contourClr>
          </a:sp3d>
        </a:effectStyle>
      </a:effectStyleLst>
      <a:bgFillStyleLst>
        <a:solidFill>
          <a:schemeClr val="phClr"/>
        </a:solidFill>
        <a:gradFill rotWithShape="1">
          <a:gsLst>
            <a:gs pos="0">
              <a:schemeClr val="phClr">
                <a:shade val="40000"/>
                <a:satMod val="165000"/>
              </a:schemeClr>
            </a:gs>
            <a:gs pos="50000">
              <a:schemeClr val="phClr">
                <a:shade val="80000"/>
                <a:satMod val="155000"/>
              </a:schemeClr>
            </a:gs>
            <a:gs pos="100000">
              <a:schemeClr val="phClr">
                <a:tint val="95000"/>
                <a:satMod val="200000"/>
              </a:schemeClr>
            </a:gs>
          </a:gsLst>
          <a:lin ang="16200000" scaled="1"/>
        </a:gradFill>
        <a:blipFill>
          <a:blip xmlns:r="http://schemas.openxmlformats.org/officeDocument/2006/relationships" r:embed="rId1">
            <a:duotone>
              <a:schemeClr val="phClr">
                <a:tint val="95000"/>
                <a:satMod val="200000"/>
              </a:schemeClr>
              <a:schemeClr val="phClr">
                <a:shade val="80000"/>
                <a:satMod val="100000"/>
              </a:schemeClr>
            </a:duotone>
          </a:blip>
          <a:tile tx="0" ty="0" sx="55000" sy="55000" flip="none" algn="tl"/>
        </a:blip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67304</TotalTime>
  <Words>1874</Words>
  <Application>Microsoft Office PowerPoint</Application>
  <PresentationFormat>On-screen Show (4:3)</PresentationFormat>
  <Paragraphs>622</Paragraphs>
  <Slides>52</Slides>
  <Notes>13</Notes>
  <HiddenSlides>0</HiddenSlides>
  <MMClips>0</MMClips>
  <ScaleCrop>false</ScaleCrop>
  <HeadingPairs>
    <vt:vector size="6" baseType="variant">
      <vt:variant>
        <vt:lpstr>Theme</vt:lpstr>
      </vt:variant>
      <vt:variant>
        <vt:i4>2</vt:i4>
      </vt:variant>
      <vt:variant>
        <vt:lpstr>Embedded OLE Servers</vt:lpstr>
      </vt:variant>
      <vt:variant>
        <vt:i4>1</vt:i4>
      </vt:variant>
      <vt:variant>
        <vt:lpstr>Slide Titles</vt:lpstr>
      </vt:variant>
      <vt:variant>
        <vt:i4>52</vt:i4>
      </vt:variant>
    </vt:vector>
  </HeadingPairs>
  <TitlesOfParts>
    <vt:vector size="55" baseType="lpstr">
      <vt:lpstr>Pixel</vt:lpstr>
      <vt:lpstr>Equity</vt:lpstr>
      <vt:lpstr>Acrobat Document</vt:lpstr>
      <vt:lpstr>Efficient Locking Techniques for Databases on Modern Hardware</vt:lpstr>
      <vt:lpstr>Traditional DBMS on Modern Hardware</vt:lpstr>
      <vt:lpstr>Context of This Paper</vt:lpstr>
      <vt:lpstr>Our Prior Work: Foster B-trees</vt:lpstr>
      <vt:lpstr>Talk Overview</vt:lpstr>
      <vt:lpstr>1. Key Range Lock</vt:lpstr>
      <vt:lpstr>Our Key Range Locking</vt:lpstr>
      <vt:lpstr>2. Intent Lock</vt:lpstr>
      <vt:lpstr>Intent Lock: Physical Contention</vt:lpstr>
      <vt:lpstr>Lightweight Intent Lock </vt:lpstr>
      <vt:lpstr>Intent Lock: Summary</vt:lpstr>
      <vt:lpstr>3. Deadlock Handling</vt:lpstr>
      <vt:lpstr>Solution: Dreadlocks</vt:lpstr>
      <vt:lpstr>4. Early Lock Release</vt:lpstr>
      <vt:lpstr>Prior Work: Aether</vt:lpstr>
      <vt:lpstr>Anomaly of Prior ELR Technique</vt:lpstr>
      <vt:lpstr>Naïve Solutions</vt:lpstr>
      <vt:lpstr>Safe SX-ELR: X-Release Tag</vt:lpstr>
      <vt:lpstr>Safe SX-ELR: Summary</vt:lpstr>
      <vt:lpstr>Experiments</vt:lpstr>
      <vt:lpstr>Key Range Locks</vt:lpstr>
      <vt:lpstr>Lightweight Intent Lock</vt:lpstr>
      <vt:lpstr>Dreadlocks vs Traditional</vt:lpstr>
      <vt:lpstr>Early Lock Release (ELR)</vt:lpstr>
      <vt:lpstr>Related Work</vt:lpstr>
      <vt:lpstr>Wrap up</vt:lpstr>
      <vt:lpstr>PowerPoint Presentation</vt:lpstr>
      <vt:lpstr>Reserved: Locking Details</vt:lpstr>
      <vt:lpstr>Transactional Processing</vt:lpstr>
      <vt:lpstr>Many-Cores and Contentions</vt:lpstr>
      <vt:lpstr>Background: Fence keys</vt:lpstr>
      <vt:lpstr>Key-Range Lock Mode [Lomet '93]</vt:lpstr>
      <vt:lpstr>Example: Missing lock modes</vt:lpstr>
      <vt:lpstr>Graefe Lock Modes</vt:lpstr>
      <vt:lpstr>PowerPoint Presentation</vt:lpstr>
      <vt:lpstr>LIL: Lock-Request Protocol</vt:lpstr>
      <vt:lpstr>LIL: Lock-Release Protocol</vt:lpstr>
      <vt:lpstr>Dreadlocks [Koskinen et al '08]</vt:lpstr>
      <vt:lpstr>Naïve Solution:  Check Page-LSN?</vt:lpstr>
      <vt:lpstr>Deadlock Victim &amp; Flush Pipeline</vt:lpstr>
      <vt:lpstr>Victim &amp; Flush Pipeline (Cont'd)</vt:lpstr>
      <vt:lpstr>Dreadlock + Backoff on Sleep </vt:lpstr>
      <vt:lpstr>Related Work: H-Store/VoltDB</vt:lpstr>
      <vt:lpstr>Reserved: Foster B-tree Slides</vt:lpstr>
      <vt:lpstr>Latch Contention in B-trees</vt:lpstr>
      <vt:lpstr>Foster B-trees Architecture</vt:lpstr>
      <vt:lpstr>More on Fence Keys</vt:lpstr>
      <vt:lpstr>B-tree lookup speed-up</vt:lpstr>
      <vt:lpstr>Insert-Intensive Case</vt:lpstr>
      <vt:lpstr>Chain length: Mixed 1 Thread</vt:lpstr>
      <vt:lpstr>Eager-Opportunistic</vt:lpstr>
      <vt:lpstr>B-tree Verification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CORADD CORrelation Aware Database Designer for Materialized Views &amp; Indexes</dc:title>
  <dc:creator>chippy</dc:creator>
  <cp:lastModifiedBy> Hideaki</cp:lastModifiedBy>
  <cp:revision>1842</cp:revision>
  <cp:lastPrinted>2012-02-10T02:03:05Z</cp:lastPrinted>
  <dcterms:created xsi:type="dcterms:W3CDTF">2009-03-23T21:10:03Z</dcterms:created>
  <dcterms:modified xsi:type="dcterms:W3CDTF">2012-08-27T06:52:46Z</dcterms:modified>
</cp:coreProperties>
</file>